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74" r:id="rId4"/>
    <p:sldId id="260" r:id="rId5"/>
    <p:sldId id="275" r:id="rId6"/>
    <p:sldId id="261" r:id="rId7"/>
    <p:sldId id="263" r:id="rId8"/>
    <p:sldId id="280" r:id="rId9"/>
    <p:sldId id="262" r:id="rId10"/>
    <p:sldId id="264" r:id="rId11"/>
    <p:sldId id="265" r:id="rId12"/>
    <p:sldId id="276" r:id="rId13"/>
    <p:sldId id="266" r:id="rId14"/>
    <p:sldId id="267" r:id="rId15"/>
    <p:sldId id="268" r:id="rId16"/>
    <p:sldId id="277" r:id="rId17"/>
    <p:sldId id="281" r:id="rId18"/>
    <p:sldId id="270" r:id="rId19"/>
    <p:sldId id="273" r:id="rId20"/>
    <p:sldId id="269" r:id="rId21"/>
    <p:sldId id="272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93E58-573A-7682-C74C-50C37441392F}" v="640" dt="2024-06-16T09:52:18.677"/>
    <p1510:client id="{9FD79355-14FB-E3BE-54D9-BB4443B670C0}" v="1757" dt="2024-06-17T08:57:13.975"/>
    <p1510:client id="{A7A51E5F-8379-559B-576C-08C2190B97BF}" v="645" dt="2024-06-15T09:07:28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2DBAD29-1E10-4643-A6A5-373BB0BCEC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38AFC5-7E1F-4CC0-BEAA-8D2CB102A3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7A0E7-4614-4857-B637-5A4950B76003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98A602-2F16-4C08-8327-9660DE46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111D1B-6254-49F7-8F5E-A511EAC9C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8CF00-6DC0-4791-8596-ECA56005A7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265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A4D91-B313-40C5-B2EB-A6D7D5B8A17F}" type="datetimeFigureOut">
              <a:rPr lang="it-IT" noProof="0" smtClean="0"/>
              <a:t>17/06/2024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ACA1-9413-4232-AD57-0C0C34D55BA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40513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09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224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ea typeface="Calibri"/>
                <a:cs typeface="Calibri"/>
              </a:rPr>
              <a:t>-O abilita </a:t>
            </a:r>
            <a:r>
              <a:rPr lang="it-IT" dirty="0" err="1">
                <a:ea typeface="Calibri"/>
                <a:cs typeface="Calibri"/>
              </a:rPr>
              <a:t>OSdetection</a:t>
            </a:r>
            <a:endParaRPr lang="it-IT" dirty="0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97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93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questo caso, -</a:t>
            </a:r>
            <a:r>
              <a:rPr lang="it-IT" dirty="0" err="1"/>
              <a:t>sV</a:t>
            </a:r>
            <a:r>
              <a:rPr lang="it-IT" dirty="0"/>
              <a:t> indica una </a:t>
            </a:r>
            <a:r>
              <a:rPr lang="it-IT" b="1" dirty="0"/>
              <a:t>scansione della versione del servizio</a:t>
            </a:r>
            <a:r>
              <a:rPr lang="it-IT" dirty="0"/>
              <a:t>. </a:t>
            </a:r>
          </a:p>
          <a:p>
            <a:r>
              <a:rPr lang="it-IT" dirty="0"/>
              <a:t>-p- istruisce </a:t>
            </a:r>
            <a:r>
              <a:rPr lang="it-IT" dirty="0" err="1"/>
              <a:t>Nmap</a:t>
            </a:r>
            <a:r>
              <a:rPr lang="it-IT" dirty="0"/>
              <a:t> di scansionare </a:t>
            </a:r>
            <a:r>
              <a:rPr lang="it-IT" b="1" dirty="0"/>
              <a:t>tutte le porte possibili</a:t>
            </a:r>
            <a:r>
              <a:rPr lang="it-IT" dirty="0"/>
              <a:t> (da 1 a 65535) 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/>
              <a:t>-</a:t>
            </a:r>
            <a:r>
              <a:rPr lang="it-IT" dirty="0" err="1"/>
              <a:t>oX</a:t>
            </a:r>
            <a:r>
              <a:rPr lang="it-IT" dirty="0"/>
              <a:t> specifica l'output del comando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908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</a:t>
            </a:r>
            <a:r>
              <a:rPr lang="it-IT" dirty="0" err="1"/>
              <a:t>mU</a:t>
            </a:r>
            <a:r>
              <a:rPr lang="it-IT" dirty="0"/>
              <a:t>: Attiva la </a:t>
            </a:r>
            <a:r>
              <a:rPr lang="it-IT" b="1" dirty="0"/>
              <a:t>modalità UDP</a:t>
            </a:r>
            <a:r>
              <a:rPr lang="it-IT" dirty="0"/>
              <a:t>.</a:t>
            </a:r>
          </a:p>
          <a:p>
            <a:r>
              <a:rPr lang="it-IT" dirty="0"/>
              <a:t>-</a:t>
            </a:r>
            <a:r>
              <a:rPr lang="it-IT" dirty="0" err="1"/>
              <a:t>Iv</a:t>
            </a:r>
            <a:r>
              <a:rPr lang="it-IT" dirty="0"/>
              <a:t>: Imposta la </a:t>
            </a:r>
            <a:r>
              <a:rPr lang="it-IT" b="1" dirty="0"/>
              <a:t>verbosità</a:t>
            </a:r>
            <a:r>
              <a:rPr lang="it-IT" dirty="0"/>
              <a:t> del livello di output.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/>
              <a:t>-r 5000: Imposta la </a:t>
            </a:r>
            <a:r>
              <a:rPr lang="it-IT" b="1" dirty="0"/>
              <a:t>frequenza di scansione</a:t>
            </a:r>
            <a:r>
              <a:rPr lang="it-IT" dirty="0"/>
              <a:t> a 5000 pacchetti al secondo</a:t>
            </a:r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966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ea typeface="Calibri"/>
                <a:cs typeface="Calibri"/>
              </a:rPr>
              <a:t>Ad una prima occhiata non risulta esserci nulla di interessante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63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953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351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modalità "Full and fast" garantirebbe una scansione completa della rete in tempi ragionevoli, mentre il </a:t>
            </a:r>
            <a:r>
              <a:rPr lang="it-IT" dirty="0" err="1"/>
              <a:t>QoD</a:t>
            </a:r>
            <a:r>
              <a:rPr lang="it-IT" dirty="0"/>
              <a:t> del 70% aiuterebbe a bilanciare l'accuratezza dei risultati con la velocità di esecuzione.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763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8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678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816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239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029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932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713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043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526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492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828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ì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350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621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4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503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840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588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971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file "/proc/self/</a:t>
            </a:r>
            <a:r>
              <a:rPr lang="it-IT" dirty="0" err="1"/>
              <a:t>cgroup</a:t>
            </a:r>
            <a:r>
              <a:rPr lang="it-IT" dirty="0"/>
              <a:t>" fornisce dettagli sui gruppi di controllo (</a:t>
            </a:r>
            <a:r>
              <a:rPr lang="it-IT" dirty="0" err="1"/>
              <a:t>cgroup</a:t>
            </a:r>
            <a:r>
              <a:rPr lang="it-IT" dirty="0"/>
              <a:t>) del processo corrente e, se il processo è in esecuzione in un container Docker, la gerarchia dei </a:t>
            </a:r>
            <a:r>
              <a:rPr lang="it-IT" dirty="0" err="1"/>
              <a:t>cgroup</a:t>
            </a:r>
            <a:r>
              <a:rPr lang="it-IT" dirty="0"/>
              <a:t> includerà il prefisso "/</a:t>
            </a:r>
            <a:r>
              <a:rPr lang="it-IT" dirty="0" err="1"/>
              <a:t>docker</a:t>
            </a:r>
            <a:r>
              <a:rPr lang="it-IT" dirty="0"/>
              <a:t>".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099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365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574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00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326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017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5151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470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0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502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0963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9709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5824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853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18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48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Google </a:t>
            </a:r>
            <a:r>
              <a:rPr lang="it-IT" dirty="0" err="1"/>
              <a:t>Dorking</a:t>
            </a:r>
            <a:r>
              <a:rPr lang="it-IT" dirty="0"/>
              <a:t>, noto anche come Google Hacking, `e una tecnica che sfrutta operatori di ricerca avanzati e sintassi specifica per scoprire informazioni precise su internet che potrebbero non essere facilmente accessibili tramite ricerche semplici.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803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82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19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netdiscover</a:t>
            </a:r>
            <a:r>
              <a:rPr lang="it-IT" dirty="0"/>
              <a:t> -r 10.0.2.15/24  Identifica automaticamente i nomi </a:t>
            </a:r>
            <a:r>
              <a:rPr lang="it-IT" dirty="0" err="1"/>
              <a:t>host</a:t>
            </a:r>
            <a:r>
              <a:rPr lang="it-IT" dirty="0"/>
              <a:t> e gli indirizzi IP di altri dispositivi sulla rete locale che supportano SSH.</a:t>
            </a:r>
          </a:p>
          <a:p>
            <a:r>
              <a:rPr lang="it-IT" dirty="0"/>
              <a:t>L'opzione -</a:t>
            </a:r>
            <a:r>
              <a:rPr lang="it-IT" dirty="0" err="1"/>
              <a:t>sP</a:t>
            </a:r>
            <a:r>
              <a:rPr lang="it-IT" dirty="0"/>
              <a:t> di </a:t>
            </a:r>
            <a:r>
              <a:rPr lang="it-IT" dirty="0" err="1"/>
              <a:t>Nmap</a:t>
            </a:r>
            <a:r>
              <a:rPr lang="it-IT" dirty="0"/>
              <a:t>, o </a:t>
            </a:r>
            <a:r>
              <a:rPr lang="it-IT" b="1" dirty="0"/>
              <a:t>Scansione Ping</a:t>
            </a:r>
            <a:r>
              <a:rPr lang="it-IT" dirty="0"/>
              <a:t>, è utilizzata per </a:t>
            </a:r>
            <a:r>
              <a:rPr lang="it-IT" b="1" dirty="0"/>
              <a:t>identificare gli </a:t>
            </a:r>
            <a:r>
              <a:rPr lang="it-IT" b="1" dirty="0" err="1"/>
              <a:t>host</a:t>
            </a:r>
            <a:r>
              <a:rPr lang="it-IT" b="1" dirty="0"/>
              <a:t> attivi su una rete</a:t>
            </a:r>
            <a:r>
              <a:rPr lang="it-IT" dirty="0"/>
              <a:t>. In contrasto con le scansioni di porte più complete, </a:t>
            </a:r>
            <a:r>
              <a:rPr lang="it-IT" dirty="0" err="1"/>
              <a:t>Nmap</a:t>
            </a:r>
            <a:r>
              <a:rPr lang="it-IT" dirty="0"/>
              <a:t> con -</a:t>
            </a:r>
            <a:r>
              <a:rPr lang="it-IT" dirty="0" err="1"/>
              <a:t>sP</a:t>
            </a:r>
            <a:r>
              <a:rPr lang="it-IT" dirty="0"/>
              <a:t> esegue solo una semplice richiesta </a:t>
            </a:r>
            <a:r>
              <a:rPr lang="it-IT" dirty="0" err="1"/>
              <a:t>ping</a:t>
            </a:r>
            <a:r>
              <a:rPr lang="it-IT" dirty="0"/>
              <a:t> per determinare se un </a:t>
            </a:r>
            <a:r>
              <a:rPr lang="it-IT" dirty="0" err="1"/>
              <a:t>host</a:t>
            </a:r>
            <a:r>
              <a:rPr lang="it-IT" dirty="0"/>
              <a:t> è raggiungibile o meno.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0ACA1-9413-4232-AD57-0C0C34D55BA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50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3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8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12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4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rtlCol="0" anchor="ctr"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ea typeface="Calibri Light"/>
                <a:cs typeface="Calibri Light"/>
              </a:rPr>
              <a:t>CyberSploit</a:t>
            </a:r>
            <a:r>
              <a:rPr lang="it-IT" sz="6000" b="1">
                <a:solidFill>
                  <a:schemeClr val="tx1"/>
                </a:solidFill>
                <a:ea typeface="+mj-lt"/>
                <a:cs typeface="+mj-lt"/>
              </a:rPr>
              <a:t>: 2</a:t>
            </a:r>
            <a:br>
              <a:rPr lang="it-IT" sz="6000" b="1">
                <a:solidFill>
                  <a:schemeClr val="tx1"/>
                </a:solidFill>
                <a:ea typeface="+mj-lt"/>
                <a:cs typeface="+mj-lt"/>
              </a:rPr>
            </a:br>
            <a:endParaRPr lang="it-IT" sz="6000" b="1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rtlCol="0" anchor="t"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  <a:ea typeface="+mn-lt"/>
                <a:cs typeface="+mn-lt"/>
              </a:rPr>
              <a:t>Penetration</a:t>
            </a:r>
            <a:r>
              <a:rPr lang="it-IT" dirty="0">
                <a:solidFill>
                  <a:schemeClr val="tx1"/>
                </a:solidFill>
                <a:ea typeface="+mn-lt"/>
                <a:cs typeface="+mn-lt"/>
              </a:rPr>
              <a:t> Testing &amp; </a:t>
            </a:r>
            <a:r>
              <a:rPr lang="it-IT" dirty="0" err="1">
                <a:solidFill>
                  <a:schemeClr val="tx1"/>
                </a:solidFill>
                <a:ea typeface="+mn-lt"/>
                <a:cs typeface="+mn-lt"/>
              </a:rPr>
              <a:t>Ethical</a:t>
            </a:r>
            <a:r>
              <a:rPr lang="it-IT" dirty="0">
                <a:solidFill>
                  <a:schemeClr val="tx1"/>
                </a:solidFill>
                <a:ea typeface="+mn-lt"/>
                <a:cs typeface="+mn-lt"/>
              </a:rPr>
              <a:t> Hacking A.A 2023/2024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emblema, simbolo, vestiti, cresta&#10;&#10;Descrizione generata automaticamente">
            <a:extLst>
              <a:ext uri="{FF2B5EF4-FFF2-40B4-BE49-F238E27FC236}">
                <a16:creationId xmlns:a16="http://schemas.microsoft.com/office/drawing/2014/main" id="{2C6717B1-984E-3A29-F0B0-D97D36C3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96F769-0E0A-8226-2B8D-D709966FE8C8}"/>
              </a:ext>
            </a:extLst>
          </p:cNvPr>
          <p:cNvSpPr txBox="1"/>
          <p:nvPr/>
        </p:nvSpPr>
        <p:spPr>
          <a:xfrm>
            <a:off x="2241826" y="5786783"/>
            <a:ext cx="32401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it-IT" cap="all" baseline="0">
                <a:solidFill>
                  <a:srgbClr val="FFFFFF"/>
                </a:solidFill>
                <a:latin typeface="Calibri"/>
              </a:rPr>
              <a:t>PROF. ARCANGELO CASTIGLIONE</a:t>
            </a:r>
            <a:r>
              <a:rPr lang="it-IT">
                <a:latin typeface="Calibri"/>
                <a:ea typeface="Calibri"/>
                <a:cs typeface="Calibri"/>
              </a:rPr>
              <a:t>​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7A7E97-1A7D-1893-AC8C-584374823CDF}"/>
              </a:ext>
            </a:extLst>
          </p:cNvPr>
          <p:cNvSpPr txBox="1"/>
          <p:nvPr/>
        </p:nvSpPr>
        <p:spPr>
          <a:xfrm>
            <a:off x="7818782" y="5786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ea typeface="+mn-lt"/>
                <a:cs typeface="+mn-lt"/>
              </a:rPr>
              <a:t>Luigi Gallo - 0522501404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i="1" kern="1200" spc="100" baseline="0" dirty="0">
                <a:latin typeface="+mj-lt"/>
                <a:ea typeface="+mj-ea"/>
                <a:cs typeface="+mj-cs"/>
              </a:rPr>
              <a:t>Target Discovery</a:t>
            </a:r>
            <a:endParaRPr lang="en-US" sz="4500" b="1" i="1" kern="1200" spc="100" baseline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1550098"/>
            <a:ext cx="10351006" cy="2205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fingerprinting passivo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Mettiamo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ascolto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l’interfaccia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eth0 &gt; p0f -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eth0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Lanciamo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comando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curl per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inviare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richiesta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http &gt; curl -X GET http://192.23.10.4/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BFEB729-790F-D106-FFD8-A2E1B9D7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43" y="3295242"/>
            <a:ext cx="4962525" cy="1447800"/>
          </a:xfrm>
          <a:prstGeom prst="rect">
            <a:avLst/>
          </a:prstGeom>
        </p:spPr>
      </p:pic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41F37DA4-265F-539B-F3B3-77D97FD4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580" y="4881888"/>
            <a:ext cx="9948333" cy="13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i="1" kern="1200" spc="100" baseline="0" dirty="0">
                <a:latin typeface="+mj-lt"/>
                <a:ea typeface="+mj-ea"/>
                <a:cs typeface="+mj-cs"/>
              </a:rPr>
              <a:t> Target Discovery</a:t>
            </a:r>
          </a:p>
        </p:txBody>
      </p:sp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660E12E2-4894-03B2-A359-307695C3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3" y="1896252"/>
            <a:ext cx="6301805" cy="267826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8EC7D9-381B-C54C-9A47-57835B936821}"/>
              </a:ext>
            </a:extLst>
          </p:cNvPr>
          <p:cNvSpPr txBox="1"/>
          <p:nvPr/>
        </p:nvSpPr>
        <p:spPr>
          <a:xfrm>
            <a:off x="7888666" y="2623930"/>
            <a:ext cx="3541205" cy="3158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OS fingerprinting attivo :</a:t>
            </a: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761492" y="4725098"/>
            <a:ext cx="6107089" cy="51248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>
            <a:defPPr rtl="0"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(SO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basato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versione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kernel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3.2 e 4.9.)</a:t>
            </a: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7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 err="1">
                <a:ea typeface="Calibri Light"/>
                <a:cs typeface="Calibri Light"/>
              </a:rPr>
              <a:t>Enumeration</a:t>
            </a:r>
            <a:r>
              <a:rPr lang="it-IT" b="1">
                <a:ea typeface="Calibri Light"/>
                <a:cs typeface="Calibri Light"/>
              </a:rPr>
              <a:t> Target </a:t>
            </a:r>
            <a:endParaRPr lang="it-IT" b="1">
              <a:ea typeface="+mj-lt"/>
              <a:cs typeface="+mj-l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/>
              <a:t>Fase che ci consente di identificare i servizi erogati dalla macchina target.</a:t>
            </a:r>
            <a:endParaRPr lang="it-I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Enumeretion</a:t>
            </a:r>
            <a:r>
              <a:rPr lang="en-US" sz="4500" b="1" dirty="0"/>
              <a:t> Target </a:t>
            </a:r>
            <a:endParaRPr lang="en-US" sz="4500" b="1" i="1" kern="1200" spc="100" baseline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1550098"/>
            <a:ext cx="10351006" cy="2205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Port scanning con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nmap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561B22-56E9-E1A9-0A82-3B7C052D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314901"/>
            <a:ext cx="8568905" cy="2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Enumeretion</a:t>
            </a:r>
            <a:r>
              <a:rPr lang="en-US" sz="4500" b="1" dirty="0"/>
              <a:t> Target </a:t>
            </a:r>
            <a:endParaRPr lang="en-US" sz="4500" b="1" i="1" kern="1200" spc="100" baseline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1550098"/>
            <a:ext cx="10351006" cy="2205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Port scanning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porte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UDP con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Unicornscan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9A94194-EADA-4001-F49E-2FEB8D1B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98" y="2658798"/>
            <a:ext cx="10130852" cy="15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i="1" kern="1200" spc="100" baseline="0" dirty="0" err="1">
                <a:latin typeface="+mj-lt"/>
                <a:ea typeface="+mj-ea"/>
                <a:cs typeface="+mj-cs"/>
              </a:rPr>
              <a:t>Enumeretion</a:t>
            </a:r>
            <a:r>
              <a:rPr lang="en-US" sz="3000" b="1" i="1" kern="1200" spc="100" baseline="0" dirty="0">
                <a:latin typeface="+mj-lt"/>
                <a:ea typeface="+mj-ea"/>
                <a:cs typeface="+mj-cs"/>
              </a:rPr>
              <a:t> Target </a:t>
            </a:r>
            <a:endParaRPr lang="en-US" sz="3000" b="1" i="1" kern="1200" spc="100" baseline="0" dirty="0">
              <a:latin typeface="+mj-lt"/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B4D981F-69C6-5C06-0EF1-400F03BA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90" y="691763"/>
            <a:ext cx="4235130" cy="508724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7888666" y="2623930"/>
            <a:ext cx="3541205" cy="3158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Esecuzione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scansione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directory del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presente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sull'host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10.0.2.6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utilizzando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 err="1">
                <a:ea typeface="Calibri Light"/>
                <a:cs typeface="Calibri Light"/>
              </a:rPr>
              <a:t>Vulnerability</a:t>
            </a:r>
            <a:r>
              <a:rPr lang="it-IT" b="1">
                <a:ea typeface="Calibri Light"/>
                <a:cs typeface="Calibri Light"/>
              </a:rPr>
              <a:t> Mapping</a:t>
            </a:r>
            <a:br>
              <a:rPr lang="it-IT" b="1">
                <a:ea typeface="+mj-lt"/>
                <a:cs typeface="+mj-lt"/>
              </a:rPr>
            </a:br>
            <a:endParaRPr lang="it-IT" b="1">
              <a:ea typeface="Calibri Light"/>
              <a:cs typeface="Calibri Ligh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/>
              <a:t>Fase che identifica vulnerabilità nei servizi esposti.</a:t>
            </a:r>
            <a:endParaRPr lang="it-I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8497" y="1063256"/>
            <a:ext cx="5312254" cy="1540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b="1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Vulnerability Mapping: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68497" y="2933390"/>
            <a:ext cx="5312254" cy="28613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 questa fase sono stati utilizzati due strumenti:</a:t>
            </a:r>
          </a:p>
          <a:p>
            <a:pPr marL="182880" indent="-34290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OpenVas</a:t>
            </a:r>
          </a:p>
          <a:p>
            <a:pPr marL="182880" indent="-34290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Nessus</a:t>
            </a: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Elementi grafici, clipart, cartone animato, grafica&#10;&#10;Descrizione generata automaticamente">
            <a:extLst>
              <a:ext uri="{FF2B5EF4-FFF2-40B4-BE49-F238E27FC236}">
                <a16:creationId xmlns:a16="http://schemas.microsoft.com/office/drawing/2014/main" id="{6C9ACC72-DE4D-E5E8-FFA9-93A6E199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653" y="99359"/>
            <a:ext cx="3434963" cy="3487272"/>
          </a:xfrm>
          <a:prstGeom prst="rect">
            <a:avLst/>
          </a:prstGeom>
        </p:spPr>
      </p:pic>
      <p:sp>
        <p:nvSpPr>
          <p:cNvPr id="5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magine 4" descr="Immagine che contiene Carattere, testo, Elementi grafici, logo&#10;&#10;Descrizione generata automaticamente">
            <a:extLst>
              <a:ext uri="{FF2B5EF4-FFF2-40B4-BE49-F238E27FC236}">
                <a16:creationId xmlns:a16="http://schemas.microsoft.com/office/drawing/2014/main" id="{41854CB3-95EF-75D3-13BA-C1EA30F4D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623" y="4464408"/>
            <a:ext cx="4971738" cy="13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Vulnerability Mapping: </a:t>
            </a:r>
            <a:r>
              <a:rPr lang="en-US" sz="4500" b="1" dirty="0" err="1"/>
              <a:t>OpenVas</a:t>
            </a:r>
            <a:endParaRPr lang="en-US" sz="4500" b="1" i="1" kern="1200" spc="100" baseline="0" dirty="0" err="1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1867598"/>
            <a:ext cx="10351006" cy="2205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scansione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verrà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effettuata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con la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modalità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"Full and fast" e un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QoD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del 70% .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5F926D56-CF08-C789-C0E9-5F64ABEE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44" y="2828559"/>
            <a:ext cx="10784416" cy="28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7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Vulnerability Mapping: </a:t>
            </a:r>
            <a:r>
              <a:rPr lang="en-US" sz="4500" b="1" dirty="0" err="1"/>
              <a:t>OpenVas</a:t>
            </a:r>
            <a:endParaRPr lang="en-US" sz="4500" b="1" i="1" kern="1200" spc="100" baseline="0" dirty="0" err="1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2068681"/>
            <a:ext cx="10351006" cy="3814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HTTP Debugging Methods (TRACE/TRACK) Enable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ICMP Timestamp Reply Information Disclosure</a:t>
            </a: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TCP Timestamps Information Disclosure</a:t>
            </a: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Weak Encryption Algorithm(s) Supported (SSH)</a:t>
            </a: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Weak Key Exchange (KEX) Algorithm(s) Supported (SSH)</a:t>
            </a:r>
            <a:br>
              <a:rPr lang="en-US" sz="2200" dirty="0"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2" y="104913"/>
            <a:ext cx="9052560" cy="3546179"/>
          </a:xfrm>
        </p:spPr>
        <p:txBody>
          <a:bodyPr rtlCol="0">
            <a:normAutofit/>
          </a:bodyPr>
          <a:lstStyle/>
          <a:p>
            <a:r>
              <a:rPr lang="it-IT" b="1" dirty="0" err="1">
                <a:ea typeface="Calibri Light"/>
                <a:cs typeface="Calibri Light"/>
              </a:rPr>
              <a:t>Outline</a:t>
            </a:r>
            <a:br>
              <a:rPr lang="it-IT" b="1" dirty="0">
                <a:ea typeface="+mj-lt"/>
                <a:cs typeface="+mj-lt"/>
              </a:rPr>
            </a:br>
            <a:endParaRPr lang="it-IT" b="1">
              <a:ea typeface="Calibri Light"/>
              <a:cs typeface="Calibri Ligh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32C288A4-C913-F957-5745-E49A50E1D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1256129"/>
            <a:ext cx="9052560" cy="37079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it-IT" dirty="0">
                <a:ea typeface="+mn-lt"/>
                <a:cs typeface="+mn-lt"/>
              </a:rPr>
              <a:t>Ambiente Operativo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>
                <a:ea typeface="+mn-lt"/>
                <a:cs typeface="+mn-lt"/>
              </a:rPr>
              <a:t>Information </a:t>
            </a:r>
            <a:r>
              <a:rPr lang="it-IT" err="1">
                <a:ea typeface="+mn-lt"/>
                <a:cs typeface="+mn-lt"/>
              </a:rPr>
              <a:t>Gathering</a:t>
            </a:r>
            <a:r>
              <a:rPr lang="it-IT" dirty="0">
                <a:ea typeface="+mn-lt"/>
                <a:cs typeface="+mn-lt"/>
              </a:rPr>
              <a:t> </a:t>
            </a:r>
          </a:p>
          <a:p>
            <a:pPr marL="457200" indent="-457200">
              <a:buAutoNum type="arabicPeriod"/>
            </a:pPr>
            <a:r>
              <a:rPr lang="it-IT" dirty="0">
                <a:ea typeface="+mn-lt"/>
                <a:cs typeface="+mn-lt"/>
              </a:rPr>
              <a:t>Target Discovery </a:t>
            </a:r>
            <a:endParaRPr lang="it-IT"/>
          </a:p>
          <a:p>
            <a:pPr marL="457200" indent="-457200">
              <a:buAutoNum type="arabicPeriod"/>
            </a:pPr>
            <a:r>
              <a:rPr lang="it-IT" dirty="0" err="1">
                <a:ea typeface="+mn-lt"/>
                <a:cs typeface="+mn-lt"/>
              </a:rPr>
              <a:t>Enumeration</a:t>
            </a:r>
            <a:r>
              <a:rPr lang="it-IT" dirty="0">
                <a:ea typeface="+mn-lt"/>
                <a:cs typeface="+mn-lt"/>
              </a:rPr>
              <a:t> Target </a:t>
            </a:r>
          </a:p>
          <a:p>
            <a:pPr marL="457200" indent="-457200">
              <a:buAutoNum type="arabicPeriod"/>
            </a:pPr>
            <a:r>
              <a:rPr lang="it-IT" dirty="0" err="1">
                <a:ea typeface="+mn-lt"/>
                <a:cs typeface="+mn-lt"/>
              </a:rPr>
              <a:t>Vulnerability</a:t>
            </a:r>
            <a:r>
              <a:rPr lang="it-IT" dirty="0">
                <a:ea typeface="+mn-lt"/>
                <a:cs typeface="+mn-lt"/>
              </a:rPr>
              <a:t> Mapping</a:t>
            </a:r>
            <a:endParaRPr lang="it-IT"/>
          </a:p>
          <a:p>
            <a:pPr marL="457200" indent="-457200">
              <a:buAutoNum type="arabicPeriod"/>
            </a:pPr>
            <a:r>
              <a:rPr lang="it-IT" dirty="0">
                <a:ea typeface="+mn-lt"/>
                <a:cs typeface="+mn-lt"/>
              </a:rPr>
              <a:t>Target Exploitation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 err="1">
                <a:ea typeface="+mn-lt"/>
                <a:cs typeface="+mn-lt"/>
              </a:rPr>
              <a:t>Privilege</a:t>
            </a:r>
            <a:r>
              <a:rPr lang="it-IT" dirty="0">
                <a:ea typeface="+mn-lt"/>
                <a:cs typeface="+mn-lt"/>
              </a:rPr>
              <a:t> escalation</a:t>
            </a:r>
            <a:endParaRPr lang="it-IT" dirty="0"/>
          </a:p>
          <a:p>
            <a:pPr marL="457200" indent="-457200">
              <a:buAutoNum type="arabicPeriod"/>
            </a:pPr>
            <a:r>
              <a:rPr lang="it-IT" dirty="0" err="1">
                <a:ea typeface="+mn-lt"/>
                <a:cs typeface="+mn-lt"/>
              </a:rPr>
              <a:t>Maintaning</a:t>
            </a:r>
            <a:r>
              <a:rPr lang="it-IT" dirty="0">
                <a:ea typeface="+mn-lt"/>
                <a:cs typeface="+mn-lt"/>
              </a:rPr>
              <a:t> access </a:t>
            </a:r>
          </a:p>
          <a:p>
            <a:pPr marL="457200" indent="-457200">
              <a:buAutoNum type="arabicPeriod"/>
            </a:pPr>
            <a:r>
              <a:rPr lang="it-IT" dirty="0">
                <a:ea typeface="+mn-lt"/>
                <a:cs typeface="+mn-lt"/>
              </a:rPr>
              <a:t>Conclusioni</a:t>
            </a:r>
            <a:endParaRPr lang="it-IT" dirty="0"/>
          </a:p>
          <a:p>
            <a:pPr marL="457200" indent="-457200">
              <a:buAutoNum type="arabicPeriod"/>
            </a:pPr>
            <a:endParaRPr lang="it-IT" dirty="0"/>
          </a:p>
        </p:txBody>
      </p:sp>
      <p:cxnSp>
        <p:nvCxnSpPr>
          <p:cNvPr id="21" name="Straight Connector 2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Vulnerability Mapping: Nessus</a:t>
            </a:r>
            <a:endParaRPr lang="en-US" sz="4500" b="1" i="1" kern="1200" spc="100" baseline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1867598"/>
            <a:ext cx="10351006" cy="2205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scansione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"Basic Network Scan" ha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avuto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durata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7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minuti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schermata, testo, Software multimediale, software&#10;&#10;Descrizione generata automaticamente">
            <a:extLst>
              <a:ext uri="{FF2B5EF4-FFF2-40B4-BE49-F238E27FC236}">
                <a16:creationId xmlns:a16="http://schemas.microsoft.com/office/drawing/2014/main" id="{D57DA8EF-EA4C-689D-6A53-19C635C9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652205"/>
            <a:ext cx="10054166" cy="645115"/>
          </a:xfrm>
          <a:prstGeom prst="rect">
            <a:avLst/>
          </a:prstGeom>
        </p:spPr>
      </p:pic>
      <p:pic>
        <p:nvPicPr>
          <p:cNvPr id="4" name="Immagine 3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3485BFDE-2101-9BE6-0B02-8261D56F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447" y="3611351"/>
            <a:ext cx="3576108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Vulnerability Mapping: Nessus</a:t>
            </a:r>
            <a:endParaRPr lang="en-US" sz="4500" b="1" i="1" kern="1200" spc="100" baseline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1867598"/>
            <a:ext cx="10351006" cy="2205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La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scansione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"Web Application Scan" ha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avuto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durata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di 7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minuti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magine 5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AC73B886-399D-8708-2950-3C1D5A439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" t="-142" r="16832" b="142"/>
          <a:stretch/>
        </p:blipFill>
        <p:spPr>
          <a:xfrm>
            <a:off x="4342447" y="3611351"/>
            <a:ext cx="3574527" cy="2395010"/>
          </a:xfrm>
          <a:prstGeom prst="rect">
            <a:avLst/>
          </a:prstGeom>
        </p:spPr>
      </p:pic>
      <p:pic>
        <p:nvPicPr>
          <p:cNvPr id="8" name="Immagine 7" descr="Immagine che contiene schermata, testo, Software multimediale, software&#10;&#10;Descrizione generata automaticamente">
            <a:extLst>
              <a:ext uri="{FF2B5EF4-FFF2-40B4-BE49-F238E27FC236}">
                <a16:creationId xmlns:a16="http://schemas.microsoft.com/office/drawing/2014/main" id="{5365BE44-939E-3306-4ECC-FCBAEA5FF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33" y="2651198"/>
            <a:ext cx="10001250" cy="6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8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Vulnerability Mapping: Nessus</a:t>
            </a:r>
            <a:endParaRPr lang="en-US" sz="4500" b="1" i="1" kern="1200" spc="100" baseline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2068681"/>
            <a:ext cx="10351006" cy="3814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SSH Terrapin Prefix Truncation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Weaknes</a:t>
            </a: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SSH Server CBC Mode Ciphers Enabled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br>
              <a:rPr lang="en-US" sz="2200" dirty="0"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>
                <a:ea typeface="+mj-lt"/>
                <a:cs typeface="Calibri Light"/>
              </a:rPr>
              <a:t>Target Exploitation</a:t>
            </a:r>
            <a:br>
              <a:rPr lang="it-IT" b="1">
                <a:ea typeface="+mj-lt"/>
                <a:cs typeface="+mj-lt"/>
              </a:rPr>
            </a:br>
            <a:endParaRPr lang="it-IT" b="1">
              <a:ea typeface="Calibri Light"/>
              <a:cs typeface="Calibri Ligh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/>
              <a:t>Fase che si concentra sullo sfruttare le vulnerabilità rilevate per trarne vantaggio.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Target Exploitation</a:t>
            </a:r>
            <a:endParaRPr lang="en-US" sz="4500" b="1" i="1" kern="1200" spc="100" baseline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2068681"/>
            <a:ext cx="10351006" cy="3814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sistema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target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presenta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livello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sicurezza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complessivamente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buono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vulnerabilità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identificate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lieve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entità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 non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rappresentano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pericolo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immediato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per la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sicurezza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del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sistema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br>
              <a:rPr lang="en-US" sz="2200" dirty="0"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Carattere, giallo, poster&#10;&#10;Descrizione generata automaticamente">
            <a:extLst>
              <a:ext uri="{FF2B5EF4-FFF2-40B4-BE49-F238E27FC236}">
                <a16:creationId xmlns:a16="http://schemas.microsoft.com/office/drawing/2014/main" id="{60742C72-C8D3-E811-8F6B-40DFEAD2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63" y="3770964"/>
            <a:ext cx="3778251" cy="2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8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Target Exploitation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E2BA227-5B55-5E37-F06C-E17174EE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3" y="1242902"/>
            <a:ext cx="6301805" cy="398496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7888666" y="2623930"/>
            <a:ext cx="3541205" cy="3158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 vulnerabilità più grave rilevata è ”HTTP Debugging Methods (TRACE/TRACK)”, un pericolo per la confidenzialità del server.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533F0-51DF-8B10-8A4D-E540FC9A8086}"/>
              </a:ext>
            </a:extLst>
          </p:cNvPr>
          <p:cNvSpPr txBox="1"/>
          <p:nvPr/>
        </p:nvSpPr>
        <p:spPr>
          <a:xfrm>
            <a:off x="952500" y="5492749"/>
            <a:ext cx="59076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200" dirty="0">
                <a:ea typeface="+mn-lt"/>
                <a:cs typeface="+mn-lt"/>
              </a:rPr>
              <a:t>Quest’ultima, sebbene presente, non permette l’exploitation diretta del sistema, limitando il suo impatto potenziale.</a:t>
            </a:r>
            <a:endParaRPr lang="it-IT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8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Target Exploitation: </a:t>
            </a:r>
            <a:r>
              <a:rPr lang="en-US" sz="4500" b="1" dirty="0">
                <a:ea typeface="+mj-lt"/>
                <a:cs typeface="+mj-lt"/>
              </a:rPr>
              <a:t>Armitage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3814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Armitage è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GUI per il framework Metasploit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varie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attività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automazione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br>
              <a:rPr lang="en-US" sz="2200" dirty="0"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magine 3" descr="Immagine che contiene cartone animato, Cartoni animati, illustrazione, disegno&#10;&#10;Descrizione generata automaticamente">
            <a:extLst>
              <a:ext uri="{FF2B5EF4-FFF2-40B4-BE49-F238E27FC236}">
                <a16:creationId xmlns:a16="http://schemas.microsoft.com/office/drawing/2014/main" id="{C77FF85D-2EB4-D486-5E41-A3863E7A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65" y="2621727"/>
            <a:ext cx="1039319" cy="10018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98A5FC3-26D5-FE52-267B-DC8BEC46C9AB}"/>
              </a:ext>
            </a:extLst>
          </p:cNvPr>
          <p:cNvSpPr txBox="1"/>
          <p:nvPr/>
        </p:nvSpPr>
        <p:spPr>
          <a:xfrm>
            <a:off x="1074295" y="4097310"/>
            <a:ext cx="10350707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identificare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le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vulnerabilità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e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gli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exploit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utilizzabili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sul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nostro asset, ho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effettuato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"Intense scan all TCP port"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impostando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l'Exploit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Rank a "poor".</a:t>
            </a:r>
            <a:endParaRPr lang="it-IT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scansione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rileva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vari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attacchi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ma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inefficaci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poiché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molti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basano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componenti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non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presenti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nella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macchina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target.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5283E2-EB2E-CD12-08EE-1418062375DE}"/>
              </a:ext>
            </a:extLst>
          </p:cNvPr>
          <p:cNvSpPr txBox="1"/>
          <p:nvPr/>
        </p:nvSpPr>
        <p:spPr>
          <a:xfrm>
            <a:off x="4621967" y="3622623"/>
            <a:ext cx="299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i="1" dirty="0"/>
              <a:t>Attuale logo di Armitage</a:t>
            </a:r>
          </a:p>
        </p:txBody>
      </p:sp>
    </p:spTree>
    <p:extLst>
      <p:ext uri="{BB962C8B-B14F-4D97-AF65-F5344CB8AC3E}">
        <p14:creationId xmlns:p14="http://schemas.microsoft.com/office/powerpoint/2010/main" val="168336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Target Exploitation: Metasploit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3814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Metasploit è un framework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sicurezza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informatica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utilizzato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per lo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sviluppo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l'esecuzione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exploit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contro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macchina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target.</a:t>
            </a: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L'utilizzo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Metasploit, rispetto ad Armitage,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consente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approccio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più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preciso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nella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risoluzione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degli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errori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nella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ricerca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degli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exploit.</a:t>
            </a:r>
            <a:endParaRPr lang="it-IT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br>
              <a:rPr lang="en-US" sz="2200" dirty="0"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logo, simbolo, Elementi grafici, emblema&#10;&#10;Descrizione generata automaticamente">
            <a:extLst>
              <a:ext uri="{FF2B5EF4-FFF2-40B4-BE49-F238E27FC236}">
                <a16:creationId xmlns:a16="http://schemas.microsoft.com/office/drawing/2014/main" id="{5E18B777-E8F8-AFD3-2CE6-3054569C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36" y="3788641"/>
            <a:ext cx="3156210" cy="28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Target Exploitation: Metasploit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4426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Il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comando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"search"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permette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cercare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exploit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tramite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parole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chiave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È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creata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lista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parole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chiave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d'interesse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httpd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http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trace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track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apache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centos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weak key exchange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ssh</a:t>
            </a: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7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Target Exploitation: Metasploit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38144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L'analisi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ha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evidenziato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pochi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candidati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validi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a causa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della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scarsa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disponibilità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informazioni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dell'assenza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componenti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software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necessari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br>
              <a:rPr lang="en-US" sz="2200" dirty="0">
                <a:ea typeface="+mn-lt"/>
                <a:cs typeface="+mn-lt"/>
              </a:rPr>
            </a:b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F8B349-9E82-9DE9-6ADA-17C1277408B8}"/>
              </a:ext>
            </a:extLst>
          </p:cNvPr>
          <p:cNvSpPr txBox="1"/>
          <p:nvPr/>
        </p:nvSpPr>
        <p:spPr>
          <a:xfrm>
            <a:off x="1074295" y="5783705"/>
            <a:ext cx="1021329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dirty="0">
                <a:ea typeface="+mn-lt"/>
                <a:cs typeface="+mn-lt"/>
              </a:rPr>
              <a:t>Nessuno degli exploit testati si è rivelato efficace.</a:t>
            </a:r>
            <a:endParaRPr lang="it-IT" sz="2200" dirty="0"/>
          </a:p>
        </p:txBody>
      </p:sp>
      <p:pic>
        <p:nvPicPr>
          <p:cNvPr id="7" name="Immagine 6" descr="Immagine che contiene testo, orologio, Carattere, Elementi grafici&#10;&#10;Descrizione generata automaticamente">
            <a:extLst>
              <a:ext uri="{FF2B5EF4-FFF2-40B4-BE49-F238E27FC236}">
                <a16:creationId xmlns:a16="http://schemas.microsoft.com/office/drawing/2014/main" id="{3D2E1708-8A92-33EE-FF1A-E001DB89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82" y="2561236"/>
            <a:ext cx="3963351" cy="32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>
                <a:ea typeface="Calibri Light"/>
                <a:cs typeface="Calibri Light"/>
              </a:rPr>
              <a:t>Ambiente Operativo</a:t>
            </a:r>
            <a:br>
              <a:rPr lang="it-IT" b="1">
                <a:ea typeface="+mj-lt"/>
                <a:cs typeface="+mj-lt"/>
              </a:rPr>
            </a:br>
            <a:endParaRPr lang="it-IT" b="1">
              <a:ea typeface="Calibri Light"/>
              <a:cs typeface="Calibri Ligh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/>
              <a:t>Breve descrizione dell'ambiente simulato.</a:t>
            </a:r>
            <a:endParaRPr lang="it-IT"/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885744" y="691762"/>
            <a:ext cx="3541205" cy="1706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Target Exploitation: </a:t>
            </a:r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3E909629-3110-B5B8-B0C1-0AD13EE7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3" y="1108526"/>
            <a:ext cx="6301805" cy="4253718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7888666" y="2623930"/>
            <a:ext cx="3541205" cy="31581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Infine è stato testato un aproccio ad HOC.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8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solidFill>
                  <a:schemeClr val="bg1"/>
                </a:solidFill>
              </a:rPr>
              <a:t>Target Exploitation: </a:t>
            </a:r>
            <a:endParaRPr lang="en-US" sz="4600" b="1" kern="1200" spc="100" baseline="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554492E-9BEB-047B-F10B-FF778120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01" y="1246580"/>
            <a:ext cx="2653236" cy="1976660"/>
          </a:xfrm>
          <a:prstGeom prst="rect">
            <a:avLst/>
          </a:prstGeom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DB6DBBC-D70D-E833-78CC-1F7F795A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565" y="1360656"/>
            <a:ext cx="2659332" cy="1748510"/>
          </a:xfrm>
          <a:prstGeom prst="rect">
            <a:avLst/>
          </a:prstGeom>
        </p:spPr>
      </p:pic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9C461C9-2BF8-753D-6AB6-C4C885C5F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100" y="3662741"/>
            <a:ext cx="4519198" cy="2212195"/>
          </a:xfrm>
          <a:prstGeom prst="rect">
            <a:avLst/>
          </a:prstGeom>
        </p:spPr>
      </p:pic>
      <p:sp>
        <p:nvSpPr>
          <p:cNvPr id="5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1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Target Exploitation: 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9C24E58-E751-F90A-38A3-E7C6D76D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22" y="2159534"/>
            <a:ext cx="10480622" cy="28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1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 dirty="0" err="1">
                <a:ea typeface="+mj-lt"/>
                <a:cs typeface="Calibri Light"/>
              </a:rPr>
              <a:t>Privilage</a:t>
            </a:r>
            <a:r>
              <a:rPr lang="it-IT" b="1" dirty="0">
                <a:ea typeface="+mj-lt"/>
                <a:cs typeface="Calibri Light"/>
              </a:rPr>
              <a:t> Escalation</a:t>
            </a:r>
            <a:br>
              <a:rPr lang="it-IT" b="1" dirty="0">
                <a:ea typeface="+mj-lt"/>
                <a:cs typeface="+mj-lt"/>
              </a:rPr>
            </a:br>
            <a:endParaRPr lang="it-IT" b="1">
              <a:ea typeface="Calibri Light"/>
              <a:cs typeface="Calibri Ligh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>
                <a:ea typeface="+mn-lt"/>
                <a:cs typeface="+mn-lt"/>
              </a:rPr>
              <a:t>Questa fase consiste nell'ottenere ulteriori privilegi all'interno di un sistema target.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8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r>
              <a:rPr lang="en-US" sz="4500" b="1" dirty="0"/>
              <a:t> </a:t>
            </a:r>
            <a:r>
              <a:rPr lang="en-US" sz="4500" b="1" dirty="0" err="1"/>
              <a:t>verticale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4426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Eseguendo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un primo test di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verifica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privilegi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abbiamo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riscontrato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che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l'utente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"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shailendra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 non dispone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permessi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superutente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B791C1C-02B6-E267-08B1-BCEEFBC8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762" y="2701352"/>
            <a:ext cx="7333781" cy="30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1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4426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Sono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ricercati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tutti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file con il bit SETUID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attivo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poiché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potrebbero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costituire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potenziali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vettori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d'attacco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CB887CF7-3F5F-8D1A-1323-205F4C02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32" y="2704600"/>
            <a:ext cx="6570133" cy="34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4426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Successivamente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è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proceduto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con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l'analisi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file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presenti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sulla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macchina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931DF338-C3B3-A12D-8AC2-890998B5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99" y="2585997"/>
            <a:ext cx="3825875" cy="1125009"/>
          </a:xfrm>
          <a:prstGeom prst="rect">
            <a:avLst/>
          </a:prstGeom>
        </p:spPr>
      </p:pic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4DC1985-94DF-18EA-64E8-E2FF7C04D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36" y="2583711"/>
            <a:ext cx="6198657" cy="30077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7CACC4-EFD0-C994-E084-B2284ACDE477}"/>
              </a:ext>
            </a:extLst>
          </p:cNvPr>
          <p:cNvSpPr txBox="1"/>
          <p:nvPr/>
        </p:nvSpPr>
        <p:spPr>
          <a:xfrm>
            <a:off x="1079499" y="5863166"/>
            <a:ext cx="105833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Dall'analisi della gerarchia dei </a:t>
            </a:r>
            <a:r>
              <a:rPr lang="it-IT" dirty="0" err="1">
                <a:ea typeface="+mn-lt"/>
                <a:cs typeface="+mn-lt"/>
              </a:rPr>
              <a:t>cgroup</a:t>
            </a:r>
            <a:r>
              <a:rPr lang="it-IT" dirty="0">
                <a:ea typeface="+mn-lt"/>
                <a:cs typeface="+mn-lt"/>
              </a:rPr>
              <a:t>, possiamo dedurre che non ci troviamo in un container Docker.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4768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Docker </a:t>
            </a:r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4426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Per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determinare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l'utente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"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shailendra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possa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effettivamente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interagire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con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container Docker, è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necessario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verificare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appartiene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al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gruppo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docker.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748AA5C-1229-D853-8286-9B9530D02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" b="59585"/>
          <a:stretch/>
        </p:blipFill>
        <p:spPr>
          <a:xfrm>
            <a:off x="443962" y="3149548"/>
            <a:ext cx="11352546" cy="97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3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Docker </a:t>
            </a:r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4426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"docker run -v /:/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–rm -it alpine chroot /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sh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"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839282-DF2B-BB50-2EE1-BB3424202932}"/>
              </a:ext>
            </a:extLst>
          </p:cNvPr>
          <p:cNvSpPr txBox="1"/>
          <p:nvPr/>
        </p:nvSpPr>
        <p:spPr>
          <a:xfrm>
            <a:off x="449704" y="2635771"/>
            <a:ext cx="627838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 dirty="0" err="1">
                <a:latin typeface="Consolas"/>
              </a:rPr>
              <a:t>docker</a:t>
            </a:r>
            <a:r>
              <a:rPr lang="it-IT" b="1" dirty="0">
                <a:latin typeface="Consolas"/>
              </a:rPr>
              <a:t> </a:t>
            </a:r>
            <a:r>
              <a:rPr lang="it-IT" b="1" dirty="0" err="1">
                <a:latin typeface="Consolas"/>
              </a:rPr>
              <a:t>run</a:t>
            </a:r>
            <a:r>
              <a:rPr lang="it-IT" dirty="0">
                <a:ea typeface="+mn-lt"/>
                <a:cs typeface="+mn-lt"/>
              </a:rPr>
              <a:t>: Esegue un nuovo container con Docker;</a:t>
            </a:r>
            <a:endParaRPr lang="it-IT" dirty="0"/>
          </a:p>
          <a:p>
            <a:pPr>
              <a:buFont typeface="Arial"/>
              <a:buChar char="•"/>
            </a:pPr>
            <a:r>
              <a:rPr lang="it-IT" dirty="0">
                <a:latin typeface="Consolas"/>
              </a:rPr>
              <a:t> </a:t>
            </a:r>
            <a:r>
              <a:rPr lang="it-IT" b="1" dirty="0">
                <a:latin typeface="Consolas"/>
              </a:rPr>
              <a:t>-v /:/mnt</a:t>
            </a:r>
            <a:r>
              <a:rPr lang="it-IT" dirty="0">
                <a:ea typeface="+mn-lt"/>
                <a:cs typeface="+mn-lt"/>
              </a:rPr>
              <a:t>: Monta la directory root del sistema </a:t>
            </a:r>
            <a:r>
              <a:rPr lang="it-IT" dirty="0" err="1">
                <a:ea typeface="+mn-lt"/>
                <a:cs typeface="+mn-lt"/>
              </a:rPr>
              <a:t>host</a:t>
            </a:r>
            <a:r>
              <a:rPr lang="it-IT" dirty="0">
                <a:ea typeface="+mn-lt"/>
                <a:cs typeface="+mn-lt"/>
              </a:rPr>
              <a:t> (/) nel container al percorso /mnt, rendendo accessibile l'intero sistema </a:t>
            </a:r>
            <a:r>
              <a:rPr lang="it-IT" dirty="0" err="1">
                <a:ea typeface="+mn-lt"/>
                <a:cs typeface="+mn-lt"/>
              </a:rPr>
              <a:t>host</a:t>
            </a:r>
            <a:r>
              <a:rPr lang="it-IT" dirty="0">
                <a:ea typeface="+mn-lt"/>
                <a:cs typeface="+mn-lt"/>
              </a:rPr>
              <a:t> all'interno del container;</a:t>
            </a:r>
            <a:endParaRPr lang="it-IT" dirty="0"/>
          </a:p>
          <a:p>
            <a:pPr>
              <a:buFont typeface="Arial"/>
              <a:buChar char="•"/>
            </a:pPr>
            <a:r>
              <a:rPr lang="it-IT" b="1" dirty="0">
                <a:latin typeface="Consolas"/>
              </a:rPr>
              <a:t> -</a:t>
            </a:r>
            <a:r>
              <a:rPr lang="it-IT" b="1" dirty="0" err="1">
                <a:latin typeface="Consolas"/>
              </a:rPr>
              <a:t>rm</a:t>
            </a:r>
            <a:r>
              <a:rPr lang="it-IT" dirty="0">
                <a:ea typeface="+mn-lt"/>
                <a:cs typeface="+mn-lt"/>
              </a:rPr>
              <a:t>: Rimuove il container dopo che è terminato;</a:t>
            </a:r>
            <a:endParaRPr lang="it-IT" dirty="0"/>
          </a:p>
          <a:p>
            <a:pPr>
              <a:buFont typeface="Arial"/>
              <a:buChar char="•"/>
            </a:pPr>
            <a:r>
              <a:rPr lang="it-IT" b="1" dirty="0">
                <a:latin typeface="Consolas"/>
              </a:rPr>
              <a:t> -</a:t>
            </a:r>
            <a:r>
              <a:rPr lang="it-IT" b="1" dirty="0" err="1">
                <a:latin typeface="Consolas"/>
              </a:rPr>
              <a:t>it</a:t>
            </a:r>
            <a:r>
              <a:rPr lang="it-IT" dirty="0">
                <a:ea typeface="+mn-lt"/>
                <a:cs typeface="+mn-lt"/>
              </a:rPr>
              <a:t>: Crea un pseudo-terminal (-t) e lo collega al container (-i), permettendoci l'interazione come se fossimo autenticati  direttamente.</a:t>
            </a:r>
            <a:endParaRPr lang="it-IT" dirty="0"/>
          </a:p>
          <a:p>
            <a:pPr>
              <a:buFont typeface="Arial"/>
              <a:buChar char="•"/>
            </a:pPr>
            <a:r>
              <a:rPr lang="it-IT" b="1" dirty="0">
                <a:latin typeface="Consolas"/>
              </a:rPr>
              <a:t> alpine</a:t>
            </a:r>
            <a:r>
              <a:rPr lang="it-IT" dirty="0">
                <a:ea typeface="+mn-lt"/>
                <a:cs typeface="+mn-lt"/>
              </a:rPr>
              <a:t>: Specifica l'immagine Alpine Linux da utilizzare per il container.</a:t>
            </a:r>
            <a:endParaRPr lang="it-IT" dirty="0"/>
          </a:p>
          <a:p>
            <a:pPr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3CB985-5803-4138-77CC-8670EDACA242}"/>
              </a:ext>
            </a:extLst>
          </p:cNvPr>
          <p:cNvSpPr txBox="1"/>
          <p:nvPr/>
        </p:nvSpPr>
        <p:spPr>
          <a:xfrm>
            <a:off x="6733082" y="2635772"/>
            <a:ext cx="499672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latin typeface="Consolas"/>
              </a:rPr>
              <a:t>chroot</a:t>
            </a:r>
            <a:r>
              <a:rPr lang="it-IT" dirty="0">
                <a:latin typeface="Consolas"/>
              </a:rPr>
              <a:t> /mnt sh</a:t>
            </a:r>
            <a:r>
              <a:rPr lang="it-IT" dirty="0">
                <a:ea typeface="+mn-lt"/>
                <a:cs typeface="+mn-lt"/>
              </a:rPr>
              <a:t>: Esegue due comandi nel container: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b="1" err="1">
                <a:latin typeface="Consolas"/>
              </a:rPr>
              <a:t>chroot</a:t>
            </a:r>
            <a:r>
              <a:rPr lang="it-IT" b="1" dirty="0">
                <a:latin typeface="Consolas"/>
              </a:rPr>
              <a:t> /mnt</a:t>
            </a:r>
            <a:r>
              <a:rPr lang="it-IT" dirty="0">
                <a:ea typeface="+mn-lt"/>
                <a:cs typeface="+mn-lt"/>
              </a:rPr>
              <a:t>: Cambia la directory root del processo corrente e dei suoi figli a /mnt, creando un ambiente </a:t>
            </a:r>
            <a:r>
              <a:rPr lang="it-IT" err="1">
                <a:ea typeface="+mn-lt"/>
                <a:cs typeface="+mn-lt"/>
              </a:rPr>
              <a:t>chroot</a:t>
            </a:r>
            <a:r>
              <a:rPr lang="it-IT" dirty="0">
                <a:ea typeface="+mn-lt"/>
                <a:cs typeface="+mn-lt"/>
              </a:rPr>
              <a:t> che esegue comandi come se fosse sulla directory root del sistema </a:t>
            </a:r>
            <a:r>
              <a:rPr lang="it-IT" err="1">
                <a:ea typeface="+mn-lt"/>
                <a:cs typeface="+mn-lt"/>
              </a:rPr>
              <a:t>host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Consolas"/>
              </a:rPr>
              <a:t>sh</a:t>
            </a:r>
            <a:r>
              <a:rPr lang="it-IT" dirty="0">
                <a:ea typeface="+mn-lt"/>
                <a:cs typeface="+mn-lt"/>
              </a:rPr>
              <a:t>: Avvia una shell nell'ambiente </a:t>
            </a:r>
            <a:r>
              <a:rPr lang="it-IT" dirty="0" err="1">
                <a:ea typeface="+mn-lt"/>
                <a:cs typeface="+mn-lt"/>
              </a:rPr>
              <a:t>chroot</a:t>
            </a:r>
            <a:r>
              <a:rPr lang="it-IT" dirty="0">
                <a:ea typeface="+mn-lt"/>
                <a:cs typeface="+mn-lt"/>
              </a:rPr>
              <a:t>, permettendo di interagire con i file e le directory del sistema </a:t>
            </a:r>
            <a:r>
              <a:rPr lang="it-IT" dirty="0" err="1">
                <a:ea typeface="+mn-lt"/>
                <a:cs typeface="+mn-lt"/>
              </a:rPr>
              <a:t>host</a:t>
            </a:r>
            <a:r>
              <a:rPr lang="it-IT" dirty="0">
                <a:ea typeface="+mn-lt"/>
                <a:cs typeface="+mn-lt"/>
              </a:rPr>
              <a:t> come se si fosse root nel container Alpine.</a:t>
            </a:r>
            <a:endParaRPr lang="it-IT" dirty="0"/>
          </a:p>
          <a:p>
            <a:endParaRPr lang="it-IT" dirty="0"/>
          </a:p>
          <a:p>
            <a:pPr marL="285750" indent="-285750" algn="l">
              <a:buFont typeface="Arial"/>
              <a:buChar char="•"/>
            </a:pPr>
            <a:endParaRPr lang="it-IT"/>
          </a:p>
          <a:p>
            <a:endParaRPr lang="it-IT" dirty="0"/>
          </a:p>
        </p:txBody>
      </p:sp>
      <p:pic>
        <p:nvPicPr>
          <p:cNvPr id="6" name="Immagine 5" descr="Immagine che contiene logo, Elementi grafici, simbolo, design&#10;&#10;Descrizione generata automaticamente">
            <a:extLst>
              <a:ext uri="{FF2B5EF4-FFF2-40B4-BE49-F238E27FC236}">
                <a16:creationId xmlns:a16="http://schemas.microsoft.com/office/drawing/2014/main" id="{EEB42D12-A755-1917-094B-14225877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483" y="-325798"/>
            <a:ext cx="6096000" cy="3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99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r>
              <a:rPr lang="en-US" sz="4500" b="1" dirty="0"/>
              <a:t> </a:t>
            </a:r>
            <a:r>
              <a:rPr lang="en-US" sz="4500" b="1" dirty="0" err="1"/>
              <a:t>orizzontale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941582" y="1718910"/>
            <a:ext cx="10351006" cy="4426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Nei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sistemi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operativi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basati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su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UNIX, le password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sono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generalmente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archiviate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all'interno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di due file: shadow e passwd.</a:t>
            </a:r>
            <a:endParaRPr lang="it-IT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Queste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password non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sono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memorizzate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in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chiaro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sono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accessibili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solo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all'utente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root.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Proveremo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crackare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queste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password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utilizzando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"John The Ripper".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400"/>
              </a:spcBef>
              <a:spcAft>
                <a:spcPts val="400"/>
              </a:spcAft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magine 3" descr="Immagine che contiene grafica, Elementi grafici, testo, logo&#10;&#10;Descrizione generata automaticamente">
            <a:extLst>
              <a:ext uri="{FF2B5EF4-FFF2-40B4-BE49-F238E27FC236}">
                <a16:creationId xmlns:a16="http://schemas.microsoft.com/office/drawing/2014/main" id="{55F1AEB3-5B9B-A6BF-093D-E9493EF1F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31" t="17454" r="34016" b="20364"/>
          <a:stretch/>
        </p:blipFill>
        <p:spPr>
          <a:xfrm>
            <a:off x="5144685" y="3778256"/>
            <a:ext cx="1911256" cy="21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Ambiente operativo</a:t>
            </a:r>
            <a:br>
              <a:rPr lang="en-US" sz="45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5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1F9734-527B-807B-A2FA-08C7C31A5A94}"/>
              </a:ext>
            </a:extLst>
          </p:cNvPr>
          <p:cNvSpPr txBox="1"/>
          <p:nvPr/>
        </p:nvSpPr>
        <p:spPr>
          <a:xfrm>
            <a:off x="5297601" y="4480762"/>
            <a:ext cx="1593528" cy="4913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Rete NAT</a:t>
            </a:r>
          </a:p>
        </p:txBody>
      </p:sp>
      <p:pic>
        <p:nvPicPr>
          <p:cNvPr id="6" name="Immagine 5" descr="Immagine che contiene testo, scatola, logo, Marchio&#10;&#10;Descrizione generata automaticamente">
            <a:extLst>
              <a:ext uri="{FF2B5EF4-FFF2-40B4-BE49-F238E27FC236}">
                <a16:creationId xmlns:a16="http://schemas.microsoft.com/office/drawing/2014/main" id="{DE51F5A9-1874-3FE6-DE82-C1758869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370" y="2371073"/>
            <a:ext cx="2078211" cy="2111340"/>
          </a:xfrm>
          <a:prstGeom prst="rect">
            <a:avLst/>
          </a:prstGeom>
        </p:spPr>
      </p:pic>
      <p:pic>
        <p:nvPicPr>
          <p:cNvPr id="3" name="Immagine 2" descr="Immagine che contiene cartone animato, arte&#10;&#10;Descrizione generata automaticamente">
            <a:extLst>
              <a:ext uri="{FF2B5EF4-FFF2-40B4-BE49-F238E27FC236}">
                <a16:creationId xmlns:a16="http://schemas.microsoft.com/office/drawing/2014/main" id="{311D88F6-FB24-8033-B75E-C4AC2BA6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94" y="2371073"/>
            <a:ext cx="2807198" cy="2111341"/>
          </a:xfrm>
          <a:prstGeom prst="rect">
            <a:avLst/>
          </a:pr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9" name="Immagine 8" descr="Immagine che contiene simbolo, Elementi grafici, clipart, cartone animato&#10;&#10;Descrizione generata automaticamente">
            <a:extLst>
              <a:ext uri="{FF2B5EF4-FFF2-40B4-BE49-F238E27FC236}">
                <a16:creationId xmlns:a16="http://schemas.microsoft.com/office/drawing/2014/main" id="{7AC47645-8C6E-79B4-BC04-DBC9831C0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331" y="2812303"/>
            <a:ext cx="1795670" cy="123052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706782" y="4483651"/>
            <a:ext cx="23412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Macchina attaccante IP: 10.0.2.15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5B1F6AF-7B81-B675-5C7E-93D51A8EA406}"/>
              </a:ext>
            </a:extLst>
          </p:cNvPr>
          <p:cNvSpPr txBox="1"/>
          <p:nvPr/>
        </p:nvSpPr>
        <p:spPr>
          <a:xfrm>
            <a:off x="9221304" y="4483652"/>
            <a:ext cx="21093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CyberSploit</a:t>
            </a:r>
            <a:r>
              <a:rPr lang="it-IT" dirty="0"/>
              <a:t>: 2</a:t>
            </a:r>
          </a:p>
          <a:p>
            <a:r>
              <a:rPr lang="it-IT" dirty="0"/>
              <a:t>IP: ???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D77CA352-30E8-316E-360C-7341A43A6FF9}"/>
              </a:ext>
            </a:extLst>
          </p:cNvPr>
          <p:cNvSpPr/>
          <p:nvPr/>
        </p:nvSpPr>
        <p:spPr>
          <a:xfrm>
            <a:off x="3589129" y="3147391"/>
            <a:ext cx="850347" cy="5521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238D925-5F75-6766-09C6-98FA5A9AC9BB}"/>
              </a:ext>
            </a:extLst>
          </p:cNvPr>
          <p:cNvSpPr/>
          <p:nvPr/>
        </p:nvSpPr>
        <p:spPr>
          <a:xfrm>
            <a:off x="7829824" y="3147391"/>
            <a:ext cx="850347" cy="5521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01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0C10143-E22A-F9D9-84FE-9FCDB137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64" y="1499333"/>
            <a:ext cx="9094032" cy="52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31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Privilage</a:t>
            </a:r>
            <a:r>
              <a:rPr lang="en-US" sz="4500" b="1" dirty="0"/>
              <a:t> </a:t>
            </a:r>
            <a:r>
              <a:rPr lang="en-US" sz="4500" b="1" dirty="0" err="1"/>
              <a:t>Escaltation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BF5F849-A881-455E-726D-ACDC1FE6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7" y="1950868"/>
            <a:ext cx="10717967" cy="33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46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 dirty="0" err="1">
                <a:ea typeface="+mj-lt"/>
                <a:cs typeface="Calibri Light"/>
              </a:rPr>
              <a:t>Maintaining</a:t>
            </a:r>
            <a:r>
              <a:rPr lang="it-IT" b="1" dirty="0">
                <a:ea typeface="+mj-lt"/>
                <a:cs typeface="Calibri Light"/>
              </a:rPr>
              <a:t> Access</a:t>
            </a:r>
            <a:br>
              <a:rPr lang="it-IT" b="1" dirty="0">
                <a:ea typeface="+mj-lt"/>
                <a:cs typeface="+mj-lt"/>
              </a:rPr>
            </a:br>
            <a:endParaRPr lang="it-IT" b="1">
              <a:ea typeface="Calibri Light"/>
              <a:cs typeface="Calibri Ligh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>
                <a:ea typeface="+mn-lt"/>
                <a:cs typeface="+mn-lt"/>
              </a:rPr>
              <a:t>Questa fase comprende le tecniche che un aggressore utilizza per conservare l'accesso a un sistema compromesso dopo aver ottenuto l'accesso iniziale. </a:t>
            </a:r>
            <a:endParaRPr lang="it-IT">
              <a:ea typeface="+mn-lt"/>
              <a:cs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3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Maintaining Access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3E40DFB-FD7B-A993-EED8-E373F92F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0" y="2184802"/>
            <a:ext cx="10423584" cy="193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8A023-97B9-9A81-6EC7-810D772E622C}"/>
              </a:ext>
            </a:extLst>
          </p:cNvPr>
          <p:cNvSpPr txBox="1"/>
          <p:nvPr/>
        </p:nvSpPr>
        <p:spPr>
          <a:xfrm>
            <a:off x="888999" y="4349751"/>
            <a:ext cx="885824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 dirty="0"/>
              <a:t>-a x86</a:t>
            </a:r>
            <a:r>
              <a:rPr lang="it-IT" dirty="0"/>
              <a:t> rappresenta il tipo di architettura;</a:t>
            </a:r>
          </a:p>
          <a:p>
            <a:pPr marL="285750" indent="-285750"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-</a:t>
            </a:r>
            <a:r>
              <a:rPr lang="it-IT" b="1" err="1">
                <a:ea typeface="+mn-lt"/>
                <a:cs typeface="+mn-lt"/>
              </a:rPr>
              <a:t>platform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linux</a:t>
            </a:r>
            <a:r>
              <a:rPr lang="it-IT">
                <a:ea typeface="+mn-lt"/>
                <a:cs typeface="+mn-lt"/>
              </a:rPr>
              <a:t> rappresenta la piattaforma da utilizzare;</a:t>
            </a:r>
          </a:p>
          <a:p>
            <a:pPr marL="285750" indent="-285750"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-p </a:t>
            </a:r>
            <a:r>
              <a:rPr lang="it-IT" b="1" dirty="0" err="1">
                <a:ea typeface="+mn-lt"/>
                <a:cs typeface="+mn-lt"/>
              </a:rPr>
              <a:t>linux</a:t>
            </a:r>
            <a:r>
              <a:rPr lang="it-IT" b="1" dirty="0">
                <a:ea typeface="+mn-lt"/>
                <a:cs typeface="+mn-lt"/>
              </a:rPr>
              <a:t>/x86/shell/</a:t>
            </a:r>
            <a:r>
              <a:rPr lang="it-IT" b="1" dirty="0" err="1">
                <a:ea typeface="+mn-lt"/>
                <a:cs typeface="+mn-lt"/>
              </a:rPr>
              <a:t>reverse_tcp</a:t>
            </a:r>
            <a:r>
              <a:rPr lang="it-IT" dirty="0">
                <a:ea typeface="+mn-lt"/>
                <a:cs typeface="+mn-lt"/>
              </a:rPr>
              <a:t>  è il tipo di payload selezionato;</a:t>
            </a:r>
          </a:p>
          <a:p>
            <a:pPr marL="285750" indent="-285750">
              <a:buFont typeface="Arial"/>
              <a:buChar char="•"/>
            </a:pPr>
            <a:r>
              <a:rPr lang="it-IT" b="1" dirty="0" err="1">
                <a:ea typeface="+mn-lt"/>
                <a:cs typeface="+mn-lt"/>
              </a:rPr>
              <a:t>lhost</a:t>
            </a:r>
            <a:r>
              <a:rPr lang="it-IT" b="1" dirty="0">
                <a:ea typeface="+mn-lt"/>
                <a:cs typeface="+mn-lt"/>
              </a:rPr>
              <a:t>=10.0.2.15</a:t>
            </a:r>
            <a:r>
              <a:rPr lang="it-IT" dirty="0">
                <a:ea typeface="+mn-lt"/>
                <a:cs typeface="+mn-lt"/>
              </a:rPr>
              <a:t> è l’IP della macchina Kali;</a:t>
            </a:r>
            <a:endParaRPr lang="it-IT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b="1" err="1">
                <a:ea typeface="+mn-lt"/>
                <a:cs typeface="+mn-lt"/>
              </a:rPr>
              <a:t>lport</a:t>
            </a:r>
            <a:r>
              <a:rPr lang="it-IT" b="1" dirty="0">
                <a:ea typeface="+mn-lt"/>
                <a:cs typeface="+mn-lt"/>
              </a:rPr>
              <a:t>=4444</a:t>
            </a:r>
            <a:r>
              <a:rPr lang="it-IT" dirty="0">
                <a:ea typeface="+mn-lt"/>
                <a:cs typeface="+mn-lt"/>
              </a:rPr>
              <a:t> è la porta sulla quale sarà stabilità la connessione reverse;</a:t>
            </a:r>
          </a:p>
          <a:p>
            <a:pPr marL="285750" indent="-285750"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-f </a:t>
            </a:r>
            <a:r>
              <a:rPr lang="it-IT" b="1" err="1">
                <a:ea typeface="+mn-lt"/>
                <a:cs typeface="+mn-lt"/>
              </a:rPr>
              <a:t>elf</a:t>
            </a:r>
            <a:r>
              <a:rPr lang="it-IT">
                <a:ea typeface="+mn-lt"/>
                <a:cs typeface="+mn-lt"/>
              </a:rPr>
              <a:t>  è il formato del payload;</a:t>
            </a:r>
          </a:p>
          <a:p>
            <a:pPr marL="285750" indent="-285750"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-o </a:t>
            </a:r>
            <a:r>
              <a:rPr lang="it-IT" b="1" err="1">
                <a:ea typeface="+mn-lt"/>
                <a:cs typeface="+mn-lt"/>
              </a:rPr>
              <a:t>shell.elf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</a:rPr>
              <a:t> è il nome del file dove verrà salvato il codice generato.</a:t>
            </a:r>
            <a:br>
              <a:rPr lang="it-IT" dirty="0"/>
            </a:br>
            <a:endParaRPr lang="it-IT"/>
          </a:p>
          <a:p>
            <a:br>
              <a:rPr lang="en-US" dirty="0"/>
            </a:br>
            <a:endParaRPr lang="en-US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2A274-0337-9965-8128-967CDEB16E6D}"/>
              </a:ext>
            </a:extLst>
          </p:cNvPr>
          <p:cNvSpPr txBox="1"/>
          <p:nvPr/>
        </p:nvSpPr>
        <p:spPr>
          <a:xfrm>
            <a:off x="889000" y="1693333"/>
            <a:ext cx="4857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Creazione della backdoor:</a:t>
            </a:r>
          </a:p>
        </p:txBody>
      </p:sp>
    </p:spTree>
    <p:extLst>
      <p:ext uri="{BB962C8B-B14F-4D97-AF65-F5344CB8AC3E}">
        <p14:creationId xmlns:p14="http://schemas.microsoft.com/office/powerpoint/2010/main" val="2051277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Maintaining Access 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2A274-0337-9965-8128-967CDEB16E6D}"/>
              </a:ext>
            </a:extLst>
          </p:cNvPr>
          <p:cNvSpPr txBox="1"/>
          <p:nvPr/>
        </p:nvSpPr>
        <p:spPr>
          <a:xfrm>
            <a:off x="889000" y="1714499"/>
            <a:ext cx="10773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it-IT" dirty="0"/>
              <a:t>Creo un script per eseguire la backdoor;</a:t>
            </a:r>
          </a:p>
          <a:p>
            <a:pPr marL="342900" indent="-342900">
              <a:buAutoNum type="arabicPeriod"/>
            </a:pPr>
            <a:r>
              <a:rPr lang="it-IT" dirty="0"/>
              <a:t>Uso </a:t>
            </a:r>
            <a:r>
              <a:rPr lang="it-IT" dirty="0" err="1"/>
              <a:t>scp</a:t>
            </a:r>
            <a:r>
              <a:rPr lang="it-IT" dirty="0"/>
              <a:t> per portare sulla macchina target il file contenente la backdoor e lo script appena creato;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4706775-9D87-F9E2-507E-4B31B24E2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2880043"/>
            <a:ext cx="3481916" cy="2164291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3799DD7-DAAE-40C9-3D07-B8C0F2ED8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143" y="2880394"/>
            <a:ext cx="5314950" cy="30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8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Maintaining Access 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2A274-0337-9965-8128-967CDEB16E6D}"/>
              </a:ext>
            </a:extLst>
          </p:cNvPr>
          <p:cNvSpPr txBox="1"/>
          <p:nvPr/>
        </p:nvSpPr>
        <p:spPr>
          <a:xfrm>
            <a:off x="867834" y="1714499"/>
            <a:ext cx="10773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2.   Sulla macchina target aggiungo i permessi si </a:t>
            </a:r>
            <a:r>
              <a:rPr lang="it-IT" dirty="0" err="1"/>
              <a:t>eseguzione</a:t>
            </a:r>
            <a:r>
              <a:rPr lang="it-IT" dirty="0"/>
              <a:t> ad entrambi i file;</a:t>
            </a:r>
          </a:p>
          <a:p>
            <a:r>
              <a:rPr lang="it-IT" dirty="0"/>
              <a:t>3.   Sposto i file nella sotto directory "/</a:t>
            </a:r>
            <a:r>
              <a:rPr lang="it-IT" dirty="0" err="1"/>
              <a:t>init.d</a:t>
            </a:r>
            <a:r>
              <a:rPr lang="it-IT" dirty="0"/>
              <a:t>";</a:t>
            </a: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329F461-9DD5-466E-A425-CD2EAFA79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08" y="3061778"/>
            <a:ext cx="4924425" cy="3009900"/>
          </a:xfrm>
          <a:prstGeom prst="rect">
            <a:avLst/>
          </a:prstGeom>
        </p:spPr>
      </p:pic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0664C021-5F0B-951C-AF64-600BDA71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507" y="3061809"/>
            <a:ext cx="5675841" cy="12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94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Maintaining Access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2A274-0337-9965-8128-967CDEB16E6D}"/>
              </a:ext>
            </a:extLst>
          </p:cNvPr>
          <p:cNvSpPr txBox="1"/>
          <p:nvPr/>
        </p:nvSpPr>
        <p:spPr>
          <a:xfrm>
            <a:off x="857251" y="1714499"/>
            <a:ext cx="10773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4.   Aggiorno il file "</a:t>
            </a:r>
            <a:r>
              <a:rPr lang="it-IT" dirty="0" err="1"/>
              <a:t>rclocal</a:t>
            </a:r>
            <a:r>
              <a:rPr lang="it-IT" dirty="0"/>
              <a:t>" in modo da eseguire automaticamente "in.sh" ad ogni avvio del sistema;</a:t>
            </a:r>
          </a:p>
          <a:p>
            <a:r>
              <a:rPr lang="it-IT" dirty="0"/>
              <a:t>5.   Metto la macchina Kali in ascolto per la backdoor creata in precedenza;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22F3602-B736-8FBF-6251-EABC3EFC3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6" y="3389207"/>
            <a:ext cx="5629275" cy="2400300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1DDF521-D299-BBFA-6690-AD1BB52AC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76" y="3430927"/>
            <a:ext cx="5702299" cy="19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29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/>
              <a:t>Maintaining Access</a:t>
            </a:r>
            <a:endParaRPr lang="en-US" sz="4500" b="1" kern="1200" spc="100" baseline="0" dirty="0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2A274-0337-9965-8128-967CDEB16E6D}"/>
              </a:ext>
            </a:extLst>
          </p:cNvPr>
          <p:cNvSpPr txBox="1"/>
          <p:nvPr/>
        </p:nvSpPr>
        <p:spPr>
          <a:xfrm>
            <a:off x="857251" y="1714499"/>
            <a:ext cx="10773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6.   Il riavvio della macchina attiva la backdoor, istaurando una connessione </a:t>
            </a:r>
            <a:r>
              <a:rPr lang="it-IT" dirty="0" err="1"/>
              <a:t>reverse_tcp</a:t>
            </a:r>
            <a:r>
              <a:rPr lang="it-IT" dirty="0"/>
              <a:t> verso la macchina Kali.</a:t>
            </a:r>
          </a:p>
          <a:p>
            <a:endParaRPr lang="it-IT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3DEFAA9-068F-7FC3-D497-2DE244B8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744" y="2630660"/>
            <a:ext cx="9122833" cy="23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68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 dirty="0">
                <a:ea typeface="+mj-lt"/>
                <a:cs typeface="Calibri Light"/>
              </a:rPr>
              <a:t>Conclusioni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22A5C42E-715B-4662-444E-6680FDCEA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189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dirty="0" err="1"/>
              <a:t>Conclusioni</a:t>
            </a:r>
            <a:endParaRPr lang="en-US" sz="4500" b="1" kern="1200" spc="100" baseline="0" dirty="0" err="1">
              <a:ea typeface="+mj-lt"/>
              <a:cs typeface="+mj-lt"/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D2A274-0337-9965-8128-967CDEB16E6D}"/>
              </a:ext>
            </a:extLst>
          </p:cNvPr>
          <p:cNvSpPr txBox="1"/>
          <p:nvPr/>
        </p:nvSpPr>
        <p:spPr>
          <a:xfrm>
            <a:off x="889001" y="2137832"/>
            <a:ext cx="107738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Sebbene </a:t>
            </a:r>
            <a:r>
              <a:rPr lang="it-IT" err="1">
                <a:ea typeface="+mn-lt"/>
                <a:cs typeface="+mn-lt"/>
              </a:rPr>
              <a:t>OpenVas</a:t>
            </a:r>
            <a:r>
              <a:rPr lang="it-IT" dirty="0">
                <a:ea typeface="+mn-lt"/>
                <a:cs typeface="+mn-lt"/>
              </a:rPr>
              <a:t> e </a:t>
            </a:r>
            <a:r>
              <a:rPr lang="it-IT" err="1">
                <a:ea typeface="+mn-lt"/>
                <a:cs typeface="+mn-lt"/>
              </a:rPr>
              <a:t>Nessus</a:t>
            </a:r>
            <a:r>
              <a:rPr lang="it-IT" dirty="0">
                <a:ea typeface="+mn-lt"/>
                <a:cs typeface="+mn-lt"/>
              </a:rPr>
              <a:t> non abbiano rilevato vulnerabilità sfruttabili direttamente con degli exploit, la macchina </a:t>
            </a:r>
            <a:r>
              <a:rPr lang="it-IT" err="1">
                <a:ea typeface="+mn-lt"/>
                <a:cs typeface="+mn-lt"/>
              </a:rPr>
              <a:t>CyberSploit</a:t>
            </a:r>
            <a:r>
              <a:rPr lang="it-IT" dirty="0">
                <a:ea typeface="+mn-lt"/>
                <a:cs typeface="+mn-lt"/>
              </a:rPr>
              <a:t>: 2 è comunque risultata avere un livello di rischio molto elevato a causa dei seguenti fattori: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Credenziali esposte su una pagina web accessibile anche dall'esterno, protette solo da un cifrario debole.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Presenza di un utente con privilegi di root e una password molto debole.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Permesso di utilizzo di Docker concesso anche agli utenti con bassi privilegi.</a:t>
            </a:r>
          </a:p>
        </p:txBody>
      </p:sp>
    </p:spTree>
    <p:extLst>
      <p:ext uri="{BB962C8B-B14F-4D97-AF65-F5344CB8AC3E}">
        <p14:creationId xmlns:p14="http://schemas.microsoft.com/office/powerpoint/2010/main" val="396044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>
                <a:ea typeface="Calibri Light"/>
                <a:cs typeface="Calibri Light"/>
              </a:rPr>
              <a:t>Information </a:t>
            </a:r>
            <a:r>
              <a:rPr lang="it-IT" b="1" err="1">
                <a:ea typeface="Calibri Light"/>
                <a:cs typeface="Calibri Light"/>
              </a:rPr>
              <a:t>Gathering</a:t>
            </a:r>
            <a:r>
              <a:rPr lang="it-IT" b="1">
                <a:ea typeface="Calibri Light"/>
                <a:cs typeface="Calibri Light"/>
              </a:rPr>
              <a:t> </a:t>
            </a:r>
            <a:endParaRPr lang="it-IT" b="1">
              <a:ea typeface="+mj-lt"/>
              <a:cs typeface="+mj-l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/>
              <a:t>Processo che consiste nell'acquisire informazioni sull'asset.</a:t>
            </a:r>
            <a:endParaRPr lang="it-I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i="1" kern="1200" spc="100" baseline="0" dirty="0">
                <a:latin typeface="+mj-lt"/>
                <a:ea typeface="+mj-ea"/>
                <a:cs typeface="+mj-cs"/>
              </a:rPr>
              <a:t>Information Gathering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1779635"/>
            <a:ext cx="10351006" cy="40015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 Google Dorking:</a:t>
            </a: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intitle:"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CyberSploit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2"</a:t>
            </a: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intext:"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CyberSploit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2"</a:t>
            </a: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inurl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:"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CyberSploit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2"</a:t>
            </a:r>
          </a:p>
          <a:p>
            <a:pPr marL="342900" indent="-342900" defTabSz="914400">
              <a:spcBef>
                <a:spcPts val="400"/>
              </a:spcBef>
              <a:spcAft>
                <a:spcPts val="400"/>
              </a:spcAft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inurl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:”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CyberSploit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2” </a:t>
            </a:r>
            <a:r>
              <a:rPr lang="en-US" sz="2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inurl”walkthrough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”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5" name="Immagine 14" descr="Immagine che contiene Elementi grafici, logo, Carattere, grafica&#10;&#10;Descrizione generata automaticamente">
            <a:extLst>
              <a:ext uri="{FF2B5EF4-FFF2-40B4-BE49-F238E27FC236}">
                <a16:creationId xmlns:a16="http://schemas.microsoft.com/office/drawing/2014/main" id="{12BD31EC-28E7-5F14-5FAC-4F99E2143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84" t="33454" r="12500" b="35273"/>
          <a:stretch/>
        </p:blipFill>
        <p:spPr>
          <a:xfrm>
            <a:off x="4072328" y="4627766"/>
            <a:ext cx="4359630" cy="10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500" b="1" i="1" kern="1200" spc="100" baseline="0" dirty="0">
                <a:latin typeface="+mj-lt"/>
                <a:ea typeface="+mj-ea"/>
                <a:cs typeface="+mj-cs"/>
              </a:rPr>
              <a:t>Information Gathering </a:t>
            </a:r>
          </a:p>
        </p:txBody>
      </p:sp>
      <p:pic>
        <p:nvPicPr>
          <p:cNvPr id="14" name="Immagine 13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2D7EE59F-0170-898D-9E50-5CBC4345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9" y="3088899"/>
            <a:ext cx="4918947" cy="2619340"/>
          </a:xfrm>
          <a:prstGeom prst="rect">
            <a:avLst/>
          </a:prstGeom>
        </p:spPr>
      </p:pic>
      <p:pic>
        <p:nvPicPr>
          <p:cNvPr id="8" name="Immagine 7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40BB869-1556-AAA2-DCEE-C8AE46D5E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25" y="3620814"/>
            <a:ext cx="5017773" cy="1555509"/>
          </a:xfrm>
          <a:prstGeom prst="rect">
            <a:avLst/>
          </a:prstGeom>
        </p:spPr>
      </p:pic>
      <p:sp>
        <p:nvSpPr>
          <p:cNvPr id="49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62016" y="788533"/>
            <a:ext cx="9267968" cy="2732687"/>
          </a:xfrm>
        </p:spPr>
        <p:txBody>
          <a:bodyPr rtlCol="0" anchor="b">
            <a:normAutofit/>
          </a:bodyPr>
          <a:lstStyle/>
          <a:p>
            <a:pPr algn="ctr"/>
            <a:r>
              <a:rPr lang="it-IT" b="1">
                <a:ea typeface="Calibri Light"/>
                <a:cs typeface="Calibri Light"/>
              </a:rPr>
              <a:t> Target Discovery</a:t>
            </a:r>
            <a:br>
              <a:rPr lang="it-IT" b="1">
                <a:ea typeface="+mj-lt"/>
                <a:cs typeface="+mj-lt"/>
              </a:rPr>
            </a:br>
            <a:endParaRPr lang="it-IT" b="1">
              <a:ea typeface="Calibri Light"/>
              <a:cs typeface="Calibri Light"/>
            </a:endParaRP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F67DFBD8-367A-FAB3-3893-2C13CAE7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dirty="0"/>
              <a:t>Fase che si concentra individuare le macchine attive ed il loro sistema operativo.</a:t>
            </a:r>
            <a:endParaRPr lang="it-I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8991" y="713414"/>
            <a:ext cx="10582920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b="1" i="1" kern="1200" spc="100" baseline="0" dirty="0">
                <a:latin typeface="+mj-lt"/>
                <a:ea typeface="+mj-ea"/>
                <a:cs typeface="+mj-cs"/>
              </a:rPr>
              <a:t> Target Discovery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EDF184-B509-8F2B-70F1-73D472477E45}"/>
              </a:ext>
            </a:extLst>
          </p:cNvPr>
          <p:cNvSpPr txBox="1"/>
          <p:nvPr/>
        </p:nvSpPr>
        <p:spPr>
          <a:xfrm>
            <a:off x="1078992" y="2216848"/>
            <a:ext cx="10351006" cy="4913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400"/>
              </a:spcBef>
              <a:spcAft>
                <a:spcPts val="400"/>
              </a:spcAft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Indirizzo IP della macchina target: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B868D47-F949-1687-A6A0-C6089A2A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74" y="3088899"/>
            <a:ext cx="4762436" cy="2619340"/>
          </a:xfrm>
          <a:prstGeom prst="rect">
            <a:avLst/>
          </a:prstGeom>
        </p:spPr>
      </p:pic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17C4DAD-C68B-2B83-C281-D18428F3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25" y="3658447"/>
            <a:ext cx="5017773" cy="1480243"/>
          </a:xfrm>
          <a:prstGeom prst="rect">
            <a:avLst/>
          </a:prstGeom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1092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49</Slides>
  <Notes>49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0" baseType="lpstr">
      <vt:lpstr>HeadlinesVTI</vt:lpstr>
      <vt:lpstr>CyberSploit: 2 </vt:lpstr>
      <vt:lpstr>Outline </vt:lpstr>
      <vt:lpstr>Ambiente Operativo </vt:lpstr>
      <vt:lpstr>Ambiente operativo </vt:lpstr>
      <vt:lpstr>Information Gathering </vt:lpstr>
      <vt:lpstr>Information Gathering </vt:lpstr>
      <vt:lpstr>Information Gathering </vt:lpstr>
      <vt:lpstr> Target Discovery </vt:lpstr>
      <vt:lpstr> Target Discovery</vt:lpstr>
      <vt:lpstr>Target Discovery</vt:lpstr>
      <vt:lpstr> Target Discovery</vt:lpstr>
      <vt:lpstr>Enumeration Target </vt:lpstr>
      <vt:lpstr>Enumeretion Target </vt:lpstr>
      <vt:lpstr>Enumeretion Target </vt:lpstr>
      <vt:lpstr>Enumeretion Target </vt:lpstr>
      <vt:lpstr>Vulnerability Mapping </vt:lpstr>
      <vt:lpstr>Vulnerability Mapping: </vt:lpstr>
      <vt:lpstr>Vulnerability Mapping: OpenVas</vt:lpstr>
      <vt:lpstr>Vulnerability Mapping: OpenVas</vt:lpstr>
      <vt:lpstr>Vulnerability Mapping: Nessus</vt:lpstr>
      <vt:lpstr>Vulnerability Mapping: Nessus</vt:lpstr>
      <vt:lpstr>Vulnerability Mapping: Nessus</vt:lpstr>
      <vt:lpstr>Target Exploitation </vt:lpstr>
      <vt:lpstr>Target Exploitation</vt:lpstr>
      <vt:lpstr>Target Exploitation</vt:lpstr>
      <vt:lpstr>Target Exploitation: Armitage</vt:lpstr>
      <vt:lpstr>Target Exploitation: Metasploit</vt:lpstr>
      <vt:lpstr>Target Exploitation: Metasploit</vt:lpstr>
      <vt:lpstr>Target Exploitation: Metasploit</vt:lpstr>
      <vt:lpstr>Target Exploitation: </vt:lpstr>
      <vt:lpstr>Target Exploitation: </vt:lpstr>
      <vt:lpstr>Target Exploitation: </vt:lpstr>
      <vt:lpstr>Privilage Escalation </vt:lpstr>
      <vt:lpstr>Privilage Escaltation verticale</vt:lpstr>
      <vt:lpstr>Privilage Escaltation</vt:lpstr>
      <vt:lpstr>Privilage Escaltation</vt:lpstr>
      <vt:lpstr>Docker Privilage Escaltation</vt:lpstr>
      <vt:lpstr>Docker Privilage Escaltation</vt:lpstr>
      <vt:lpstr>Privilage Escaltation orizzontale</vt:lpstr>
      <vt:lpstr>Privilage Escaltation</vt:lpstr>
      <vt:lpstr>Privilage Escaltation</vt:lpstr>
      <vt:lpstr>Maintaining Access </vt:lpstr>
      <vt:lpstr>Maintaining Access</vt:lpstr>
      <vt:lpstr>Maintaining Access </vt:lpstr>
      <vt:lpstr>Maintaining Access </vt:lpstr>
      <vt:lpstr>Maintaining Access</vt:lpstr>
      <vt:lpstr>Maintaining Access</vt:lpstr>
      <vt:lpstr>Conclusioni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1142</cp:revision>
  <dcterms:created xsi:type="dcterms:W3CDTF">2024-06-12T08:21:26Z</dcterms:created>
  <dcterms:modified xsi:type="dcterms:W3CDTF">2024-06-17T08:58:00Z</dcterms:modified>
</cp:coreProperties>
</file>