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31"/>
  </p:notesMasterIdLst>
  <p:sldIdLst>
    <p:sldId id="256" r:id="rId2"/>
    <p:sldId id="326" r:id="rId3"/>
    <p:sldId id="259" r:id="rId4"/>
    <p:sldId id="261" r:id="rId5"/>
    <p:sldId id="307" r:id="rId6"/>
    <p:sldId id="277" r:id="rId7"/>
    <p:sldId id="260" r:id="rId8"/>
    <p:sldId id="309" r:id="rId9"/>
    <p:sldId id="310" r:id="rId10"/>
    <p:sldId id="311" r:id="rId11"/>
    <p:sldId id="291" r:id="rId12"/>
    <p:sldId id="294" r:id="rId13"/>
    <p:sldId id="282" r:id="rId14"/>
    <p:sldId id="287" r:id="rId15"/>
    <p:sldId id="289" r:id="rId16"/>
    <p:sldId id="327" r:id="rId17"/>
    <p:sldId id="328" r:id="rId18"/>
    <p:sldId id="314" r:id="rId19"/>
    <p:sldId id="329" r:id="rId20"/>
    <p:sldId id="315" r:id="rId21"/>
    <p:sldId id="302" r:id="rId22"/>
    <p:sldId id="322" r:id="rId23"/>
    <p:sldId id="323" r:id="rId24"/>
    <p:sldId id="306" r:id="rId25"/>
    <p:sldId id="319" r:id="rId26"/>
    <p:sldId id="312" r:id="rId27"/>
    <p:sldId id="324" r:id="rId28"/>
    <p:sldId id="325" r:id="rId29"/>
    <p:sldId id="31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orient="horz" pos="2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>
        <p:guide pos="3840"/>
        <p:guide orient="horz" pos="2160"/>
        <p:guide pos="3940"/>
        <p:guide orient="horz" pos="2260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8C785-85F6-40F3-818A-B233A32E733B}" type="datetimeFigureOut">
              <a:rPr lang="it-IT" smtClean="0"/>
              <a:t>12/02/2023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18CA0-64EE-4C90-8CF4-3518DC1F66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4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18CA0-64EE-4C90-8CF4-3518DC1F66E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9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18CA0-64EE-4C90-8CF4-3518DC1F66E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701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03A6-8EFF-4AE1-B8B1-FEB83AFB26E5}" type="datetime1">
              <a:rPr lang="it-IT" smtClean="0"/>
              <a:t>12/02/2023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7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8910-573C-4DEC-9CBC-415578AB8E01}" type="datetime1">
              <a:rPr lang="it-IT" smtClean="0"/>
              <a:t>12/02/2023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81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D1FA-C4AF-4E4E-8AEB-E30883675FF5}" type="datetime1">
              <a:rPr lang="it-IT" smtClean="0"/>
              <a:t>12/02/2023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57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6BB3-48B9-45A5-8608-C513377AEE70}" type="datetime1">
              <a:rPr lang="it-IT" smtClean="0"/>
              <a:t>12/02/2023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95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E2E5-AD8C-4ABD-B221-81F302CCC1A7}" type="datetime1">
              <a:rPr lang="it-IT" smtClean="0"/>
              <a:t>12/02/2023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25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E5B7-D9AB-475D-8A91-9B10C5B63BA6}" type="datetime1">
              <a:rPr lang="it-IT" smtClean="0"/>
              <a:t>12/02/2023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38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F5DD-2182-4AFC-9FE0-3671503FE5F7}" type="datetime1">
              <a:rPr lang="it-IT" smtClean="0"/>
              <a:t>12/02/2023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295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5C40-03A8-40BA-ADE8-934BAD95C818}" type="datetime1">
              <a:rPr lang="it-IT" smtClean="0"/>
              <a:t>12/02/2023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87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36C4-D27D-4EC9-B591-DC1252CE897E}" type="datetime1">
              <a:rPr lang="it-IT" smtClean="0"/>
              <a:t>12/02/2023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37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B40-0BA9-46DF-8D6F-EE82D3F9374A}" type="datetime1">
              <a:rPr lang="it-IT" smtClean="0"/>
              <a:t>12/02/2023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89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386F-0328-4603-8692-9CD1E5FAF870}" type="datetime1">
              <a:rPr lang="it-IT" smtClean="0"/>
              <a:t>12/02/2023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00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A8DA-928A-4459-834B-0C539884C415}" type="datetime1">
              <a:rPr lang="it-IT" smtClean="0"/>
              <a:t>12/02/2023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00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B5BA-531F-49DE-A584-409AB52ECF28}" type="datetime1">
              <a:rPr lang="it-IT" smtClean="0"/>
              <a:t>12/02/2023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65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7530-9A02-4E5D-9C5C-79DB84705AE1}" type="datetime1">
              <a:rPr lang="it-IT" smtClean="0"/>
              <a:t>12/02/2023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79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46D0-6CA5-430F-9791-F212CB32B00F}" type="datetime1">
              <a:rPr lang="it-IT" smtClean="0"/>
              <a:t>12/02/2023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6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08E-6671-4412-9BDE-BEF86074FF56}" type="datetime1">
              <a:rPr lang="it-IT" smtClean="0"/>
              <a:t>12/02/2023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2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1186-9B4B-49E7-A302-3C29660304A3}" type="datetime1">
              <a:rPr lang="it-IT" smtClean="0"/>
              <a:t>12/02/2023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Corso di Laurea Triennale in Informatica  –  Università degli studi di Salerno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1715A4-BC49-4B5D-803B-8410EC72B6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4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45CF96-644A-4883-8431-B72B174F8D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3" r="1" b="1"/>
          <a:stretch/>
        </p:blipFill>
        <p:spPr>
          <a:xfrm>
            <a:off x="-3393440" y="0"/>
            <a:ext cx="18973800" cy="5546557"/>
          </a:xfrm>
          <a:prstGeom prst="rect">
            <a:avLst/>
          </a:prstGeo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E0F6E842-A6D5-4A47-889A-55FC54332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44" y="5313241"/>
            <a:ext cx="3324540" cy="1216057"/>
          </a:xfrm>
          <a:solidFill>
            <a:schemeClr val="accent1"/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l"/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sz="4300" dirty="0">
                <a:solidFill>
                  <a:srgbClr val="FFFFFF"/>
                </a:solidFill>
              </a:rPr>
              <a:t>Gallo Luigi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CA8634A-319B-43C5-A891-BF50C794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244" y="6223924"/>
            <a:ext cx="7077036" cy="557784"/>
          </a:xfrm>
        </p:spPr>
        <p:txBody>
          <a:bodyPr/>
          <a:lstStyle/>
          <a:p>
            <a:pPr algn="l"/>
            <a:r>
              <a:rPr lang="it-IT" sz="1200" dirty="0">
                <a:solidFill>
                  <a:srgbClr val="FFFFFF"/>
                </a:solidFill>
              </a:rPr>
              <a:t>Corso di Laurea Magistrale - Sicurezza informatica –  Università degli Studi di Salerno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24AD6FB6-B0CA-45A2-BB53-D07FE65C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1</a:t>
            </a:fld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2409247-36A3-A5BD-9077-0D95B375D9A0}"/>
              </a:ext>
            </a:extLst>
          </p:cNvPr>
          <p:cNvSpPr/>
          <p:nvPr/>
        </p:nvSpPr>
        <p:spPr>
          <a:xfrm>
            <a:off x="2601798" y="2573518"/>
            <a:ext cx="7145517" cy="20619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testo, clipart">
            <a:extLst>
              <a:ext uri="{FF2B5EF4-FFF2-40B4-BE49-F238E27FC236}">
                <a16:creationId xmlns:a16="http://schemas.microsoft.com/office/drawing/2014/main" id="{74E276A9-C20E-E26B-4EE1-867348F1F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58" y="2501097"/>
            <a:ext cx="6672204" cy="21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6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2AC4B-1410-462E-8CF2-9F2DA7EE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329" y="521181"/>
            <a:ext cx="9141661" cy="1891059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latin typeface="Gill Sans Nova" panose="020B0602020104020203" pitchFamily="34" charset="0"/>
              </a:rPr>
              <a:t>CASO D’USO:</a:t>
            </a:r>
            <a:br>
              <a:rPr lang="it-IT" sz="6000" b="1" dirty="0">
                <a:latin typeface="Gill Sans Nova" panose="020B0602020104020203" pitchFamily="34" charset="0"/>
              </a:rPr>
            </a:br>
            <a:r>
              <a:rPr lang="it-IT" sz="6000" b="1" dirty="0">
                <a:latin typeface="Gill Sans Nova" panose="020B0602020104020203" pitchFamily="34" charset="0"/>
              </a:rPr>
              <a:t> RF2 – Visualizza Ordini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30EF30-B6FA-49F3-8ACE-F7350869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576" y="2923350"/>
            <a:ext cx="9284813" cy="3118012"/>
          </a:xfrm>
        </p:spPr>
        <p:txBody>
          <a:bodyPr>
            <a:normAutofit/>
          </a:bodyPr>
          <a:lstStyle/>
          <a:p>
            <a:r>
              <a:rPr lang="it-IT" b="1" dirty="0"/>
              <a:t>Flusso di eventi:</a:t>
            </a:r>
          </a:p>
          <a:p>
            <a:r>
              <a:rPr lang="it-IT" dirty="0"/>
              <a:t>1) L’utente accede al sito e si ritrova nella home.</a:t>
            </a:r>
          </a:p>
          <a:p>
            <a:r>
              <a:rPr lang="it-IT" dirty="0"/>
              <a:t>2) L’utente seleziona la pagina «Orders» dalla navbar del sito.</a:t>
            </a:r>
          </a:p>
          <a:p>
            <a:r>
              <a:rPr lang="it-IT" dirty="0"/>
              <a:t>3) Il sistema mostra nella pagina tutti gli ordini effettuati sul sito.</a:t>
            </a:r>
          </a:p>
          <a:p>
            <a:r>
              <a:rPr lang="it-IT" dirty="0"/>
              <a:t>4) L’utente preme il tasto «show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orders</a:t>
            </a:r>
            <a:r>
              <a:rPr lang="it-IT" dirty="0"/>
              <a:t>».</a:t>
            </a:r>
          </a:p>
          <a:p>
            <a:r>
              <a:rPr lang="it-IT" dirty="0"/>
              <a:t>5) Il sistema mostra nella pagina corrente gli ordini effettuati dall’utente.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452E53-7BEB-4299-A945-FBFFC673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52EE15-BC13-423E-B7B9-11CEC483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04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FA4EE-AA35-4925-A60A-160BE250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85" y="2055863"/>
            <a:ext cx="8596668" cy="2746273"/>
          </a:xfrm>
        </p:spPr>
        <p:txBody>
          <a:bodyPr>
            <a:noAutofit/>
          </a:bodyPr>
          <a:lstStyle/>
          <a:p>
            <a:r>
              <a:rPr lang="it-IT" sz="8800" b="1" dirty="0">
                <a:latin typeface="Gill Sans Nova" panose="020B0602020104020203" pitchFamily="34" charset="0"/>
              </a:rPr>
              <a:t>ACTIVITY</a:t>
            </a:r>
            <a:br>
              <a:rPr lang="it-IT" sz="8800" b="1" dirty="0">
                <a:latin typeface="Gill Sans Nova" panose="020B0602020104020203" pitchFamily="34" charset="0"/>
              </a:rPr>
            </a:br>
            <a:r>
              <a:rPr lang="it-IT" sz="8800" b="1" dirty="0">
                <a:latin typeface="Gill Sans Nova" panose="020B0602020104020203" pitchFamily="34" charset="0"/>
              </a:rPr>
              <a:t>DIAGRAM</a:t>
            </a:r>
            <a:endParaRPr lang="it-IT" sz="8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63E07A-C7A2-4DFA-9F2C-F2741868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13B941-1A5F-46BA-B1FD-4DF19CDC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61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A4FFA4-FAEA-48F7-A388-F334C80F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10" y="276225"/>
            <a:ext cx="8596668" cy="876300"/>
          </a:xfrm>
        </p:spPr>
        <p:txBody>
          <a:bodyPr>
            <a:noAutofit/>
          </a:bodyPr>
          <a:lstStyle/>
          <a:p>
            <a:r>
              <a:rPr lang="it-IT" sz="6000" b="1" dirty="0">
                <a:latin typeface="Gill Sans Nova" panose="020B0602020104020203" pitchFamily="34" charset="0"/>
              </a:rPr>
              <a:t>ACTIVITY DIAGRAM:</a:t>
            </a:r>
            <a:endParaRPr lang="it-IT" sz="60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D3E838-7D30-48BA-AA60-80B484B0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12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C4C4C9E-5931-1019-76A0-9E249E5C4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36" y="1111793"/>
            <a:ext cx="5514566" cy="574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4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00254-9787-4976-926B-C685C68F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4" y="922769"/>
            <a:ext cx="8596668" cy="3022917"/>
          </a:xfrm>
        </p:spPr>
        <p:txBody>
          <a:bodyPr>
            <a:normAutofit/>
          </a:bodyPr>
          <a:lstStyle/>
          <a:p>
            <a:r>
              <a:rPr kumimoji="0" lang="it-IT" sz="96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Gill Sans Nova" panose="020B0602020104020203" pitchFamily="34" charset="0"/>
                <a:ea typeface="+mj-ea"/>
                <a:cs typeface="+mj-cs"/>
              </a:rPr>
              <a:t>SEQUENCE DIAGRAM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55F1B3-2921-4C17-867D-BDB634E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CC6C76-FA60-4731-AE29-5D99F060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715A4-BC49-4B5D-803B-8410EC72B664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7DAF13-EA00-49FF-A4CC-8267CB744630}"/>
              </a:ext>
            </a:extLst>
          </p:cNvPr>
          <p:cNvSpPr txBox="1"/>
          <p:nvPr/>
        </p:nvSpPr>
        <p:spPr>
          <a:xfrm>
            <a:off x="335664" y="3945686"/>
            <a:ext cx="8045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«Un </a:t>
            </a:r>
            <a:r>
              <a:rPr lang="it-IT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sequence</a:t>
            </a:r>
            <a:r>
              <a:rPr lang="it-IT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diagram</a:t>
            </a:r>
            <a:r>
              <a:rPr lang="it-IT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è un diagramma previsto dall’UML utilizzato per descrivere una determinata sequenza di azioni in cui tutte le scelte sono state già fatte.»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374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A19055-73D8-42BC-A73C-7470D867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27" y="-195395"/>
            <a:ext cx="8596668" cy="1826581"/>
          </a:xfrm>
        </p:spPr>
        <p:txBody>
          <a:bodyPr/>
          <a:lstStyle/>
          <a:p>
            <a:r>
              <a:rPr lang="it-IT" b="1" dirty="0">
                <a:latin typeface="Gill Sans Nova" panose="020B0602020104020203" pitchFamily="34" charset="0"/>
              </a:rPr>
              <a:t>SEQUENCE DIAGRAM</a:t>
            </a:r>
            <a:br>
              <a:rPr lang="it-IT" b="1" dirty="0">
                <a:latin typeface="Gill Sans Nova" panose="020B0602020104020203" pitchFamily="34" charset="0"/>
              </a:rPr>
            </a:br>
            <a:r>
              <a:rPr lang="it-IT" b="1" dirty="0">
                <a:latin typeface="Gill Sans Nova" panose="020B0602020104020203" pitchFamily="34" charset="0"/>
              </a:rPr>
              <a:t>ORDINAZIONE: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56C315-3CC9-40C6-B2E8-7596B168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07E17A6-65BC-4FF9-8E30-E34D48F5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14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4AD3D48-FB66-9EAB-5958-2559C957E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3" y="1892903"/>
            <a:ext cx="3686689" cy="388674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2AB3AF1-2E47-1097-77E3-745B578CC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176" y="1764297"/>
            <a:ext cx="3924848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1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DBC74-2350-40AD-B777-0AC1F02E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75" y="-307101"/>
            <a:ext cx="8596668" cy="1826581"/>
          </a:xfrm>
        </p:spPr>
        <p:txBody>
          <a:bodyPr/>
          <a:lstStyle/>
          <a:p>
            <a:r>
              <a:rPr lang="it-IT" b="1" dirty="0">
                <a:latin typeface="Gill Sans Nova" panose="020B0602020104020203" pitchFamily="34" charset="0"/>
              </a:rPr>
              <a:t>SEQUENCE DIAGRAM:</a:t>
            </a:r>
            <a:br>
              <a:rPr lang="it-IT" b="1" dirty="0">
                <a:latin typeface="Gill Sans Nova" panose="020B0602020104020203" pitchFamily="34" charset="0"/>
              </a:rPr>
            </a:br>
            <a:r>
              <a:rPr lang="it-IT" b="1" dirty="0">
                <a:latin typeface="Gill Sans Nova" panose="020B0602020104020203" pitchFamily="34" charset="0"/>
              </a:rPr>
              <a:t>VISUALIZZA ORDINI UTENTE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3B1753-DD4A-4672-99DF-4F18157A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7CDEF4-658D-4462-99D8-0E2E0484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15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B4D1C6E-37F2-34B9-BE90-911AC600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22" y="1829763"/>
            <a:ext cx="411537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00254-9787-4976-926B-C685C68F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4" y="1701702"/>
            <a:ext cx="8596668" cy="3022917"/>
          </a:xfrm>
        </p:spPr>
        <p:txBody>
          <a:bodyPr>
            <a:normAutofit/>
          </a:bodyPr>
          <a:lstStyle/>
          <a:p>
            <a:r>
              <a:rPr kumimoji="0" lang="it-IT" sz="96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Gill Sans Nova" panose="020B0602020104020203" pitchFamily="34" charset="0"/>
                <a:ea typeface="+mj-ea"/>
                <a:cs typeface="+mj-cs"/>
              </a:rPr>
              <a:t>TECNOLOGIE UTILIZZATE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55F1B3-2921-4C17-867D-BDB634E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CC6C76-FA60-4731-AE29-5D99F060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715A4-BC49-4B5D-803B-8410EC72B664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85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96C0D8-FAC8-4CE0-8681-EA3B6FA1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2194" y="271886"/>
            <a:ext cx="8596668" cy="1733317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latin typeface="Gill Sans Nova" panose="020B0602020104020203" pitchFamily="34" charset="0"/>
              </a:rPr>
              <a:t>TECNOLOGIE UTILIZZTE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832DFE-B96D-443D-A25E-B99716EE3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624" y="2582429"/>
            <a:ext cx="7923850" cy="28817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 err="1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Solidity</a:t>
            </a:r>
            <a:endParaRPr lang="it-IT" sz="1800" kern="100" dirty="0">
              <a:effectLst/>
              <a:latin typeface="Trebuchet MS" panose="020B0603020202020204" pitchFamily="34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 err="1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Javascript</a:t>
            </a:r>
            <a:endParaRPr lang="it-IT" sz="1800" b="1" kern="100" dirty="0">
              <a:latin typeface="Trebuchet MS" panose="020B0603020202020204" pitchFamily="34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 err="1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jQuery</a:t>
            </a:r>
            <a:endParaRPr lang="it-IT" sz="1800" b="1" kern="100" dirty="0">
              <a:latin typeface="Trebuchet MS" panose="020B0603020202020204" pitchFamily="34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Bootstrap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5DB1F9-86D9-45A6-B067-70DFEC90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2C9EAD-7841-4C2C-9BEA-88A32ABC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505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7C5AF4-0E38-44B9-8D4A-ACD3BAF4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7" y="2448203"/>
            <a:ext cx="8596668" cy="1826581"/>
          </a:xfrm>
        </p:spPr>
        <p:txBody>
          <a:bodyPr>
            <a:normAutofit/>
          </a:bodyPr>
          <a:lstStyle/>
          <a:p>
            <a:r>
              <a:rPr lang="it-IT" sz="9600" b="1" dirty="0">
                <a:latin typeface="Gill Sans Nova" panose="020B0602020104020203" pitchFamily="34" charset="0"/>
              </a:rPr>
              <a:t>Preview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B1C56E-4AD4-48B0-9C6A-3F598A67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96C9FC-7C70-494B-A63F-FB993A95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70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96C0D8-FAC8-4CE0-8681-EA3B6FA1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977" y="-233211"/>
            <a:ext cx="8596668" cy="1733317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latin typeface="Gill Sans Nova" panose="020B0602020104020203" pitchFamily="34" charset="0"/>
              </a:rPr>
              <a:t>SMART CONTRACT: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2C9EAD-7841-4C2C-9BEA-88A32ABC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19</a:t>
            </a:fld>
            <a:endParaRPr lang="it-IT" dirty="0"/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119C79-6FC4-E95A-D24E-B7A6F33F9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10316" r="7769" b="10106"/>
          <a:stretch/>
        </p:blipFill>
        <p:spPr>
          <a:xfrm>
            <a:off x="1134266" y="1400475"/>
            <a:ext cx="7456397" cy="5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4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96C0D8-FAC8-4CE0-8681-EA3B6FA1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2194" y="271886"/>
            <a:ext cx="8596668" cy="1733317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latin typeface="Gill Sans Nova" panose="020B0602020104020203" pitchFamily="34" charset="0"/>
              </a:rPr>
              <a:t>INDICE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832DFE-B96D-443D-A25E-B99716EE3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624" y="2293070"/>
            <a:ext cx="7923850" cy="326953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Scopo del sistema</a:t>
            </a:r>
            <a:endParaRPr lang="it-IT" sz="1800" kern="100" dirty="0">
              <a:effectLst/>
              <a:latin typeface="Trebuchet MS" panose="020B0603020202020204" pitchFamily="34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Principali vantaggi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Requisiti funzionali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Casi d’uso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Activity </a:t>
            </a:r>
            <a:r>
              <a:rPr lang="it-IT" sz="1800" b="1" kern="100" dirty="0" err="1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diagram</a:t>
            </a:r>
            <a:endParaRPr lang="it-IT" sz="1800" b="1" kern="100" dirty="0">
              <a:latin typeface="Trebuchet MS" panose="020B0603020202020204" pitchFamily="34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 err="1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Sequence</a:t>
            </a:r>
            <a:r>
              <a:rPr lang="it-IT" sz="1800" b="1" kern="100" dirty="0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it-IT" sz="1800" b="1" kern="100" dirty="0" err="1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diagram</a:t>
            </a:r>
            <a:endParaRPr lang="it-IT" sz="1800" b="1" kern="100" dirty="0">
              <a:latin typeface="Trebuchet MS" panose="020B0603020202020204" pitchFamily="34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Tecnologie utilizzate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Preview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5DB1F9-86D9-45A6-B067-70DFEC90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2C9EAD-7841-4C2C-9BEA-88A32ABC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46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90DDBF-857E-4A41-9218-12EB70C9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20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3BD722F1-59F2-A9F9-384C-BCBEB591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2" y="-115299"/>
            <a:ext cx="8596668" cy="812354"/>
          </a:xfrm>
        </p:spPr>
        <p:txBody>
          <a:bodyPr/>
          <a:lstStyle/>
          <a:p>
            <a:r>
              <a:rPr lang="it-IT" b="1" dirty="0"/>
              <a:t>Index.html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EA28172-5EE9-191D-A5BA-B2E67474A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6584" r="5684" b="6584"/>
          <a:stretch/>
        </p:blipFill>
        <p:spPr>
          <a:xfrm>
            <a:off x="1317875" y="697055"/>
            <a:ext cx="6728059" cy="59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0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57761-0D83-49C9-8355-0FE457A8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83" y="114079"/>
            <a:ext cx="8596668" cy="812354"/>
          </a:xfrm>
        </p:spPr>
        <p:txBody>
          <a:bodyPr/>
          <a:lstStyle/>
          <a:p>
            <a:r>
              <a:rPr lang="it-IT" sz="4000" b="1" dirty="0">
                <a:latin typeface="Gill Sans Nova" panose="020B0602020104020203" pitchFamily="34" charset="0"/>
              </a:rPr>
              <a:t>PREVIEW: Index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3B7903-E648-4C5E-B88C-07418B19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90DDBF-857E-4A41-9218-12EB70C9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21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173F8D2-521D-D86A-4FC6-2AC4918E5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3" y="926433"/>
            <a:ext cx="11291233" cy="56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9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90DDBF-857E-4A41-9218-12EB70C9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22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3BD722F1-59F2-A9F9-384C-BCBEB591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2" y="-115299"/>
            <a:ext cx="8596668" cy="812354"/>
          </a:xfrm>
        </p:spPr>
        <p:txBody>
          <a:bodyPr/>
          <a:lstStyle/>
          <a:p>
            <a:r>
              <a:rPr lang="it-IT" b="1" dirty="0"/>
              <a:t>app.js/</a:t>
            </a:r>
            <a:r>
              <a:rPr lang="it-IT" b="1" dirty="0" err="1"/>
              <a:t>handleBuy</a:t>
            </a:r>
            <a:endParaRPr lang="it-IT" b="1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A0F1D9-79AA-2B41-F14C-C4623036C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t="10960" r="8584" b="10725"/>
          <a:stretch/>
        </p:blipFill>
        <p:spPr>
          <a:xfrm>
            <a:off x="1308905" y="743551"/>
            <a:ext cx="7305575" cy="53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47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90DDBF-857E-4A41-9218-12EB70C9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23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3BD722F1-59F2-A9F9-384C-BCBEB591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2" y="-115299"/>
            <a:ext cx="8596668" cy="812354"/>
          </a:xfrm>
        </p:spPr>
        <p:txBody>
          <a:bodyPr/>
          <a:lstStyle/>
          <a:p>
            <a:r>
              <a:rPr lang="it-IT" b="1" dirty="0"/>
              <a:t>app.js/</a:t>
            </a:r>
            <a:r>
              <a:rPr lang="it-IT" b="1" dirty="0" err="1"/>
              <a:t>markSold</a:t>
            </a:r>
            <a:endParaRPr lang="it-IT" b="1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EE6C811-D6C6-C783-C6D4-59DFAEB1C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" t="11999" r="6762" b="11263"/>
          <a:stretch/>
        </p:blipFill>
        <p:spPr>
          <a:xfrm>
            <a:off x="1042469" y="1311077"/>
            <a:ext cx="8431730" cy="41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97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FEDC5-289A-4728-B7CF-84695988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2" y="210331"/>
            <a:ext cx="8596668" cy="812354"/>
          </a:xfrm>
        </p:spPr>
        <p:txBody>
          <a:bodyPr/>
          <a:lstStyle/>
          <a:p>
            <a:r>
              <a:rPr lang="it-IT" sz="4000" b="1" dirty="0">
                <a:latin typeface="Gill Sans Nova" panose="020B0602020104020203" pitchFamily="34" charset="0"/>
              </a:rPr>
              <a:t>PREVIEW: Buy a </a:t>
            </a:r>
            <a:r>
              <a:rPr lang="it-IT" sz="4000" b="1" dirty="0" err="1">
                <a:latin typeface="Gill Sans Nova" panose="020B0602020104020203" pitchFamily="34" charset="0"/>
              </a:rPr>
              <a:t>gpu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CAE4FB-C95B-4859-A329-100F8C9D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95D23A-74BC-4B13-A3BC-4BABD572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24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5A1C655-7F2D-9BA4-5C24-0AAB9223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22685"/>
            <a:ext cx="10481911" cy="55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88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90DDBF-857E-4A41-9218-12EB70C9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25</a:t>
            </a:fld>
            <a:endParaRPr lang="it-IT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50DD9DB-759A-9478-BCFD-9406427D4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" t="6584" r="5811" b="6584"/>
          <a:stretch/>
        </p:blipFill>
        <p:spPr>
          <a:xfrm>
            <a:off x="1954017" y="697055"/>
            <a:ext cx="6978315" cy="5954974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F487352A-B24B-BC5B-129F-EC82D1C8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2" y="-115299"/>
            <a:ext cx="8596668" cy="812354"/>
          </a:xfrm>
        </p:spPr>
        <p:txBody>
          <a:bodyPr/>
          <a:lstStyle/>
          <a:p>
            <a:r>
              <a:rPr lang="it-IT" b="1" dirty="0"/>
              <a:t>Orders.html</a:t>
            </a:r>
          </a:p>
        </p:txBody>
      </p:sp>
    </p:spTree>
    <p:extLst>
      <p:ext uri="{BB962C8B-B14F-4D97-AF65-F5344CB8AC3E}">
        <p14:creationId xmlns:p14="http://schemas.microsoft.com/office/powerpoint/2010/main" val="721038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FEDC5-289A-4728-B7CF-84695988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2" y="210331"/>
            <a:ext cx="8596668" cy="812354"/>
          </a:xfrm>
        </p:spPr>
        <p:txBody>
          <a:bodyPr/>
          <a:lstStyle/>
          <a:p>
            <a:r>
              <a:rPr lang="it-IT" sz="4000" b="1" dirty="0">
                <a:latin typeface="Gill Sans Nova" panose="020B0602020104020203" pitchFamily="34" charset="0"/>
              </a:rPr>
              <a:t>PREVIEW: </a:t>
            </a:r>
            <a:r>
              <a:rPr lang="it-IT" sz="4000" b="1" dirty="0" err="1">
                <a:latin typeface="Gill Sans Nova" panose="020B0602020104020203" pitchFamily="34" charset="0"/>
              </a:rPr>
              <a:t>All</a:t>
            </a:r>
            <a:r>
              <a:rPr lang="it-IT" sz="4000" b="1" dirty="0">
                <a:latin typeface="Gill Sans Nova" panose="020B0602020104020203" pitchFamily="34" charset="0"/>
              </a:rPr>
              <a:t> </a:t>
            </a:r>
            <a:r>
              <a:rPr lang="it-IT" sz="4000" b="1" dirty="0" err="1">
                <a:latin typeface="Gill Sans Nova" panose="020B0602020104020203" pitchFamily="34" charset="0"/>
              </a:rPr>
              <a:t>Orders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CAE4FB-C95B-4859-A329-100F8C9D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95D23A-74BC-4B13-A3BC-4BABD572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26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5A1C655-7F2D-9BA4-5C24-0AAB9223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22685"/>
            <a:ext cx="10481911" cy="5531172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0DC06297-8E93-0223-9FC6-C6BB9FDC1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21103"/>
            <a:ext cx="11165662" cy="553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13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90DDBF-857E-4A41-9218-12EB70C9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27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3BD722F1-59F2-A9F9-384C-BCBEB591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2" y="-115299"/>
            <a:ext cx="8596668" cy="812354"/>
          </a:xfrm>
        </p:spPr>
        <p:txBody>
          <a:bodyPr/>
          <a:lstStyle/>
          <a:p>
            <a:r>
              <a:rPr lang="it-IT" b="1" dirty="0"/>
              <a:t>app.js/</a:t>
            </a:r>
            <a:r>
              <a:rPr lang="it-IT" b="1" dirty="0" err="1"/>
              <a:t>handleCurrent</a:t>
            </a:r>
            <a:endParaRPr lang="it-IT" b="1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7889A4-D08D-B5F3-7ECE-B83D9FDE5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13302" r="9114" b="13295"/>
          <a:stretch/>
        </p:blipFill>
        <p:spPr>
          <a:xfrm>
            <a:off x="481132" y="1007349"/>
            <a:ext cx="8133348" cy="50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38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90DDBF-857E-4A41-9218-12EB70C9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28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3BD722F1-59F2-A9F9-384C-BCBEB591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2" y="-115299"/>
            <a:ext cx="8596668" cy="812354"/>
          </a:xfrm>
        </p:spPr>
        <p:txBody>
          <a:bodyPr/>
          <a:lstStyle/>
          <a:p>
            <a:r>
              <a:rPr lang="it-IT" b="1" dirty="0"/>
              <a:t>app.js/</a:t>
            </a:r>
            <a:r>
              <a:rPr lang="it-IT" b="1" dirty="0" err="1"/>
              <a:t>markSold</a:t>
            </a:r>
            <a:endParaRPr lang="it-IT" b="1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560BA4A-E1CA-EB89-9C94-BD68C67BB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" t="10164" r="5781" b="9473"/>
          <a:stretch/>
        </p:blipFill>
        <p:spPr>
          <a:xfrm>
            <a:off x="471638" y="895247"/>
            <a:ext cx="9808143" cy="55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9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FEDC5-289A-4728-B7CF-84695988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2" y="210331"/>
            <a:ext cx="8596668" cy="812354"/>
          </a:xfrm>
        </p:spPr>
        <p:txBody>
          <a:bodyPr/>
          <a:lstStyle/>
          <a:p>
            <a:r>
              <a:rPr lang="it-IT" sz="4000" b="1" dirty="0">
                <a:latin typeface="Gill Sans Nova" panose="020B0602020104020203" pitchFamily="34" charset="0"/>
              </a:rPr>
              <a:t>PREVIEW: Personal </a:t>
            </a:r>
            <a:r>
              <a:rPr lang="it-IT" sz="4000" b="1" dirty="0" err="1">
                <a:latin typeface="Gill Sans Nova" panose="020B0602020104020203" pitchFamily="34" charset="0"/>
              </a:rPr>
              <a:t>Orders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CAE4FB-C95B-4859-A329-100F8C9D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95D23A-74BC-4B13-A3BC-4BABD572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29</a:t>
            </a:fld>
            <a:endParaRPr lang="it-IT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F1D23A0-8C02-7843-EFA1-CA2220E9D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5" y="1022685"/>
            <a:ext cx="11213789" cy="55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9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magine 7" descr="Immagine che contiene testo, verde&#10;&#10;Descrizione generata automaticamente">
            <a:extLst>
              <a:ext uri="{FF2B5EF4-FFF2-40B4-BE49-F238E27FC236}">
                <a16:creationId xmlns:a16="http://schemas.microsoft.com/office/drawing/2014/main" id="{5928BDBF-192F-74C8-88D2-69D9EB8BF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6" r="5917" b="469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62706D6-7719-4BF2-A0DF-5A595896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494134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/>
              <a:t>SCOPO DEL SISTEMA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95D9AC-2952-46B9-9E5E-A4F3F4C4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GPU-Bay è un </a:t>
            </a:r>
            <a:r>
              <a:rPr lang="en-US" sz="1400" dirty="0" err="1"/>
              <a:t>sito</a:t>
            </a:r>
            <a:r>
              <a:rPr lang="en-US" sz="1400" dirty="0"/>
              <a:t> di e-commerce, </a:t>
            </a:r>
            <a:r>
              <a:rPr lang="en-US" sz="1400" dirty="0" err="1"/>
              <a:t>finalizzato</a:t>
            </a:r>
            <a:r>
              <a:rPr lang="en-US" sz="1400" dirty="0"/>
              <a:t> </a:t>
            </a:r>
            <a:r>
              <a:rPr lang="en-US" sz="1400" dirty="0" err="1"/>
              <a:t>alla</a:t>
            </a:r>
            <a:r>
              <a:rPr lang="en-US" sz="1400" dirty="0"/>
              <a:t> </a:t>
            </a:r>
            <a:r>
              <a:rPr lang="en-US" sz="1400" dirty="0" err="1"/>
              <a:t>rivendita</a:t>
            </a:r>
            <a:r>
              <a:rPr lang="en-US" sz="1400" dirty="0"/>
              <a:t> di </a:t>
            </a:r>
            <a:r>
              <a:rPr lang="en-US" sz="1400" dirty="0" err="1"/>
              <a:t>schede</a:t>
            </a:r>
            <a:r>
              <a:rPr lang="en-US" sz="1400" dirty="0"/>
              <a:t> video </a:t>
            </a:r>
            <a:r>
              <a:rPr lang="en-US" sz="1400" dirty="0" err="1"/>
              <a:t>usate</a:t>
            </a:r>
            <a:r>
              <a:rPr lang="en-US" sz="1400" dirty="0"/>
              <a:t>, </a:t>
            </a:r>
            <a:r>
              <a:rPr lang="en-US" sz="1400" dirty="0" err="1"/>
              <a:t>che</a:t>
            </a:r>
            <a:r>
              <a:rPr lang="en-US" sz="1400" dirty="0"/>
              <a:t> </a:t>
            </a:r>
            <a:r>
              <a:rPr lang="en-US" sz="1400" dirty="0" err="1"/>
              <a:t>utilizza</a:t>
            </a:r>
            <a:r>
              <a:rPr lang="en-US" sz="1400" dirty="0"/>
              <a:t> la </a:t>
            </a:r>
            <a:r>
              <a:rPr lang="en-US" sz="1400" dirty="0" err="1"/>
              <a:t>tecnologia</a:t>
            </a:r>
            <a:r>
              <a:rPr lang="en-US" sz="1400" dirty="0"/>
              <a:t> blockchain </a:t>
            </a:r>
            <a:r>
              <a:rPr lang="en-US" sz="1400" dirty="0" err="1"/>
              <a:t>sfruttando</a:t>
            </a:r>
            <a:r>
              <a:rPr lang="en-US" sz="1400" dirty="0"/>
              <a:t> le </a:t>
            </a:r>
            <a:r>
              <a:rPr lang="en-US" sz="1400" dirty="0" err="1"/>
              <a:t>caratteristiche</a:t>
            </a:r>
            <a:r>
              <a:rPr lang="en-US" sz="1400" dirty="0"/>
              <a:t> </a:t>
            </a:r>
            <a:r>
              <a:rPr lang="en-US" sz="1400" dirty="0" err="1"/>
              <a:t>che</a:t>
            </a:r>
            <a:r>
              <a:rPr lang="en-US" sz="1400" dirty="0"/>
              <a:t> ha da </a:t>
            </a:r>
            <a:r>
              <a:rPr lang="en-US" sz="1400" dirty="0" err="1"/>
              <a:t>offrire</a:t>
            </a:r>
            <a:r>
              <a:rPr lang="en-US" sz="140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9C4179-D503-49A7-AB5F-263028CA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5" y="6041362"/>
            <a:ext cx="3993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Corso di Laurea Magistrale - Sicurezza informatica –  Università degli Studi di Salerno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066F0F6-D741-42A9-ACCA-8037C489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91715A4-BC49-4B5D-803B-8410EC72B66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14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96C0D8-FAC8-4CE0-8681-EA3B6FA1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2194" y="271886"/>
            <a:ext cx="8596668" cy="1733317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latin typeface="Gill Sans Nova" panose="020B0602020104020203" pitchFamily="34" charset="0"/>
              </a:rPr>
              <a:t>PRINCIPALI VANTAGGI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832DFE-B96D-443D-A25E-B99716EE3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624" y="2293070"/>
            <a:ext cx="7923850" cy="288170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>
                <a:effectLst/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Sicurezza delle transazioni:</a:t>
            </a:r>
            <a:r>
              <a:rPr lang="it-IT" sz="1800" kern="100" dirty="0">
                <a:effectLst/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it-IT" sz="1800" kern="100" dirty="0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I</a:t>
            </a:r>
            <a:r>
              <a:rPr lang="it-IT" sz="1800" kern="100" dirty="0">
                <a:effectLst/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protocolli blockchain possono assicurare transazioni sicure.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M</a:t>
            </a:r>
            <a:r>
              <a:rPr lang="it-IT" sz="1800" b="1" kern="100" dirty="0">
                <a:effectLst/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eno spese</a:t>
            </a:r>
            <a:r>
              <a:rPr lang="it-IT" sz="1800" b="1" kern="100" dirty="0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:</a:t>
            </a:r>
            <a:r>
              <a:rPr lang="it-IT" sz="1800" kern="100" dirty="0">
                <a:effectLst/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it-IT" sz="1800" kern="100" dirty="0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I</a:t>
            </a:r>
            <a:r>
              <a:rPr lang="it-IT" sz="1800" kern="100" dirty="0">
                <a:effectLst/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l venditore beneficia di commissioni di elaborazione basse e gli acquirenti dell’assenza delle spese di ricarico.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>
                <a:effectLst/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Transazioni più veloci: </a:t>
            </a:r>
            <a:r>
              <a:rPr lang="it-IT" sz="1800" kern="100" dirty="0">
                <a:effectLst/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Queste</a:t>
            </a:r>
            <a:r>
              <a:rPr lang="it-IT" sz="1800" b="1" kern="100" dirty="0">
                <a:effectLst/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it-IT" sz="1800" kern="100" dirty="0">
                <a:effectLst/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 differenza delle valute tradizionali che possono richiedere tempo, specialmente durante le transazioni internazionali.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kern="100" dirty="0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Affidabilità:</a:t>
            </a:r>
            <a:r>
              <a:rPr lang="it-IT" sz="1800" kern="100" dirty="0"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it-IT" sz="1800" kern="100" dirty="0">
                <a:effectLst/>
                <a:latin typeface="Trebuchet MS" panose="020B060302020202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Fatture e garanzie più facilmente accessibili e maggiore tutela rispetto alle recensioni false.</a:t>
            </a:r>
          </a:p>
          <a:p>
            <a:endParaRPr lang="it-IT" sz="1800" kern="10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5DB1F9-86D9-45A6-B067-70DFEC90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2C9EAD-7841-4C2C-9BEA-88A32ABC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628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2AC4B-1410-462E-8CF2-9F2DA7EE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6267" y="259919"/>
            <a:ext cx="9284813" cy="2082653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latin typeface="Gill Sans Nova" panose="020B0602020104020203" pitchFamily="34" charset="0"/>
              </a:rPr>
              <a:t>REQUISITI   FUNZIONALI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30EF30-B6FA-49F3-8ACE-F7350869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576" y="2698259"/>
            <a:ext cx="9284813" cy="2631730"/>
          </a:xfrm>
        </p:spPr>
        <p:txBody>
          <a:bodyPr>
            <a:normAutofit/>
          </a:bodyPr>
          <a:lstStyle/>
          <a:p>
            <a:r>
              <a:rPr lang="it-IT" dirty="0"/>
              <a:t>I requisiti funzionali definiscono funzioni del sistema, delimitandone il comportamento.</a:t>
            </a:r>
          </a:p>
          <a:p>
            <a:r>
              <a:rPr lang="it-IT" b="1" dirty="0"/>
              <a:t>RF1</a:t>
            </a:r>
            <a:r>
              <a:rPr lang="it-IT" dirty="0"/>
              <a:t>: Il sistema permetterà ad un utente di effettuare acquisti sul sito sfogliando un catalogo.</a:t>
            </a:r>
          </a:p>
          <a:p>
            <a:r>
              <a:rPr lang="it-IT" b="1" dirty="0"/>
              <a:t>RF2</a:t>
            </a:r>
            <a:r>
              <a:rPr lang="it-IT" dirty="0"/>
              <a:t>: Il sistema permetterà ad un utente di poter visionare lo stato dei suoi ordini.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452E53-7BEB-4299-A945-FBFFC673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52EE15-BC13-423E-B7B9-11CEC483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58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00254-9787-4976-926B-C685C68F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90" y="1411923"/>
            <a:ext cx="8596668" cy="4034153"/>
          </a:xfrm>
        </p:spPr>
        <p:txBody>
          <a:bodyPr>
            <a:normAutofit/>
          </a:bodyPr>
          <a:lstStyle/>
          <a:p>
            <a:r>
              <a:rPr kumimoji="0" lang="it-IT" sz="96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Gill Sans Nova" panose="020B0602020104020203" pitchFamily="34" charset="0"/>
                <a:ea typeface="+mj-ea"/>
                <a:cs typeface="+mj-cs"/>
              </a:rPr>
              <a:t>CASI D’USO UTENTE</a:t>
            </a:r>
            <a:br>
              <a:rPr kumimoji="0" lang="it-IT" sz="96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Gill Sans Nova" panose="020B0602020104020203" pitchFamily="34" charset="0"/>
                <a:ea typeface="+mj-ea"/>
                <a:cs typeface="+mj-cs"/>
              </a:rPr>
            </a:b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55F1B3-2921-4C17-867D-BDB634E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spcAft>
                <a:spcPts val="600"/>
              </a:spcAft>
            </a:pPr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CC6C76-FA60-4731-AE29-5D99F060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715A4-BC49-4B5D-803B-8410EC72B664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3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2AC4B-1410-462E-8CF2-9F2DA7EE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329" y="451513"/>
            <a:ext cx="9141661" cy="1891059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latin typeface="Gill Sans Nova" panose="020B0602020104020203" pitchFamily="34" charset="0"/>
              </a:rPr>
              <a:t>CASO D’USO:</a:t>
            </a:r>
            <a:br>
              <a:rPr lang="it-IT" sz="6000" b="1" dirty="0">
                <a:latin typeface="Gill Sans Nova" panose="020B0602020104020203" pitchFamily="34" charset="0"/>
              </a:rPr>
            </a:br>
            <a:r>
              <a:rPr lang="it-IT" sz="6000" b="1" dirty="0">
                <a:latin typeface="Gill Sans Nova" panose="020B0602020104020203" pitchFamily="34" charset="0"/>
              </a:rPr>
              <a:t> RF1- Effettua Ordine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30EF30-B6FA-49F3-8ACE-F7350869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364" y="2632961"/>
            <a:ext cx="9284813" cy="3118012"/>
          </a:xfrm>
        </p:spPr>
        <p:txBody>
          <a:bodyPr>
            <a:normAutofit/>
          </a:bodyPr>
          <a:lstStyle/>
          <a:p>
            <a:r>
              <a:rPr lang="it-IT" b="1" dirty="0"/>
              <a:t>Entry condition</a:t>
            </a:r>
            <a:r>
              <a:rPr lang="it-IT" dirty="0"/>
              <a:t>: L’utente deve essere connesso alla blockchain. </a:t>
            </a:r>
          </a:p>
          <a:p>
            <a:endParaRPr lang="it-IT" dirty="0"/>
          </a:p>
          <a:p>
            <a:r>
              <a:rPr lang="it-IT" b="1" dirty="0"/>
              <a:t>Exit condition: </a:t>
            </a:r>
            <a:r>
              <a:rPr lang="it-IT" dirty="0"/>
              <a:t>L’utente effettua almeno un acquisto.</a:t>
            </a:r>
          </a:p>
          <a:p>
            <a:endParaRPr lang="it-IT" dirty="0"/>
          </a:p>
          <a:p>
            <a:r>
              <a:rPr lang="it-IT" b="1" dirty="0"/>
              <a:t>Exceptions</a:t>
            </a:r>
            <a:r>
              <a:rPr lang="it-IT" dirty="0"/>
              <a:t>: L’utente non ha abbastanza credito per eseguire la transazione desiderata.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452E53-7BEB-4299-A945-FBFFC673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52EE15-BC13-423E-B7B9-11CEC483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80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2AC4B-1410-462E-8CF2-9F2DA7EE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9878" y="382184"/>
            <a:ext cx="9141661" cy="1891059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latin typeface="Gill Sans Nova" panose="020B0602020104020203" pitchFamily="34" charset="0"/>
              </a:rPr>
              <a:t>CASO D’USO:</a:t>
            </a:r>
            <a:br>
              <a:rPr lang="it-IT" sz="6000" b="1" dirty="0">
                <a:latin typeface="Gill Sans Nova" panose="020B0602020104020203" pitchFamily="34" charset="0"/>
              </a:rPr>
            </a:br>
            <a:r>
              <a:rPr lang="it-IT" sz="6000" b="1" dirty="0">
                <a:latin typeface="Gill Sans Nova" panose="020B0602020104020203" pitchFamily="34" charset="0"/>
              </a:rPr>
              <a:t> RF1 - Effettua Ordine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30EF30-B6FA-49F3-8ACE-F7350869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616" y="2412274"/>
            <a:ext cx="9284813" cy="3118012"/>
          </a:xfrm>
        </p:spPr>
        <p:txBody>
          <a:bodyPr>
            <a:normAutofit/>
          </a:bodyPr>
          <a:lstStyle/>
          <a:p>
            <a:r>
              <a:rPr lang="it-IT" b="1" dirty="0"/>
              <a:t>Flusso di eventi:</a:t>
            </a:r>
          </a:p>
          <a:p>
            <a:r>
              <a:rPr lang="it-IT" dirty="0"/>
              <a:t>1) L’utente accede al sito e si ritrova nella home.</a:t>
            </a:r>
          </a:p>
          <a:p>
            <a:r>
              <a:rPr lang="it-IT" dirty="0"/>
              <a:t>2) L’utente sceglie un prodotto e preme il tasto «Buy».</a:t>
            </a:r>
          </a:p>
          <a:p>
            <a:r>
              <a:rPr lang="it-IT" dirty="0"/>
              <a:t>3) Il sistema genera la transazione e la propone all’utente.</a:t>
            </a:r>
          </a:p>
          <a:p>
            <a:r>
              <a:rPr lang="it-IT" dirty="0"/>
              <a:t>4) L’utente, se possiede le risorse richieste dalla transazione, la accetta.</a:t>
            </a:r>
          </a:p>
          <a:p>
            <a:r>
              <a:rPr lang="it-IT" dirty="0"/>
              <a:t>5) Il sistema effettua la transazione e sostituisce l’etichetta del bottone «Buy» con «Sold» e lo rende non </a:t>
            </a:r>
            <a:r>
              <a:rPr lang="it-IT" dirty="0" err="1"/>
              <a:t>interagibile</a:t>
            </a:r>
            <a:r>
              <a:rPr lang="it-IT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452E53-7BEB-4299-A945-FBFFC673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52EE15-BC13-423E-B7B9-11CEC483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31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2AC4B-1410-462E-8CF2-9F2DA7EE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2707" y="451513"/>
            <a:ext cx="9141661" cy="1891059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latin typeface="Gill Sans Nova" panose="020B0602020104020203" pitchFamily="34" charset="0"/>
              </a:rPr>
              <a:t>CASO D’USO:</a:t>
            </a:r>
            <a:br>
              <a:rPr lang="it-IT" sz="6000" b="1" dirty="0">
                <a:latin typeface="Gill Sans Nova" panose="020B0602020104020203" pitchFamily="34" charset="0"/>
              </a:rPr>
            </a:br>
            <a:r>
              <a:rPr lang="it-IT" sz="6000" b="1" dirty="0">
                <a:latin typeface="Gill Sans Nova" panose="020B0602020104020203" pitchFamily="34" charset="0"/>
              </a:rPr>
              <a:t> RF2 – Visualizza Ordini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30EF30-B6FA-49F3-8ACE-F7350869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898" y="2923350"/>
            <a:ext cx="9284813" cy="3118012"/>
          </a:xfrm>
        </p:spPr>
        <p:txBody>
          <a:bodyPr>
            <a:normAutofit/>
          </a:bodyPr>
          <a:lstStyle/>
          <a:p>
            <a:r>
              <a:rPr lang="it-IT" b="1" dirty="0"/>
              <a:t>Entry condition</a:t>
            </a:r>
            <a:r>
              <a:rPr lang="it-IT" dirty="0"/>
              <a:t>: L’utente deve essere connesso alla blockchain.</a:t>
            </a:r>
          </a:p>
          <a:p>
            <a:endParaRPr lang="it-IT" dirty="0"/>
          </a:p>
          <a:p>
            <a:r>
              <a:rPr lang="it-IT" b="1" dirty="0"/>
              <a:t>Exit condition: </a:t>
            </a:r>
            <a:r>
              <a:rPr lang="it-IT" dirty="0"/>
              <a:t>L’utente visualizza la pagina contente gli ordini effettuati.</a:t>
            </a:r>
          </a:p>
          <a:p>
            <a:endParaRPr lang="it-IT" dirty="0"/>
          </a:p>
          <a:p>
            <a:r>
              <a:rPr lang="it-IT" b="1" dirty="0"/>
              <a:t>Exceptions</a:t>
            </a:r>
            <a:r>
              <a:rPr lang="it-IT" dirty="0"/>
              <a:t>: Non previste.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452E53-7BEB-4299-A945-FBFFC673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900" dirty="0">
                <a:solidFill>
                  <a:schemeClr val="bg1">
                    <a:lumMod val="50000"/>
                  </a:schemeClr>
                </a:solidFill>
              </a:rPr>
              <a:t>Corso di Laurea Magistrale - Sicurezza informatica –  Università degli Studi di Salerno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52EE15-BC13-423E-B7B9-11CEC483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15A4-BC49-4B5D-803B-8410EC72B66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99646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1324</TotalTime>
  <Words>824</Words>
  <Application>Microsoft Office PowerPoint</Application>
  <PresentationFormat>Widescreen</PresentationFormat>
  <Paragraphs>127</Paragraphs>
  <Slides>29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6" baseType="lpstr">
      <vt:lpstr>Arial</vt:lpstr>
      <vt:lpstr>Calibri</vt:lpstr>
      <vt:lpstr>Gill Sans Nova</vt:lpstr>
      <vt:lpstr>Liberation Serif</vt:lpstr>
      <vt:lpstr>Trebuchet MS</vt:lpstr>
      <vt:lpstr>Wingdings 3</vt:lpstr>
      <vt:lpstr>Sfaccettatura</vt:lpstr>
      <vt:lpstr>Presentazione standard di PowerPoint</vt:lpstr>
      <vt:lpstr>INDICE</vt:lpstr>
      <vt:lpstr>SCOPO DEL SISTEMA</vt:lpstr>
      <vt:lpstr>PRINCIPALI VANTAGGI</vt:lpstr>
      <vt:lpstr>REQUISITI   FUNZIONALI</vt:lpstr>
      <vt:lpstr>CASI D’USO UTENTE </vt:lpstr>
      <vt:lpstr>CASO D’USO:  RF1- Effettua Ordine</vt:lpstr>
      <vt:lpstr>CASO D’USO:  RF1 - Effettua Ordine</vt:lpstr>
      <vt:lpstr>CASO D’USO:  RF2 – Visualizza Ordini</vt:lpstr>
      <vt:lpstr>CASO D’USO:  RF2 – Visualizza Ordini</vt:lpstr>
      <vt:lpstr>ACTIVITY DIAGRAM</vt:lpstr>
      <vt:lpstr>ACTIVITY DIAGRAM:</vt:lpstr>
      <vt:lpstr>SEQUENCE DIAGRAM</vt:lpstr>
      <vt:lpstr>SEQUENCE DIAGRAM ORDINAZIONE:</vt:lpstr>
      <vt:lpstr>SEQUENCE DIAGRAM: VISUALIZZA ORDINI UTENTE</vt:lpstr>
      <vt:lpstr>TECNOLOGIE UTILIZZATE</vt:lpstr>
      <vt:lpstr>TECNOLOGIE UTILIZZTE</vt:lpstr>
      <vt:lpstr>Preview</vt:lpstr>
      <vt:lpstr>SMART CONTRACT:</vt:lpstr>
      <vt:lpstr>Index.html</vt:lpstr>
      <vt:lpstr>PREVIEW: Index</vt:lpstr>
      <vt:lpstr>app.js/handleBuy</vt:lpstr>
      <vt:lpstr>app.js/markSold</vt:lpstr>
      <vt:lpstr>PREVIEW: Buy a gpu</vt:lpstr>
      <vt:lpstr>Orders.html</vt:lpstr>
      <vt:lpstr>PREVIEW: All Orders</vt:lpstr>
      <vt:lpstr>app.js/handleCurrent</vt:lpstr>
      <vt:lpstr>app.js/markSold</vt:lpstr>
      <vt:lpstr>PREVIEW: Personal Orders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GAETANO GIOVANNI NOCERINO</dc:creator>
  <cp:lastModifiedBy>LUIGI GALLO</cp:lastModifiedBy>
  <cp:revision>73</cp:revision>
  <dcterms:created xsi:type="dcterms:W3CDTF">2021-02-04T11:16:08Z</dcterms:created>
  <dcterms:modified xsi:type="dcterms:W3CDTF">2023-02-12T16:55:58Z</dcterms:modified>
</cp:coreProperties>
</file>