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50" r:id="rId2"/>
    <p:sldMasterId id="2147483787" r:id="rId3"/>
  </p:sldMasterIdLst>
  <p:notesMasterIdLst>
    <p:notesMasterId r:id="rId11"/>
  </p:notesMasterIdLst>
  <p:handoutMasterIdLst>
    <p:handoutMasterId r:id="rId12"/>
  </p:handoutMasterIdLst>
  <p:sldIdLst>
    <p:sldId id="264" r:id="rId4"/>
    <p:sldId id="530" r:id="rId5"/>
    <p:sldId id="531" r:id="rId6"/>
    <p:sldId id="532" r:id="rId7"/>
    <p:sldId id="533" r:id="rId8"/>
    <p:sldId id="534" r:id="rId9"/>
    <p:sldId id="527" r:id="rId10"/>
  </p:sldIdLst>
  <p:sldSz cx="9144000" cy="6858000" type="screen4x3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4667E44-95E4-46F7-9EA9-1E386DFE3F5E}">
          <p14:sldIdLst>
            <p14:sldId id="264"/>
            <p14:sldId id="530"/>
            <p14:sldId id="531"/>
            <p14:sldId id="532"/>
            <p14:sldId id="533"/>
            <p14:sldId id="534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282828"/>
    <a:srgbClr val="555555"/>
    <a:srgbClr val="F9F9F9"/>
    <a:srgbClr val="565656"/>
    <a:srgbClr val="F14E05"/>
    <a:srgbClr val="ED6D02"/>
    <a:srgbClr val="13328C"/>
    <a:srgbClr val="CFF5E8"/>
    <a:srgbClr val="125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2086" autoAdjust="0"/>
  </p:normalViewPr>
  <p:slideViewPr>
    <p:cSldViewPr snapToGrid="0">
      <p:cViewPr varScale="1">
        <p:scale>
          <a:sx n="69" d="100"/>
          <a:sy n="69" d="100"/>
        </p:scale>
        <p:origin x="1032" y="40"/>
      </p:cViewPr>
      <p:guideLst>
        <p:guide orient="horz" pos="2137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3012"/>
    </p:cViewPr>
  </p:sorterViewPr>
  <p:notesViewPr>
    <p:cSldViewPr snapToGrid="0">
      <p:cViewPr>
        <p:scale>
          <a:sx n="66" d="100"/>
          <a:sy n="66" d="100"/>
        </p:scale>
        <p:origin x="2640" y="-2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DD224-D939-4B44-875C-A4EC50285531}" type="datetimeFigureOut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C8193-3807-4794-BEF3-78E522581A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807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C9806-90C0-4409-BDE3-A766FC11F9DB}" type="datetimeFigureOut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56761C3-2E29-49A1-9070-4233E1A1973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74473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28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35000"/>
            <a:ext cx="7772400" cy="2197100"/>
          </a:xfrm>
        </p:spPr>
        <p:txBody>
          <a:bodyPr anchor="ctr"/>
          <a:lstStyle>
            <a:lvl1pPr algn="ctr">
              <a:lnSpc>
                <a:spcPct val="130000"/>
              </a:lnSpc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</a:t>
            </a:r>
            <a:r>
              <a:rPr lang="en-US" altLang="zh-TW" dirty="0" smtClean="0"/>
              <a:t>style</a:t>
            </a:r>
            <a:endParaRPr lang="en-US" altLang="zh-TW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 anchor="b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Click </a:t>
            </a:r>
            <a:r>
              <a:rPr lang="en-US" altLang="zh-TW" dirty="0"/>
              <a:t>to edit Master subtitle style</a:t>
            </a:r>
          </a:p>
        </p:txBody>
      </p:sp>
      <p:sp>
        <p:nvSpPr>
          <p:cNvPr id="7176" name="Rectangle 8"/>
          <p:cNvSpPr>
            <a:spLocks noChangeArrowheads="1"/>
          </p:cNvSpPr>
          <p:nvPr userDrawn="1"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177" name="Rectangle 9"/>
          <p:cNvSpPr>
            <a:spLocks noChangeArrowheads="1"/>
          </p:cNvSpPr>
          <p:nvPr userDrawn="1"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178" name="Rectangle 10"/>
          <p:cNvSpPr>
            <a:spLocks noChangeArrowheads="1"/>
          </p:cNvSpPr>
          <p:nvPr userDrawn="1"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</a:pPr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605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367638"/>
            <a:ext cx="8229600" cy="603913"/>
          </a:xfrm>
        </p:spPr>
        <p:txBody>
          <a:bodyPr/>
          <a:lstStyle>
            <a:lvl1pPr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534400" y="6597649"/>
            <a:ext cx="609600" cy="260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31CFB70C-68FF-486D-858C-B44EB47937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41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457200" y="532263"/>
            <a:ext cx="8372901" cy="7369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534400" y="6597649"/>
            <a:ext cx="609600" cy="260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31CFB70C-68FF-486D-858C-B44EB47937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65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457200" y="532263"/>
            <a:ext cx="8372901" cy="7369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10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2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534400" y="6597649"/>
            <a:ext cx="609600" cy="260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31CFB70C-68FF-486D-858C-B44EB47937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672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4963"/>
            <a:ext cx="8229600" cy="636588"/>
          </a:xfrm>
        </p:spPr>
        <p:txBody>
          <a:bodyPr/>
          <a:lstStyle>
            <a:lvl1pPr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buSzPct val="80000"/>
              <a:buFont typeface="Wingdings" pitchFamily="2" charset="2"/>
              <a:buChar char="n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itchFamily="34" charset="-120"/>
              </a:defRPr>
            </a:lvl1pPr>
            <a:lvl2pPr>
              <a:buFont typeface="Wingdings" pitchFamily="2" charset="2"/>
              <a:buChar char="Ø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itchFamily="34" charset="-120"/>
              </a:defRPr>
            </a:lvl2pPr>
            <a:lvl3pPr>
              <a:buFont typeface="Wingdings" pitchFamily="2" charset="2"/>
              <a:buChar char="n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itchFamily="34" charset="-120"/>
              </a:defRPr>
            </a:lvl3pPr>
            <a:lvl4pPr>
              <a:buFont typeface="Wingdings" pitchFamily="2" charset="2"/>
              <a:buChar char="n"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itchFamily="34" charset="-120"/>
              </a:defRPr>
            </a:lvl4pPr>
            <a:lvl5pPr>
              <a:buFont typeface="Wingdings" pitchFamily="2" charset="2"/>
              <a:buChar char="n"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534400" y="6597649"/>
            <a:ext cx="609600" cy="260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31CFB70C-68FF-486D-858C-B44EB47937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8467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簡報模板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1"/>
          <p:cNvSpPr>
            <a:spLocks noGrp="1"/>
          </p:cNvSpPr>
          <p:nvPr>
            <p:ph type="title"/>
          </p:nvPr>
        </p:nvSpPr>
        <p:spPr>
          <a:xfrm>
            <a:off x="601860" y="1074739"/>
            <a:ext cx="7886700" cy="2852737"/>
          </a:xfrm>
        </p:spPr>
        <p:txBody>
          <a:bodyPr anchor="b">
            <a:normAutofit/>
          </a:bodyPr>
          <a:lstStyle>
            <a:lvl1pPr>
              <a:defRPr sz="32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文字版面配置區 2"/>
          <p:cNvSpPr>
            <a:spLocks noGrp="1"/>
          </p:cNvSpPr>
          <p:nvPr>
            <p:ph type="body" idx="1"/>
          </p:nvPr>
        </p:nvSpPr>
        <p:spPr>
          <a:xfrm>
            <a:off x="601860" y="3954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7" name="Line 8"/>
          <p:cNvSpPr>
            <a:spLocks noChangeShapeType="1"/>
          </p:cNvSpPr>
          <p:nvPr userDrawn="1"/>
        </p:nvSpPr>
        <p:spPr bwMode="auto">
          <a:xfrm flipV="1">
            <a:off x="294082" y="3949106"/>
            <a:ext cx="8458200" cy="19046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</a:pPr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40" name="群組 39"/>
          <p:cNvGrpSpPr/>
          <p:nvPr userDrawn="1"/>
        </p:nvGrpSpPr>
        <p:grpSpPr>
          <a:xfrm>
            <a:off x="0" y="6239369"/>
            <a:ext cx="9144000" cy="216000"/>
            <a:chOff x="228600" y="2889250"/>
            <a:chExt cx="8610600" cy="201613"/>
          </a:xfrm>
        </p:grpSpPr>
        <p:sp>
          <p:nvSpPr>
            <p:cNvPr id="42" name="Rectangle 8"/>
            <p:cNvSpPr>
              <a:spLocks noChangeArrowheads="1"/>
            </p:cNvSpPr>
            <p:nvPr userDrawn="1"/>
          </p:nvSpPr>
          <p:spPr bwMode="auto">
            <a:xfrm>
              <a:off x="228600" y="2889250"/>
              <a:ext cx="2870200" cy="2016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  <a:buClr>
                  <a:srgbClr val="4C2C1A"/>
                </a:buClr>
                <a:buSzPct val="75000"/>
                <a:buFont typeface="Wingdings" pitchFamily="2" charset="2"/>
                <a:buChar char="p"/>
              </a:pP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angle 9"/>
            <p:cNvSpPr>
              <a:spLocks noChangeArrowheads="1"/>
            </p:cNvSpPr>
            <p:nvPr userDrawn="1"/>
          </p:nvSpPr>
          <p:spPr bwMode="auto">
            <a:xfrm>
              <a:off x="3098800" y="2889250"/>
              <a:ext cx="2870200" cy="2016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  <a:buClr>
                  <a:srgbClr val="4C2C1A"/>
                </a:buClr>
                <a:buSzPct val="75000"/>
                <a:buFont typeface="Wingdings" pitchFamily="2" charset="2"/>
                <a:buChar char="p"/>
              </a:pP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Rectangle 10"/>
            <p:cNvSpPr>
              <a:spLocks noChangeArrowheads="1"/>
            </p:cNvSpPr>
            <p:nvPr userDrawn="1"/>
          </p:nvSpPr>
          <p:spPr bwMode="auto">
            <a:xfrm>
              <a:off x="5969000" y="2889250"/>
              <a:ext cx="2870200" cy="20161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  <a:buClr>
                  <a:srgbClr val="4C2C1A"/>
                </a:buClr>
                <a:buSzPct val="75000"/>
                <a:buFont typeface="Wingdings" pitchFamily="2" charset="2"/>
                <a:buChar char="p"/>
              </a:pPr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534400" y="6597649"/>
            <a:ext cx="609600" cy="260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31CFB70C-68FF-486D-858C-B44EB47937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21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4962"/>
            <a:ext cx="82296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87450"/>
            <a:ext cx="8229600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9906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</a:pPr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Rectangle 9"/>
          <p:cNvSpPr>
            <a:spLocks noChangeArrowheads="1"/>
          </p:cNvSpPr>
          <p:nvPr userDrawn="1"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Rectangle 10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534400" y="6597649"/>
            <a:ext cx="609600" cy="260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31CFB70C-68FF-486D-858C-B44EB47937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73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688" r:id="rId2"/>
    <p:sldLayoutId id="2147483745" r:id="rId3"/>
    <p:sldLayoutId id="214748374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600" b="1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130000"/>
        </a:lnSpc>
        <a:spcBef>
          <a:spcPct val="30000"/>
        </a:spcBef>
        <a:spcAft>
          <a:spcPct val="0"/>
        </a:spcAft>
        <a:buClr>
          <a:srgbClr val="4C2C1A"/>
        </a:buClr>
        <a:buSzPct val="75000"/>
        <a:buFont typeface="Wingdings" pitchFamily="2" charset="2"/>
        <a:buChar char="p"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30000"/>
        </a:spcBef>
        <a:spcAft>
          <a:spcPct val="0"/>
        </a:spcAft>
        <a:buClr>
          <a:srgbClr val="CC6600"/>
        </a:buClr>
        <a:buSzPct val="75000"/>
        <a:buFont typeface="Wingdings" pitchFamily="2" charset="2"/>
        <a:buChar char="n"/>
        <a:defRPr sz="2000" b="1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1143000" indent="-228600" algn="l" rtl="0" fontAlgn="base">
        <a:lnSpc>
          <a:spcPct val="130000"/>
        </a:lnSpc>
        <a:spcBef>
          <a:spcPct val="3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p"/>
        <a:defRPr sz="2000" b="1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16002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800"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8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9119"/>
            <a:ext cx="8229600" cy="533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z="1800" dirty="0"/>
              <a:t> </a:t>
            </a:r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66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zh-TW" altLang="en-US" sz="24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990600"/>
            <a:ext cx="8077200" cy="0"/>
          </a:xfrm>
          <a:prstGeom prst="line">
            <a:avLst/>
          </a:prstGeom>
          <a:noFill/>
          <a:ln w="19050">
            <a:solidFill>
              <a:srgbClr val="6666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CC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zh-TW" altLang="en-US" sz="24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99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zh-TW" altLang="en-US" sz="24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534400" y="6597649"/>
            <a:ext cx="609600" cy="260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31CFB70C-68FF-486D-858C-B44EB47937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98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rgbClr val="4C2C1A"/>
        </a:buClr>
        <a:buSzPct val="75000"/>
        <a:buFont typeface="Wingdings" pitchFamily="2" charset="2"/>
        <a:buChar char="p"/>
        <a:defRPr sz="240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lr>
          <a:srgbClr val="CC6600"/>
        </a:buClr>
        <a:buSzPct val="75000"/>
        <a:buFont typeface="Wingdings" pitchFamily="2" charset="2"/>
        <a:buChar char="n"/>
        <a:defRPr sz="180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p"/>
        <a:defRPr sz="180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60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4962"/>
            <a:ext cx="82296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87450"/>
            <a:ext cx="8229600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9906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</a:pPr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534400" y="6597649"/>
            <a:ext cx="609600" cy="260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31CFB70C-68FF-486D-858C-B44EB47937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5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130000"/>
        </a:lnSpc>
        <a:spcBef>
          <a:spcPct val="30000"/>
        </a:spcBef>
        <a:spcAft>
          <a:spcPct val="0"/>
        </a:spcAft>
        <a:buClr>
          <a:srgbClr val="4C2C1A"/>
        </a:buClr>
        <a:buSzPct val="75000"/>
        <a:buFont typeface="Wingdings" pitchFamily="2" charset="2"/>
        <a:buChar char="p"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30000"/>
        </a:spcBef>
        <a:spcAft>
          <a:spcPct val="0"/>
        </a:spcAft>
        <a:buClr>
          <a:srgbClr val="CC6600"/>
        </a:buClr>
        <a:buSzPct val="75000"/>
        <a:buFont typeface="Wingdings" pitchFamily="2" charset="2"/>
        <a:buChar char="n"/>
        <a:defRPr sz="2000" b="1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1143000" indent="-228600" algn="l" rtl="0" fontAlgn="base">
        <a:lnSpc>
          <a:spcPct val="130000"/>
        </a:lnSpc>
        <a:spcBef>
          <a:spcPct val="3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p"/>
        <a:defRPr sz="2000" b="1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16002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800"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8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Workflow of Data </a:t>
            </a:r>
            <a:r>
              <a:rPr lang="en-US" altLang="zh-TW" dirty="0" smtClean="0"/>
              <a:t>Analysis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zh-TW" dirty="0" smtClean="0"/>
              <a:t>Gallon</a:t>
            </a:r>
          </a:p>
          <a:p>
            <a:r>
              <a:rPr lang="en-US" altLang="zh-TW" dirty="0" smtClean="0"/>
              <a:t>2021/07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00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Identifying </a:t>
            </a:r>
            <a:r>
              <a:rPr lang="en-US" altLang="zh-TW" sz="2400" dirty="0" smtClean="0"/>
              <a:t>Redundancies</a:t>
            </a:r>
          </a:p>
          <a:p>
            <a:pPr lvl="1"/>
            <a:r>
              <a:rPr lang="en-US" altLang="zh-TW" sz="1800" b="0" dirty="0" smtClean="0"/>
              <a:t>When you do an data project, sometimes, there are some repetitive works or useless steps on your process. Drawing a workflow and identifying the meaning of every step can make the project more efficient.</a:t>
            </a:r>
            <a:endParaRPr lang="en-US" altLang="zh-TW" sz="1800" b="0" dirty="0"/>
          </a:p>
          <a:p>
            <a:r>
              <a:rPr lang="en-US" altLang="zh-TW" sz="2400" dirty="0" smtClean="0"/>
              <a:t>Making </a:t>
            </a:r>
            <a:r>
              <a:rPr lang="en-US" altLang="zh-TW" sz="2400" dirty="0"/>
              <a:t>K</a:t>
            </a:r>
            <a:r>
              <a:rPr lang="en-US" altLang="zh-TW" sz="2400" dirty="0" smtClean="0"/>
              <a:t>nowledge </a:t>
            </a:r>
            <a:r>
              <a:rPr lang="en-US" altLang="zh-TW" sz="2400" dirty="0"/>
              <a:t>be </a:t>
            </a:r>
            <a:r>
              <a:rPr lang="en-US" altLang="zh-TW" sz="2400" dirty="0" smtClean="0"/>
              <a:t>Accumulated</a:t>
            </a:r>
          </a:p>
          <a:p>
            <a:pPr lvl="1"/>
            <a:r>
              <a:rPr lang="en-US" altLang="zh-TW" sz="1800" b="0" dirty="0" smtClean="0"/>
              <a:t>Being a data analyst, your must keep learning. Thus, you will get some new business insights or new technical skills. A workflow can make you easier to understand where the new method should put.</a:t>
            </a:r>
            <a:endParaRPr lang="en-US" altLang="zh-TW" sz="1800" b="0" dirty="0"/>
          </a:p>
          <a:p>
            <a:r>
              <a:rPr lang="en-US" altLang="zh-TW" sz="2400" dirty="0" smtClean="0"/>
              <a:t>Establishing Your </a:t>
            </a:r>
            <a:r>
              <a:rPr lang="en-US" altLang="zh-TW" sz="2400" dirty="0"/>
              <a:t>O</a:t>
            </a:r>
            <a:r>
              <a:rPr lang="en-US" altLang="zh-TW" sz="2400" dirty="0" smtClean="0"/>
              <a:t>wn </a:t>
            </a:r>
            <a:r>
              <a:rPr lang="en-US" altLang="zh-TW" sz="2400" dirty="0"/>
              <a:t>P</a:t>
            </a:r>
            <a:r>
              <a:rPr lang="en-US" altLang="zh-TW" sz="2400" dirty="0" smtClean="0"/>
              <a:t>rocess of Data Project</a:t>
            </a:r>
          </a:p>
          <a:p>
            <a:pPr lvl="1"/>
            <a:r>
              <a:rPr lang="en-US" altLang="zh-TW" sz="1800" b="0" dirty="0" smtClean="0"/>
              <a:t>Nest time, when you face similar data project, you could directly copy previous workflow and adjust it.</a:t>
            </a:r>
          </a:p>
          <a:p>
            <a:pPr lvl="1"/>
            <a:r>
              <a:rPr lang="en-US" altLang="zh-TW" sz="1800" b="0" dirty="0" smtClean="0"/>
              <a:t>Additionally, in interview, when you be asked how to do a data project, you could step by step to answer.</a:t>
            </a:r>
            <a:endParaRPr lang="zh-TW" altLang="en-US" sz="1800" b="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The advantage of doing workflow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4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CRISP DM (</a:t>
            </a:r>
            <a:r>
              <a:rPr lang="en-US" altLang="zh-TW" dirty="0"/>
              <a:t>CR</a:t>
            </a:r>
            <a:r>
              <a:rPr lang="en-US" altLang="zh-TW" b="0" dirty="0"/>
              <a:t>oss </a:t>
            </a:r>
            <a:r>
              <a:rPr lang="en-US" altLang="zh-TW" dirty="0"/>
              <a:t>I</a:t>
            </a:r>
            <a:r>
              <a:rPr lang="en-US" altLang="zh-TW" b="0" dirty="0"/>
              <a:t>ndustry </a:t>
            </a:r>
            <a:r>
              <a:rPr lang="en-US" altLang="zh-TW" dirty="0"/>
              <a:t>S</a:t>
            </a:r>
            <a:r>
              <a:rPr lang="en-US" altLang="zh-TW" b="0" dirty="0"/>
              <a:t>tandard </a:t>
            </a:r>
            <a:r>
              <a:rPr lang="en-US" altLang="zh-TW" dirty="0"/>
              <a:t>P</a:t>
            </a:r>
            <a:r>
              <a:rPr lang="en-US" altLang="zh-TW" b="0" dirty="0"/>
              <a:t>rocess for </a:t>
            </a:r>
            <a:r>
              <a:rPr lang="en-US" altLang="zh-TW" dirty="0"/>
              <a:t>D</a:t>
            </a:r>
            <a:r>
              <a:rPr lang="en-US" altLang="zh-TW" b="0" dirty="0"/>
              <a:t>ata </a:t>
            </a:r>
            <a:r>
              <a:rPr lang="en-US" altLang="zh-TW" dirty="0"/>
              <a:t>M</a:t>
            </a:r>
            <a:r>
              <a:rPr lang="en-US" altLang="zh-TW" b="0" dirty="0"/>
              <a:t>ining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CRISP DM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7200" y="6432033"/>
            <a:ext cx="562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Reference: https://www.datascience-pm.com/crisp-dm-2/</a:t>
            </a:r>
            <a:endParaRPr lang="zh-TW" altLang="en-US" dirty="0"/>
          </a:p>
        </p:txBody>
      </p:sp>
      <p:pic>
        <p:nvPicPr>
          <p:cNvPr id="1026" name="Picture 2" descr="CRISP D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7056"/>
            <a:ext cx="6247668" cy="511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內容版面配置區 1"/>
          <p:cNvSpPr txBox="1">
            <a:spLocks/>
          </p:cNvSpPr>
          <p:nvPr/>
        </p:nvSpPr>
        <p:spPr bwMode="auto">
          <a:xfrm>
            <a:off x="5218546" y="1788968"/>
            <a:ext cx="3768436" cy="4808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zh-TW" sz="1800" kern="0" dirty="0"/>
              <a:t>Data </a:t>
            </a:r>
            <a:r>
              <a:rPr lang="en-US" altLang="zh-TW" sz="1800" kern="0" dirty="0" smtClean="0"/>
              <a:t>Understanding</a:t>
            </a:r>
          </a:p>
          <a:p>
            <a:pPr lvl="2"/>
            <a:r>
              <a:rPr lang="en-US" altLang="zh-TW" sz="1800" b="0" kern="0" dirty="0"/>
              <a:t>Collect initial </a:t>
            </a:r>
            <a:r>
              <a:rPr lang="en-US" altLang="zh-TW" sz="1800" b="0" kern="0" dirty="0" smtClean="0"/>
              <a:t>data</a:t>
            </a:r>
          </a:p>
          <a:p>
            <a:pPr lvl="2"/>
            <a:r>
              <a:rPr lang="en-US" altLang="zh-TW" sz="1800" b="0" u="sng" kern="0" dirty="0"/>
              <a:t>Describe </a:t>
            </a:r>
            <a:r>
              <a:rPr lang="en-US" altLang="zh-TW" sz="1800" b="0" u="sng" kern="0" dirty="0" smtClean="0"/>
              <a:t>data</a:t>
            </a:r>
          </a:p>
          <a:p>
            <a:pPr lvl="2"/>
            <a:r>
              <a:rPr lang="en-US" altLang="zh-TW" sz="1800" b="0" u="sng" kern="0" dirty="0"/>
              <a:t>Explore </a:t>
            </a:r>
            <a:r>
              <a:rPr lang="en-US" altLang="zh-TW" sz="1800" b="0" u="sng" kern="0" dirty="0" smtClean="0"/>
              <a:t>data</a:t>
            </a:r>
          </a:p>
          <a:p>
            <a:pPr lvl="2"/>
            <a:r>
              <a:rPr lang="en-US" altLang="zh-TW" sz="1800" b="0" u="sng" kern="0" dirty="0"/>
              <a:t>Verify data </a:t>
            </a:r>
            <a:r>
              <a:rPr lang="en-US" altLang="zh-TW" sz="1800" b="0" u="sng" kern="0" dirty="0" smtClean="0"/>
              <a:t>quality</a:t>
            </a:r>
            <a:endParaRPr lang="en-US" altLang="zh-TW" sz="1800" u="sng" kern="0" dirty="0"/>
          </a:p>
          <a:p>
            <a:pPr lvl="1"/>
            <a:r>
              <a:rPr lang="en-US" altLang="zh-TW" sz="1800" kern="0" dirty="0"/>
              <a:t>Data </a:t>
            </a:r>
            <a:r>
              <a:rPr lang="en-US" altLang="zh-TW" sz="1800" kern="0" dirty="0" smtClean="0"/>
              <a:t>Preparation</a:t>
            </a:r>
          </a:p>
          <a:p>
            <a:pPr lvl="2"/>
            <a:r>
              <a:rPr lang="en-US" altLang="zh-TW" sz="1800" b="0" u="sng" kern="0" dirty="0"/>
              <a:t>Select </a:t>
            </a:r>
            <a:r>
              <a:rPr lang="en-US" altLang="zh-TW" sz="1800" b="0" u="sng" kern="0" dirty="0" smtClean="0"/>
              <a:t>data</a:t>
            </a:r>
          </a:p>
          <a:p>
            <a:pPr lvl="2"/>
            <a:r>
              <a:rPr lang="en-US" altLang="zh-TW" sz="1800" b="0" u="sng" kern="0" dirty="0"/>
              <a:t>Clean </a:t>
            </a:r>
            <a:r>
              <a:rPr lang="en-US" altLang="zh-TW" sz="1800" b="0" u="sng" kern="0" dirty="0" smtClean="0"/>
              <a:t>data</a:t>
            </a:r>
          </a:p>
          <a:p>
            <a:pPr lvl="2"/>
            <a:r>
              <a:rPr lang="en-US" altLang="zh-TW" sz="1800" b="0" kern="0" dirty="0"/>
              <a:t>Construct </a:t>
            </a:r>
            <a:r>
              <a:rPr lang="en-US" altLang="zh-TW" sz="1800" b="0" kern="0" dirty="0" smtClean="0"/>
              <a:t>data</a:t>
            </a:r>
          </a:p>
          <a:p>
            <a:pPr lvl="2"/>
            <a:r>
              <a:rPr lang="en-US" altLang="zh-TW" sz="1800" b="0" kern="0" dirty="0"/>
              <a:t>Integrate </a:t>
            </a:r>
            <a:r>
              <a:rPr lang="en-US" altLang="zh-TW" sz="1800" b="0" kern="0" dirty="0" smtClean="0"/>
              <a:t>data</a:t>
            </a:r>
          </a:p>
          <a:p>
            <a:pPr lvl="2"/>
            <a:r>
              <a:rPr lang="en-US" altLang="zh-TW" sz="1800" b="0" u="sng" kern="0" dirty="0"/>
              <a:t>Format data</a:t>
            </a:r>
          </a:p>
        </p:txBody>
      </p:sp>
    </p:spTree>
    <p:extLst>
      <p:ext uri="{BB962C8B-B14F-4D97-AF65-F5344CB8AC3E}">
        <p14:creationId xmlns:p14="http://schemas.microsoft.com/office/powerpoint/2010/main" val="7352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My workflow of “House Prices” in </a:t>
            </a:r>
            <a:r>
              <a:rPr lang="en-US" altLang="zh-TW" sz="2800" dirty="0" err="1" smtClean="0"/>
              <a:t>kaggle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457200" y="1187450"/>
            <a:ext cx="3061855" cy="5213350"/>
          </a:xfrm>
        </p:spPr>
        <p:txBody>
          <a:bodyPr/>
          <a:lstStyle/>
          <a:p>
            <a:r>
              <a:rPr lang="en-US" altLang="zh-TW" sz="2400" dirty="0" smtClean="0"/>
              <a:t>It is my first try of workflow, so the graph is very ugly and messy.</a:t>
            </a:r>
          </a:p>
          <a:p>
            <a:r>
              <a:rPr lang="en-US" altLang="zh-TW" sz="2400" dirty="0" smtClean="0"/>
              <a:t>However, we can improve it next time.</a:t>
            </a:r>
            <a:endParaRPr lang="en-US" altLang="zh-TW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/>
          <a:stretch/>
        </p:blipFill>
        <p:spPr>
          <a:xfrm>
            <a:off x="3471629" y="978761"/>
            <a:ext cx="5062771" cy="574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My workflow of “House Prices” in </a:t>
            </a:r>
            <a:r>
              <a:rPr lang="en-US" altLang="zh-TW" sz="2800" dirty="0" err="1" smtClean="0"/>
              <a:t>kaggle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 r="27879" b="37785"/>
          <a:stretch/>
        </p:blipFill>
        <p:spPr>
          <a:xfrm>
            <a:off x="457200" y="1324909"/>
            <a:ext cx="4119419" cy="5272740"/>
          </a:xfrm>
          <a:prstGeom prst="rect">
            <a:avLst/>
          </a:prstGeom>
        </p:spPr>
      </p:pic>
      <p:sp>
        <p:nvSpPr>
          <p:cNvPr id="11" name="內容版面配置區 1"/>
          <p:cNvSpPr txBox="1">
            <a:spLocks/>
          </p:cNvSpPr>
          <p:nvPr/>
        </p:nvSpPr>
        <p:spPr bwMode="auto">
          <a:xfrm>
            <a:off x="5802743" y="2086265"/>
            <a:ext cx="2520000" cy="576000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algn="ctr">
              <a:buNone/>
            </a:pPr>
            <a:r>
              <a:rPr lang="en-US" altLang="zh-TW" sz="1800" kern="0" dirty="0" smtClean="0"/>
              <a:t>Data Understanding</a:t>
            </a:r>
          </a:p>
        </p:txBody>
      </p:sp>
      <p:sp>
        <p:nvSpPr>
          <p:cNvPr id="12" name="內容版面配置區 1"/>
          <p:cNvSpPr txBox="1">
            <a:spLocks/>
          </p:cNvSpPr>
          <p:nvPr/>
        </p:nvSpPr>
        <p:spPr bwMode="auto">
          <a:xfrm>
            <a:off x="5802743" y="4501573"/>
            <a:ext cx="2520000" cy="57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algn="ctr">
              <a:buNone/>
            </a:pPr>
            <a:r>
              <a:rPr lang="en-US" altLang="zh-TW" sz="1800" kern="0" dirty="0"/>
              <a:t>Data </a:t>
            </a:r>
            <a:r>
              <a:rPr lang="en-US" altLang="zh-TW" sz="1800" kern="0" dirty="0" smtClean="0"/>
              <a:t>Preparation</a:t>
            </a:r>
            <a:endParaRPr lang="en-US" altLang="zh-TW" sz="1800" kern="0" dirty="0"/>
          </a:p>
        </p:txBody>
      </p:sp>
      <p:sp>
        <p:nvSpPr>
          <p:cNvPr id="13" name="矩形 12"/>
          <p:cNvSpPr/>
          <p:nvPr/>
        </p:nvSpPr>
        <p:spPr bwMode="auto">
          <a:xfrm>
            <a:off x="337127" y="2179782"/>
            <a:ext cx="1750291" cy="232179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47964" y="2332699"/>
            <a:ext cx="1750291" cy="2347252"/>
          </a:xfrm>
          <a:prstGeom prst="rect">
            <a:avLst/>
          </a:prstGeom>
          <a:noFill/>
          <a:ln w="571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47964" y="4858327"/>
            <a:ext cx="1750291" cy="156094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281384" y="3828472"/>
            <a:ext cx="1004450" cy="85147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260599" y="4789574"/>
            <a:ext cx="1004450" cy="62293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302001" y="4789574"/>
            <a:ext cx="1394692" cy="180807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379354" y="4922982"/>
            <a:ext cx="1469738" cy="1801091"/>
          </a:xfrm>
          <a:prstGeom prst="rect">
            <a:avLst/>
          </a:prstGeom>
          <a:noFill/>
          <a:ln w="571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2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My workflow of “House Prices” in </a:t>
            </a:r>
            <a:r>
              <a:rPr lang="en-US" altLang="zh-TW" sz="2800" dirty="0" err="1" smtClean="0"/>
              <a:t>kaggle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0954" r="21950" b="3394"/>
          <a:stretch/>
        </p:blipFill>
        <p:spPr>
          <a:xfrm>
            <a:off x="337127" y="1337912"/>
            <a:ext cx="4860515" cy="5275212"/>
          </a:xfrm>
          <a:prstGeom prst="rect">
            <a:avLst/>
          </a:prstGeom>
        </p:spPr>
      </p:pic>
      <p:sp>
        <p:nvSpPr>
          <p:cNvPr id="11" name="內容版面配置區 1"/>
          <p:cNvSpPr txBox="1">
            <a:spLocks/>
          </p:cNvSpPr>
          <p:nvPr/>
        </p:nvSpPr>
        <p:spPr bwMode="auto">
          <a:xfrm>
            <a:off x="5802743" y="2086265"/>
            <a:ext cx="2520000" cy="576000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algn="ctr">
              <a:buNone/>
            </a:pPr>
            <a:r>
              <a:rPr lang="en-US" altLang="zh-TW" sz="1800" kern="0" dirty="0" smtClean="0"/>
              <a:t>Data Understanding</a:t>
            </a:r>
          </a:p>
        </p:txBody>
      </p:sp>
      <p:sp>
        <p:nvSpPr>
          <p:cNvPr id="12" name="內容版面配置區 1"/>
          <p:cNvSpPr txBox="1">
            <a:spLocks/>
          </p:cNvSpPr>
          <p:nvPr/>
        </p:nvSpPr>
        <p:spPr bwMode="auto">
          <a:xfrm>
            <a:off x="5802743" y="4501573"/>
            <a:ext cx="2520000" cy="57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algn="ctr">
              <a:buNone/>
            </a:pPr>
            <a:r>
              <a:rPr lang="en-US" altLang="zh-TW" sz="1800" kern="0" dirty="0"/>
              <a:t>Data </a:t>
            </a:r>
            <a:r>
              <a:rPr lang="en-US" altLang="zh-TW" sz="1800" kern="0" dirty="0" smtClean="0"/>
              <a:t>Preparation</a:t>
            </a:r>
            <a:endParaRPr lang="en-US" altLang="zh-TW" sz="1800" kern="0" dirty="0"/>
          </a:p>
        </p:txBody>
      </p:sp>
      <p:sp>
        <p:nvSpPr>
          <p:cNvPr id="13" name="矩形 12"/>
          <p:cNvSpPr/>
          <p:nvPr/>
        </p:nvSpPr>
        <p:spPr bwMode="auto">
          <a:xfrm>
            <a:off x="250500" y="1226962"/>
            <a:ext cx="1510923" cy="19782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7127" y="3327947"/>
            <a:ext cx="2637079" cy="839792"/>
          </a:xfrm>
          <a:prstGeom prst="rect">
            <a:avLst/>
          </a:prstGeom>
          <a:noFill/>
          <a:ln w="571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848050" y="1226963"/>
            <a:ext cx="1004450" cy="85147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081678" y="1316035"/>
            <a:ext cx="1394692" cy="196226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178495" y="1426654"/>
            <a:ext cx="2105774" cy="5186470"/>
          </a:xfrm>
          <a:prstGeom prst="rect">
            <a:avLst/>
          </a:prstGeom>
          <a:noFill/>
          <a:ln w="571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2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橢圓 46"/>
          <p:cNvSpPr/>
          <p:nvPr/>
        </p:nvSpPr>
        <p:spPr bwMode="auto">
          <a:xfrm>
            <a:off x="3057200" y="493178"/>
            <a:ext cx="3039022" cy="303902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2502243" y="1724322"/>
            <a:ext cx="4139517" cy="80807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24213">
              <a:lnSpc>
                <a:spcPct val="80000"/>
              </a:lnSpc>
              <a:spcBef>
                <a:spcPts val="816"/>
              </a:spcBef>
              <a:defRPr/>
            </a:pPr>
            <a:r>
              <a:rPr lang="en-US" altLang="zh-TW" sz="60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Thank you!</a:t>
            </a:r>
            <a:endParaRPr lang="en-GB" sz="6000" cap="all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" y="5981753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If you have any question or </a:t>
            </a:r>
            <a:r>
              <a:rPr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suggestion, please </a:t>
            </a:r>
            <a:r>
              <a:rPr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do not hesitate to contact us</a:t>
            </a:r>
            <a:r>
              <a:rPr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! Thanks ! </a:t>
            </a:r>
            <a:endParaRPr lang="en-US" altLang="zh-TW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057200" y="4425087"/>
            <a:ext cx="3105150" cy="904863"/>
            <a:chOff x="827009" y="4646066"/>
            <a:chExt cx="3105150" cy="904863"/>
          </a:xfrm>
        </p:grpSpPr>
        <p:grpSp>
          <p:nvGrpSpPr>
            <p:cNvPr id="48" name="群組 47"/>
            <p:cNvGrpSpPr/>
            <p:nvPr/>
          </p:nvGrpSpPr>
          <p:grpSpPr>
            <a:xfrm>
              <a:off x="949631" y="5075347"/>
              <a:ext cx="117389" cy="93459"/>
              <a:chOff x="812069" y="4558470"/>
              <a:chExt cx="117389" cy="93459"/>
            </a:xfrm>
          </p:grpSpPr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2FBE03AD-1B71-47CB-99BF-8D000E05D91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816117" y="4558470"/>
                <a:ext cx="109293" cy="54786"/>
              </a:xfrm>
              <a:custGeom>
                <a:avLst/>
                <a:gdLst/>
                <a:ahLst/>
                <a:cxnLst>
                  <a:cxn ang="0">
                    <a:pos x="324" y="272"/>
                  </a:cxn>
                  <a:cxn ang="0">
                    <a:pos x="648" y="0"/>
                  </a:cxn>
                  <a:cxn ang="0">
                    <a:pos x="648" y="0"/>
                  </a:cxn>
                  <a:cxn ang="0">
                    <a:pos x="64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324" y="272"/>
                  </a:cxn>
                </a:cxnLst>
                <a:rect l="0" t="0" r="r" b="b"/>
                <a:pathLst>
                  <a:path w="648" h="272">
                    <a:moveTo>
                      <a:pt x="324" y="272"/>
                    </a:moveTo>
                    <a:lnTo>
                      <a:pt x="648" y="0"/>
                    </a:lnTo>
                    <a:lnTo>
                      <a:pt x="648" y="0"/>
                    </a:lnTo>
                    <a:lnTo>
                      <a:pt x="64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324" y="27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lIns="68580" tIns="34290" rIns="68580" bIns="34290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8">
                  <a:defRPr/>
                </a:pPr>
                <a:endParaRPr lang="en-GB" kern="0">
                  <a:latin typeface="Calibri"/>
                </a:endParaRPr>
              </a:p>
            </p:txBody>
          </p:sp>
          <p:sp>
            <p:nvSpPr>
              <p:cNvPr id="22" name="Freeform 8">
                <a:extLst>
                  <a:ext uri="{FF2B5EF4-FFF2-40B4-BE49-F238E27FC236}">
                    <a16:creationId xmlns:a16="http://schemas.microsoft.com/office/drawing/2014/main" id="{FA2689D2-B38F-45C2-912E-F92169AD69B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890328" y="4562499"/>
                <a:ext cx="39130" cy="85001"/>
              </a:xfrm>
              <a:custGeom>
                <a:avLst/>
                <a:gdLst/>
                <a:ahLst/>
                <a:cxnLst>
                  <a:cxn ang="0">
                    <a:pos x="232" y="8"/>
                  </a:cxn>
                  <a:cxn ang="0">
                    <a:pos x="232" y="8"/>
                  </a:cxn>
                  <a:cxn ang="0">
                    <a:pos x="230" y="0"/>
                  </a:cxn>
                  <a:cxn ang="0">
                    <a:pos x="0" y="192"/>
                  </a:cxn>
                  <a:cxn ang="0">
                    <a:pos x="230" y="422"/>
                  </a:cxn>
                  <a:cxn ang="0">
                    <a:pos x="230" y="422"/>
                  </a:cxn>
                  <a:cxn ang="0">
                    <a:pos x="232" y="416"/>
                  </a:cxn>
                  <a:cxn ang="0">
                    <a:pos x="232" y="8"/>
                  </a:cxn>
                </a:cxnLst>
                <a:rect l="0" t="0" r="r" b="b"/>
                <a:pathLst>
                  <a:path w="232" h="422">
                    <a:moveTo>
                      <a:pt x="232" y="8"/>
                    </a:moveTo>
                    <a:lnTo>
                      <a:pt x="232" y="8"/>
                    </a:lnTo>
                    <a:lnTo>
                      <a:pt x="230" y="0"/>
                    </a:lnTo>
                    <a:lnTo>
                      <a:pt x="0" y="192"/>
                    </a:lnTo>
                    <a:lnTo>
                      <a:pt x="230" y="422"/>
                    </a:lnTo>
                    <a:lnTo>
                      <a:pt x="230" y="422"/>
                    </a:lnTo>
                    <a:lnTo>
                      <a:pt x="232" y="416"/>
                    </a:lnTo>
                    <a:lnTo>
                      <a:pt x="232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lIns="68580" tIns="34290" rIns="68580" bIns="34290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8">
                  <a:defRPr/>
                </a:pPr>
                <a:endParaRPr lang="en-GB" kern="0">
                  <a:latin typeface="Calibri"/>
                </a:endParaRPr>
              </a:p>
            </p:txBody>
          </p:sp>
          <p:sp>
            <p:nvSpPr>
              <p:cNvPr id="23" name="Freeform 9">
                <a:extLst>
                  <a:ext uri="{FF2B5EF4-FFF2-40B4-BE49-F238E27FC236}">
                    <a16:creationId xmlns:a16="http://schemas.microsoft.com/office/drawing/2014/main" id="{883716CB-EB5A-4AC9-99DA-97F814009A03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812069" y="4562499"/>
                <a:ext cx="39130" cy="8500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0" y="416"/>
                  </a:cxn>
                  <a:cxn ang="0">
                    <a:pos x="0" y="416"/>
                  </a:cxn>
                  <a:cxn ang="0">
                    <a:pos x="2" y="422"/>
                  </a:cxn>
                  <a:cxn ang="0">
                    <a:pos x="232" y="192"/>
                  </a:cxn>
                  <a:cxn ang="0">
                    <a:pos x="2" y="0"/>
                  </a:cxn>
                </a:cxnLst>
                <a:rect l="0" t="0" r="r" b="b"/>
                <a:pathLst>
                  <a:path w="232" h="422">
                    <a:moveTo>
                      <a:pt x="2" y="0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0" y="416"/>
                    </a:lnTo>
                    <a:lnTo>
                      <a:pt x="0" y="416"/>
                    </a:lnTo>
                    <a:lnTo>
                      <a:pt x="2" y="422"/>
                    </a:lnTo>
                    <a:lnTo>
                      <a:pt x="232" y="19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lIns="68580" tIns="34290" rIns="68580" bIns="34290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8">
                  <a:defRPr/>
                </a:pPr>
                <a:endParaRPr lang="en-GB" kern="0">
                  <a:latin typeface="Calibri"/>
                </a:endParaRPr>
              </a:p>
            </p:txBody>
          </p:sp>
          <p:sp>
            <p:nvSpPr>
              <p:cNvPr id="24" name="Freeform 10">
                <a:extLst>
                  <a:ext uri="{FF2B5EF4-FFF2-40B4-BE49-F238E27FC236}">
                    <a16:creationId xmlns:a16="http://schemas.microsoft.com/office/drawing/2014/main" id="{DA685EBF-98E2-4620-93D2-98C51B041AC6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815779" y="4604796"/>
                <a:ext cx="109968" cy="47133"/>
              </a:xfrm>
              <a:custGeom>
                <a:avLst/>
                <a:gdLst/>
                <a:ahLst/>
                <a:cxnLst>
                  <a:cxn ang="0">
                    <a:pos x="420" y="0"/>
                  </a:cxn>
                  <a:cxn ang="0">
                    <a:pos x="336" y="72"/>
                  </a:cxn>
                  <a:cxn ang="0">
                    <a:pos x="336" y="72"/>
                  </a:cxn>
                  <a:cxn ang="0">
                    <a:pos x="330" y="74"/>
                  </a:cxn>
                  <a:cxn ang="0">
                    <a:pos x="326" y="74"/>
                  </a:cxn>
                  <a:cxn ang="0">
                    <a:pos x="326" y="74"/>
                  </a:cxn>
                  <a:cxn ang="0">
                    <a:pos x="322" y="74"/>
                  </a:cxn>
                  <a:cxn ang="0">
                    <a:pos x="316" y="72"/>
                  </a:cxn>
                  <a:cxn ang="0">
                    <a:pos x="232" y="0"/>
                  </a:cxn>
                  <a:cxn ang="0">
                    <a:pos x="0" y="232"/>
                  </a:cxn>
                  <a:cxn ang="0">
                    <a:pos x="0" y="232"/>
                  </a:cxn>
                  <a:cxn ang="0">
                    <a:pos x="6" y="234"/>
                  </a:cxn>
                  <a:cxn ang="0">
                    <a:pos x="646" y="234"/>
                  </a:cxn>
                  <a:cxn ang="0">
                    <a:pos x="646" y="234"/>
                  </a:cxn>
                  <a:cxn ang="0">
                    <a:pos x="652" y="232"/>
                  </a:cxn>
                  <a:cxn ang="0">
                    <a:pos x="420" y="0"/>
                  </a:cxn>
                </a:cxnLst>
                <a:rect l="0" t="0" r="r" b="b"/>
                <a:pathLst>
                  <a:path w="652" h="234">
                    <a:moveTo>
                      <a:pt x="420" y="0"/>
                    </a:moveTo>
                    <a:lnTo>
                      <a:pt x="336" y="72"/>
                    </a:lnTo>
                    <a:lnTo>
                      <a:pt x="336" y="72"/>
                    </a:lnTo>
                    <a:lnTo>
                      <a:pt x="330" y="74"/>
                    </a:lnTo>
                    <a:lnTo>
                      <a:pt x="326" y="74"/>
                    </a:lnTo>
                    <a:lnTo>
                      <a:pt x="326" y="74"/>
                    </a:lnTo>
                    <a:lnTo>
                      <a:pt x="322" y="74"/>
                    </a:lnTo>
                    <a:lnTo>
                      <a:pt x="316" y="72"/>
                    </a:lnTo>
                    <a:lnTo>
                      <a:pt x="232" y="0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6" y="234"/>
                    </a:lnTo>
                    <a:lnTo>
                      <a:pt x="646" y="234"/>
                    </a:lnTo>
                    <a:lnTo>
                      <a:pt x="646" y="234"/>
                    </a:lnTo>
                    <a:lnTo>
                      <a:pt x="652" y="232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lIns="68580" tIns="34290" rIns="68580" bIns="34290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8">
                  <a:defRPr/>
                </a:pPr>
                <a:endParaRPr lang="en-GB" kern="0">
                  <a:latin typeface="Calibri"/>
                </a:endParaRPr>
              </a:p>
            </p:txBody>
          </p:sp>
        </p:grpSp>
        <p:grpSp>
          <p:nvGrpSpPr>
            <p:cNvPr id="45" name="群組 44"/>
            <p:cNvGrpSpPr/>
            <p:nvPr/>
          </p:nvGrpSpPr>
          <p:grpSpPr>
            <a:xfrm>
              <a:off x="952977" y="5305884"/>
              <a:ext cx="110696" cy="155026"/>
              <a:chOff x="841012" y="3383874"/>
              <a:chExt cx="110696" cy="155026"/>
            </a:xfrm>
          </p:grpSpPr>
          <p:sp>
            <p:nvSpPr>
              <p:cNvPr id="15" name="Freeform 58">
                <a:extLst>
                  <a:ext uri="{FF2B5EF4-FFF2-40B4-BE49-F238E27FC236}">
                    <a16:creationId xmlns:a16="http://schemas.microsoft.com/office/drawing/2014/main" id="{3FAA65BA-0F07-432E-A9A2-36D2AB02F7C8}"/>
                  </a:ext>
                </a:extLst>
              </p:cNvPr>
              <p:cNvSpPr>
                <a:spLocks/>
              </p:cNvSpPr>
              <p:nvPr/>
            </p:nvSpPr>
            <p:spPr bwMode="black">
              <a:xfrm flipH="1">
                <a:off x="841012" y="3390236"/>
                <a:ext cx="83578" cy="143877"/>
              </a:xfrm>
              <a:custGeom>
                <a:avLst/>
                <a:gdLst/>
                <a:ahLst/>
                <a:cxnLst>
                  <a:cxn ang="0">
                    <a:pos x="370" y="60"/>
                  </a:cxn>
                  <a:cxn ang="0">
                    <a:pos x="306" y="10"/>
                  </a:cxn>
                  <a:cxn ang="0">
                    <a:pos x="290" y="0"/>
                  </a:cxn>
                  <a:cxn ang="0">
                    <a:pos x="240" y="106"/>
                  </a:cxn>
                  <a:cxn ang="0">
                    <a:pos x="240" y="106"/>
                  </a:cxn>
                  <a:cxn ang="0">
                    <a:pos x="240" y="118"/>
                  </a:cxn>
                  <a:cxn ang="0">
                    <a:pos x="240" y="124"/>
                  </a:cxn>
                  <a:cxn ang="0">
                    <a:pos x="236" y="128"/>
                  </a:cxn>
                  <a:cxn ang="0">
                    <a:pos x="162" y="260"/>
                  </a:cxn>
                  <a:cxn ang="0">
                    <a:pos x="160" y="260"/>
                  </a:cxn>
                  <a:cxn ang="0">
                    <a:pos x="86" y="392"/>
                  </a:cxn>
                  <a:cxn ang="0">
                    <a:pos x="86" y="392"/>
                  </a:cxn>
                  <a:cxn ang="0">
                    <a:pos x="82" y="398"/>
                  </a:cxn>
                  <a:cxn ang="0">
                    <a:pos x="78" y="400"/>
                  </a:cxn>
                  <a:cxn ang="0">
                    <a:pos x="68" y="406"/>
                  </a:cxn>
                  <a:cxn ang="0">
                    <a:pos x="0" y="504"/>
                  </a:cxn>
                  <a:cxn ang="0">
                    <a:pos x="18" y="512"/>
                  </a:cxn>
                  <a:cxn ang="0">
                    <a:pos x="94" y="542"/>
                  </a:cxn>
                  <a:cxn ang="0">
                    <a:pos x="94" y="542"/>
                  </a:cxn>
                  <a:cxn ang="0">
                    <a:pos x="98" y="542"/>
                  </a:cxn>
                  <a:cxn ang="0">
                    <a:pos x="104" y="542"/>
                  </a:cxn>
                  <a:cxn ang="0">
                    <a:pos x="110" y="540"/>
                  </a:cxn>
                  <a:cxn ang="0">
                    <a:pos x="116" y="536"/>
                  </a:cxn>
                  <a:cxn ang="0">
                    <a:pos x="126" y="524"/>
                  </a:cxn>
                  <a:cxn ang="0">
                    <a:pos x="136" y="510"/>
                  </a:cxn>
                  <a:cxn ang="0">
                    <a:pos x="220" y="372"/>
                  </a:cxn>
                  <a:cxn ang="0">
                    <a:pos x="252" y="314"/>
                  </a:cxn>
                  <a:cxn ang="0">
                    <a:pos x="254" y="314"/>
                  </a:cxn>
                  <a:cxn ang="0">
                    <a:pos x="286" y="256"/>
                  </a:cxn>
                  <a:cxn ang="0">
                    <a:pos x="364" y="114"/>
                  </a:cxn>
                  <a:cxn ang="0">
                    <a:pos x="364" y="114"/>
                  </a:cxn>
                  <a:cxn ang="0">
                    <a:pos x="370" y="98"/>
                  </a:cxn>
                  <a:cxn ang="0">
                    <a:pos x="376" y="84"/>
                  </a:cxn>
                  <a:cxn ang="0">
                    <a:pos x="376" y="76"/>
                  </a:cxn>
                  <a:cxn ang="0">
                    <a:pos x="376" y="70"/>
                  </a:cxn>
                  <a:cxn ang="0">
                    <a:pos x="374" y="66"/>
                  </a:cxn>
                  <a:cxn ang="0">
                    <a:pos x="370" y="60"/>
                  </a:cxn>
                  <a:cxn ang="0">
                    <a:pos x="370" y="60"/>
                  </a:cxn>
                </a:cxnLst>
                <a:rect l="0" t="0" r="r" b="b"/>
                <a:pathLst>
                  <a:path w="376" h="542">
                    <a:moveTo>
                      <a:pt x="370" y="60"/>
                    </a:moveTo>
                    <a:lnTo>
                      <a:pt x="306" y="10"/>
                    </a:lnTo>
                    <a:lnTo>
                      <a:pt x="290" y="0"/>
                    </a:lnTo>
                    <a:lnTo>
                      <a:pt x="240" y="106"/>
                    </a:lnTo>
                    <a:lnTo>
                      <a:pt x="240" y="106"/>
                    </a:lnTo>
                    <a:lnTo>
                      <a:pt x="240" y="118"/>
                    </a:lnTo>
                    <a:lnTo>
                      <a:pt x="240" y="124"/>
                    </a:lnTo>
                    <a:lnTo>
                      <a:pt x="236" y="128"/>
                    </a:lnTo>
                    <a:lnTo>
                      <a:pt x="162" y="260"/>
                    </a:lnTo>
                    <a:lnTo>
                      <a:pt x="160" y="260"/>
                    </a:lnTo>
                    <a:lnTo>
                      <a:pt x="86" y="392"/>
                    </a:lnTo>
                    <a:lnTo>
                      <a:pt x="86" y="392"/>
                    </a:lnTo>
                    <a:lnTo>
                      <a:pt x="82" y="398"/>
                    </a:lnTo>
                    <a:lnTo>
                      <a:pt x="78" y="400"/>
                    </a:lnTo>
                    <a:lnTo>
                      <a:pt x="68" y="406"/>
                    </a:lnTo>
                    <a:lnTo>
                      <a:pt x="0" y="504"/>
                    </a:lnTo>
                    <a:lnTo>
                      <a:pt x="18" y="512"/>
                    </a:lnTo>
                    <a:lnTo>
                      <a:pt x="94" y="542"/>
                    </a:lnTo>
                    <a:lnTo>
                      <a:pt x="94" y="542"/>
                    </a:lnTo>
                    <a:lnTo>
                      <a:pt x="98" y="542"/>
                    </a:lnTo>
                    <a:lnTo>
                      <a:pt x="104" y="542"/>
                    </a:lnTo>
                    <a:lnTo>
                      <a:pt x="110" y="540"/>
                    </a:lnTo>
                    <a:lnTo>
                      <a:pt x="116" y="536"/>
                    </a:lnTo>
                    <a:lnTo>
                      <a:pt x="126" y="524"/>
                    </a:lnTo>
                    <a:lnTo>
                      <a:pt x="136" y="510"/>
                    </a:lnTo>
                    <a:lnTo>
                      <a:pt x="220" y="372"/>
                    </a:lnTo>
                    <a:lnTo>
                      <a:pt x="252" y="314"/>
                    </a:lnTo>
                    <a:lnTo>
                      <a:pt x="254" y="314"/>
                    </a:lnTo>
                    <a:lnTo>
                      <a:pt x="286" y="256"/>
                    </a:lnTo>
                    <a:lnTo>
                      <a:pt x="364" y="114"/>
                    </a:lnTo>
                    <a:lnTo>
                      <a:pt x="364" y="114"/>
                    </a:lnTo>
                    <a:lnTo>
                      <a:pt x="370" y="98"/>
                    </a:lnTo>
                    <a:lnTo>
                      <a:pt x="376" y="84"/>
                    </a:lnTo>
                    <a:lnTo>
                      <a:pt x="376" y="76"/>
                    </a:lnTo>
                    <a:lnTo>
                      <a:pt x="376" y="70"/>
                    </a:lnTo>
                    <a:lnTo>
                      <a:pt x="374" y="66"/>
                    </a:lnTo>
                    <a:lnTo>
                      <a:pt x="370" y="60"/>
                    </a:lnTo>
                    <a:lnTo>
                      <a:pt x="370" y="6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lIns="68580" tIns="34290" rIns="68580" bIns="34290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8">
                  <a:defRPr/>
                </a:pPr>
                <a:endParaRPr lang="en-GB" kern="0">
                  <a:latin typeface="Calibri"/>
                </a:endParaRPr>
              </a:p>
            </p:txBody>
          </p:sp>
          <p:sp>
            <p:nvSpPr>
              <p:cNvPr id="16" name="Freeform 59">
                <a:extLst>
                  <a:ext uri="{FF2B5EF4-FFF2-40B4-BE49-F238E27FC236}">
                    <a16:creationId xmlns:a16="http://schemas.microsoft.com/office/drawing/2014/main" id="{60AA0A98-1887-4C32-B751-0DD9C356A44E}"/>
                  </a:ext>
                </a:extLst>
              </p:cNvPr>
              <p:cNvSpPr>
                <a:spLocks/>
              </p:cNvSpPr>
              <p:nvPr/>
            </p:nvSpPr>
            <p:spPr bwMode="black">
              <a:xfrm flipH="1">
                <a:off x="911697" y="3490587"/>
                <a:ext cx="22673" cy="31855"/>
              </a:xfrm>
              <a:custGeom>
                <a:avLst/>
                <a:gdLst/>
                <a:ahLst/>
                <a:cxnLst>
                  <a:cxn ang="0">
                    <a:pos x="48" y="6"/>
                  </a:cxn>
                  <a:cxn ang="0">
                    <a:pos x="38" y="22"/>
                  </a:cxn>
                  <a:cxn ang="0">
                    <a:pos x="38" y="22"/>
                  </a:cxn>
                  <a:cxn ang="0">
                    <a:pos x="34" y="34"/>
                  </a:cxn>
                  <a:cxn ang="0">
                    <a:pos x="28" y="48"/>
                  </a:cxn>
                  <a:cxn ang="0">
                    <a:pos x="28" y="48"/>
                  </a:cxn>
                  <a:cxn ang="0">
                    <a:pos x="20" y="58"/>
                  </a:cxn>
                  <a:cxn ang="0">
                    <a:pos x="12" y="68"/>
                  </a:cxn>
                  <a:cxn ang="0">
                    <a:pos x="2" y="84"/>
                  </a:cxn>
                  <a:cxn ang="0">
                    <a:pos x="2" y="84"/>
                  </a:cxn>
                  <a:cxn ang="0">
                    <a:pos x="0" y="90"/>
                  </a:cxn>
                  <a:cxn ang="0">
                    <a:pos x="0" y="94"/>
                  </a:cxn>
                  <a:cxn ang="0">
                    <a:pos x="4" y="100"/>
                  </a:cxn>
                  <a:cxn ang="0">
                    <a:pos x="8" y="104"/>
                  </a:cxn>
                  <a:cxn ang="0">
                    <a:pos x="34" y="120"/>
                  </a:cxn>
                  <a:cxn ang="0">
                    <a:pos x="102" y="22"/>
                  </a:cxn>
                  <a:cxn ang="0">
                    <a:pos x="66" y="2"/>
                  </a:cxn>
                  <a:cxn ang="0">
                    <a:pos x="66" y="2"/>
                  </a:cxn>
                  <a:cxn ang="0">
                    <a:pos x="60" y="0"/>
                  </a:cxn>
                  <a:cxn ang="0">
                    <a:pos x="56" y="0"/>
                  </a:cxn>
                  <a:cxn ang="0">
                    <a:pos x="50" y="2"/>
                  </a:cxn>
                  <a:cxn ang="0">
                    <a:pos x="48" y="6"/>
                  </a:cxn>
                  <a:cxn ang="0">
                    <a:pos x="48" y="6"/>
                  </a:cxn>
                </a:cxnLst>
                <a:rect l="0" t="0" r="r" b="b"/>
                <a:pathLst>
                  <a:path w="102" h="120">
                    <a:moveTo>
                      <a:pt x="48" y="6"/>
                    </a:moveTo>
                    <a:lnTo>
                      <a:pt x="38" y="22"/>
                    </a:lnTo>
                    <a:lnTo>
                      <a:pt x="38" y="22"/>
                    </a:lnTo>
                    <a:lnTo>
                      <a:pt x="34" y="34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20" y="58"/>
                    </a:lnTo>
                    <a:lnTo>
                      <a:pt x="12" y="68"/>
                    </a:lnTo>
                    <a:lnTo>
                      <a:pt x="2" y="84"/>
                    </a:lnTo>
                    <a:lnTo>
                      <a:pt x="2" y="84"/>
                    </a:lnTo>
                    <a:lnTo>
                      <a:pt x="0" y="90"/>
                    </a:lnTo>
                    <a:lnTo>
                      <a:pt x="0" y="94"/>
                    </a:lnTo>
                    <a:lnTo>
                      <a:pt x="4" y="100"/>
                    </a:lnTo>
                    <a:lnTo>
                      <a:pt x="8" y="104"/>
                    </a:lnTo>
                    <a:lnTo>
                      <a:pt x="34" y="120"/>
                    </a:lnTo>
                    <a:lnTo>
                      <a:pt x="102" y="22"/>
                    </a:lnTo>
                    <a:lnTo>
                      <a:pt x="66" y="2"/>
                    </a:lnTo>
                    <a:lnTo>
                      <a:pt x="66" y="2"/>
                    </a:lnTo>
                    <a:lnTo>
                      <a:pt x="60" y="0"/>
                    </a:lnTo>
                    <a:lnTo>
                      <a:pt x="56" y="0"/>
                    </a:lnTo>
                    <a:lnTo>
                      <a:pt x="50" y="2"/>
                    </a:lnTo>
                    <a:lnTo>
                      <a:pt x="48" y="6"/>
                    </a:lnTo>
                    <a:lnTo>
                      <a:pt x="48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lIns="68580" tIns="34290" rIns="68580" bIns="34290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8">
                  <a:defRPr/>
                </a:pPr>
                <a:endParaRPr lang="en-GB" kern="0">
                  <a:latin typeface="Calibri"/>
                </a:endParaRPr>
              </a:p>
            </p:txBody>
          </p:sp>
          <p:sp>
            <p:nvSpPr>
              <p:cNvPr id="17" name="Freeform 60">
                <a:extLst>
                  <a:ext uri="{FF2B5EF4-FFF2-40B4-BE49-F238E27FC236}">
                    <a16:creationId xmlns:a16="http://schemas.microsoft.com/office/drawing/2014/main" id="{51D8A831-3365-43C7-BC1F-3F0D4C198E4E}"/>
                  </a:ext>
                </a:extLst>
              </p:cNvPr>
              <p:cNvSpPr>
                <a:spLocks/>
              </p:cNvSpPr>
              <p:nvPr/>
            </p:nvSpPr>
            <p:spPr bwMode="black">
              <a:xfrm flipH="1">
                <a:off x="862351" y="3383874"/>
                <a:ext cx="20894" cy="33447"/>
              </a:xfrm>
              <a:custGeom>
                <a:avLst/>
                <a:gdLst/>
                <a:ahLst/>
                <a:cxnLst>
                  <a:cxn ang="0">
                    <a:pos x="8" y="104"/>
                  </a:cxn>
                  <a:cxn ang="0">
                    <a:pos x="44" y="126"/>
                  </a:cxn>
                  <a:cxn ang="0">
                    <a:pos x="94" y="18"/>
                  </a:cxn>
                  <a:cxn ang="0">
                    <a:pos x="66" y="2"/>
                  </a:cxn>
                  <a:cxn ang="0">
                    <a:pos x="66" y="2"/>
                  </a:cxn>
                  <a:cxn ang="0">
                    <a:pos x="62" y="0"/>
                  </a:cxn>
                  <a:cxn ang="0">
                    <a:pos x="56" y="0"/>
                  </a:cxn>
                  <a:cxn ang="0">
                    <a:pos x="50" y="2"/>
                  </a:cxn>
                  <a:cxn ang="0">
                    <a:pos x="48" y="6"/>
                  </a:cxn>
                  <a:cxn ang="0">
                    <a:pos x="40" y="20"/>
                  </a:cxn>
                  <a:cxn ang="0">
                    <a:pos x="40" y="20"/>
                  </a:cxn>
                  <a:cxn ang="0">
                    <a:pos x="36" y="34"/>
                  </a:cxn>
                  <a:cxn ang="0">
                    <a:pos x="28" y="48"/>
                  </a:cxn>
                  <a:cxn ang="0">
                    <a:pos x="28" y="48"/>
                  </a:cxn>
                  <a:cxn ang="0">
                    <a:pos x="20" y="62"/>
                  </a:cxn>
                  <a:cxn ang="0">
                    <a:pos x="10" y="72"/>
                  </a:cxn>
                  <a:cxn ang="0">
                    <a:pos x="2" y="86"/>
                  </a:cxn>
                  <a:cxn ang="0">
                    <a:pos x="2" y="86"/>
                  </a:cxn>
                  <a:cxn ang="0">
                    <a:pos x="0" y="90"/>
                  </a:cxn>
                  <a:cxn ang="0">
                    <a:pos x="0" y="96"/>
                  </a:cxn>
                  <a:cxn ang="0">
                    <a:pos x="4" y="100"/>
                  </a:cxn>
                  <a:cxn ang="0">
                    <a:pos x="8" y="104"/>
                  </a:cxn>
                  <a:cxn ang="0">
                    <a:pos x="8" y="104"/>
                  </a:cxn>
                </a:cxnLst>
                <a:rect l="0" t="0" r="r" b="b"/>
                <a:pathLst>
                  <a:path w="94" h="126">
                    <a:moveTo>
                      <a:pt x="8" y="104"/>
                    </a:moveTo>
                    <a:lnTo>
                      <a:pt x="44" y="126"/>
                    </a:lnTo>
                    <a:lnTo>
                      <a:pt x="94" y="18"/>
                    </a:lnTo>
                    <a:lnTo>
                      <a:pt x="66" y="2"/>
                    </a:lnTo>
                    <a:lnTo>
                      <a:pt x="66" y="2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50" y="2"/>
                    </a:lnTo>
                    <a:lnTo>
                      <a:pt x="48" y="6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36" y="34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20" y="62"/>
                    </a:lnTo>
                    <a:lnTo>
                      <a:pt x="10" y="72"/>
                    </a:lnTo>
                    <a:lnTo>
                      <a:pt x="2" y="86"/>
                    </a:lnTo>
                    <a:lnTo>
                      <a:pt x="2" y="86"/>
                    </a:lnTo>
                    <a:lnTo>
                      <a:pt x="0" y="90"/>
                    </a:lnTo>
                    <a:lnTo>
                      <a:pt x="0" y="96"/>
                    </a:lnTo>
                    <a:lnTo>
                      <a:pt x="4" y="100"/>
                    </a:lnTo>
                    <a:lnTo>
                      <a:pt x="8" y="104"/>
                    </a:lnTo>
                    <a:lnTo>
                      <a:pt x="8" y="10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lIns="68580" tIns="34290" rIns="68580" bIns="34290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8">
                  <a:defRPr/>
                </a:pPr>
                <a:endParaRPr lang="en-GB" kern="0">
                  <a:latin typeface="Calibri"/>
                </a:endParaRPr>
              </a:p>
            </p:txBody>
          </p:sp>
          <p:sp>
            <p:nvSpPr>
              <p:cNvPr id="18" name="Freeform 61">
                <a:extLst>
                  <a:ext uri="{FF2B5EF4-FFF2-40B4-BE49-F238E27FC236}">
                    <a16:creationId xmlns:a16="http://schemas.microsoft.com/office/drawing/2014/main" id="{6A99DE59-8827-4C64-BAD7-02E5AAB18C28}"/>
                  </a:ext>
                </a:extLst>
              </p:cNvPr>
              <p:cNvSpPr>
                <a:spLocks/>
              </p:cNvSpPr>
              <p:nvPr/>
            </p:nvSpPr>
            <p:spPr bwMode="black">
              <a:xfrm flipH="1">
                <a:off x="911253" y="3428471"/>
                <a:ext cx="40455" cy="110429"/>
              </a:xfrm>
              <a:custGeom>
                <a:avLst/>
                <a:gdLst/>
                <a:ahLst/>
                <a:cxnLst>
                  <a:cxn ang="0">
                    <a:pos x="38" y="16"/>
                  </a:cxn>
                  <a:cxn ang="0">
                    <a:pos x="68" y="10"/>
                  </a:cxn>
                  <a:cxn ang="0">
                    <a:pos x="114" y="8"/>
                  </a:cxn>
                  <a:cxn ang="0">
                    <a:pos x="144" y="14"/>
                  </a:cxn>
                  <a:cxn ang="0">
                    <a:pos x="158" y="32"/>
                  </a:cxn>
                  <a:cxn ang="0">
                    <a:pos x="160" y="56"/>
                  </a:cxn>
                  <a:cxn ang="0">
                    <a:pos x="150" y="86"/>
                  </a:cxn>
                  <a:cxn ang="0">
                    <a:pos x="124" y="138"/>
                  </a:cxn>
                  <a:cxn ang="0">
                    <a:pos x="48" y="258"/>
                  </a:cxn>
                  <a:cxn ang="0">
                    <a:pos x="10" y="332"/>
                  </a:cxn>
                  <a:cxn ang="0">
                    <a:pos x="2" y="362"/>
                  </a:cxn>
                  <a:cxn ang="0">
                    <a:pos x="2" y="388"/>
                  </a:cxn>
                  <a:cxn ang="0">
                    <a:pos x="16" y="406"/>
                  </a:cxn>
                  <a:cxn ang="0">
                    <a:pos x="46" y="414"/>
                  </a:cxn>
                  <a:cxn ang="0">
                    <a:pos x="60" y="416"/>
                  </a:cxn>
                  <a:cxn ang="0">
                    <a:pos x="118" y="410"/>
                  </a:cxn>
                  <a:cxn ang="0">
                    <a:pos x="140" y="404"/>
                  </a:cxn>
                  <a:cxn ang="0">
                    <a:pos x="146" y="392"/>
                  </a:cxn>
                  <a:cxn ang="0">
                    <a:pos x="112" y="400"/>
                  </a:cxn>
                  <a:cxn ang="0">
                    <a:pos x="64" y="404"/>
                  </a:cxn>
                  <a:cxn ang="0">
                    <a:pos x="36" y="394"/>
                  </a:cxn>
                  <a:cxn ang="0">
                    <a:pos x="28" y="386"/>
                  </a:cxn>
                  <a:cxn ang="0">
                    <a:pos x="26" y="360"/>
                  </a:cxn>
                  <a:cxn ang="0">
                    <a:pos x="36" y="328"/>
                  </a:cxn>
                  <a:cxn ang="0">
                    <a:pos x="54" y="290"/>
                  </a:cxn>
                  <a:cxn ang="0">
                    <a:pos x="108" y="202"/>
                  </a:cxn>
                  <a:cxn ang="0">
                    <a:pos x="158" y="114"/>
                  </a:cxn>
                  <a:cxn ang="0">
                    <a:pos x="176" y="76"/>
                  </a:cxn>
                  <a:cxn ang="0">
                    <a:pos x="182" y="42"/>
                  </a:cxn>
                  <a:cxn ang="0">
                    <a:pos x="176" y="18"/>
                  </a:cxn>
                  <a:cxn ang="0">
                    <a:pos x="166" y="8"/>
                  </a:cxn>
                  <a:cxn ang="0">
                    <a:pos x="132" y="0"/>
                  </a:cxn>
                  <a:cxn ang="0">
                    <a:pos x="78" y="2"/>
                  </a:cxn>
                  <a:cxn ang="0">
                    <a:pos x="40" y="10"/>
                  </a:cxn>
                </a:cxnLst>
                <a:rect l="0" t="0" r="r" b="b"/>
                <a:pathLst>
                  <a:path w="182" h="416">
                    <a:moveTo>
                      <a:pt x="40" y="10"/>
                    </a:moveTo>
                    <a:lnTo>
                      <a:pt x="38" y="16"/>
                    </a:lnTo>
                    <a:lnTo>
                      <a:pt x="38" y="16"/>
                    </a:lnTo>
                    <a:lnTo>
                      <a:pt x="68" y="10"/>
                    </a:lnTo>
                    <a:lnTo>
                      <a:pt x="94" y="8"/>
                    </a:lnTo>
                    <a:lnTo>
                      <a:pt x="114" y="8"/>
                    </a:lnTo>
                    <a:lnTo>
                      <a:pt x="132" y="10"/>
                    </a:lnTo>
                    <a:lnTo>
                      <a:pt x="144" y="14"/>
                    </a:lnTo>
                    <a:lnTo>
                      <a:pt x="152" y="22"/>
                    </a:lnTo>
                    <a:lnTo>
                      <a:pt x="158" y="32"/>
                    </a:lnTo>
                    <a:lnTo>
                      <a:pt x="160" y="42"/>
                    </a:lnTo>
                    <a:lnTo>
                      <a:pt x="160" y="56"/>
                    </a:lnTo>
                    <a:lnTo>
                      <a:pt x="156" y="70"/>
                    </a:lnTo>
                    <a:lnTo>
                      <a:pt x="150" y="86"/>
                    </a:lnTo>
                    <a:lnTo>
                      <a:pt x="142" y="102"/>
                    </a:lnTo>
                    <a:lnTo>
                      <a:pt x="124" y="138"/>
                    </a:lnTo>
                    <a:lnTo>
                      <a:pt x="100" y="178"/>
                    </a:lnTo>
                    <a:lnTo>
                      <a:pt x="48" y="258"/>
                    </a:lnTo>
                    <a:lnTo>
                      <a:pt x="26" y="296"/>
                    </a:lnTo>
                    <a:lnTo>
                      <a:pt x="10" y="332"/>
                    </a:lnTo>
                    <a:lnTo>
                      <a:pt x="4" y="348"/>
                    </a:lnTo>
                    <a:lnTo>
                      <a:pt x="2" y="362"/>
                    </a:lnTo>
                    <a:lnTo>
                      <a:pt x="0" y="376"/>
                    </a:lnTo>
                    <a:lnTo>
                      <a:pt x="2" y="388"/>
                    </a:lnTo>
                    <a:lnTo>
                      <a:pt x="8" y="398"/>
                    </a:lnTo>
                    <a:lnTo>
                      <a:pt x="16" y="406"/>
                    </a:lnTo>
                    <a:lnTo>
                      <a:pt x="28" y="412"/>
                    </a:lnTo>
                    <a:lnTo>
                      <a:pt x="46" y="414"/>
                    </a:lnTo>
                    <a:lnTo>
                      <a:pt x="46" y="414"/>
                    </a:lnTo>
                    <a:lnTo>
                      <a:pt x="60" y="416"/>
                    </a:lnTo>
                    <a:lnTo>
                      <a:pt x="78" y="414"/>
                    </a:lnTo>
                    <a:lnTo>
                      <a:pt x="118" y="410"/>
                    </a:lnTo>
                    <a:lnTo>
                      <a:pt x="118" y="410"/>
                    </a:lnTo>
                    <a:lnTo>
                      <a:pt x="140" y="404"/>
                    </a:lnTo>
                    <a:lnTo>
                      <a:pt x="164" y="398"/>
                    </a:lnTo>
                    <a:lnTo>
                      <a:pt x="146" y="392"/>
                    </a:lnTo>
                    <a:lnTo>
                      <a:pt x="146" y="392"/>
                    </a:lnTo>
                    <a:lnTo>
                      <a:pt x="112" y="400"/>
                    </a:lnTo>
                    <a:lnTo>
                      <a:pt x="86" y="402"/>
                    </a:lnTo>
                    <a:lnTo>
                      <a:pt x="64" y="404"/>
                    </a:lnTo>
                    <a:lnTo>
                      <a:pt x="48" y="400"/>
                    </a:lnTo>
                    <a:lnTo>
                      <a:pt x="36" y="394"/>
                    </a:lnTo>
                    <a:lnTo>
                      <a:pt x="32" y="390"/>
                    </a:lnTo>
                    <a:lnTo>
                      <a:pt x="28" y="386"/>
                    </a:lnTo>
                    <a:lnTo>
                      <a:pt x="26" y="374"/>
                    </a:lnTo>
                    <a:lnTo>
                      <a:pt x="26" y="360"/>
                    </a:lnTo>
                    <a:lnTo>
                      <a:pt x="30" y="346"/>
                    </a:lnTo>
                    <a:lnTo>
                      <a:pt x="36" y="328"/>
                    </a:lnTo>
                    <a:lnTo>
                      <a:pt x="44" y="310"/>
                    </a:lnTo>
                    <a:lnTo>
                      <a:pt x="54" y="290"/>
                    </a:lnTo>
                    <a:lnTo>
                      <a:pt x="80" y="246"/>
                    </a:lnTo>
                    <a:lnTo>
                      <a:pt x="108" y="202"/>
                    </a:lnTo>
                    <a:lnTo>
                      <a:pt x="134" y="158"/>
                    </a:lnTo>
                    <a:lnTo>
                      <a:pt x="158" y="114"/>
                    </a:lnTo>
                    <a:lnTo>
                      <a:pt x="168" y="94"/>
                    </a:lnTo>
                    <a:lnTo>
                      <a:pt x="176" y="76"/>
                    </a:lnTo>
                    <a:lnTo>
                      <a:pt x="180" y="58"/>
                    </a:lnTo>
                    <a:lnTo>
                      <a:pt x="182" y="42"/>
                    </a:lnTo>
                    <a:lnTo>
                      <a:pt x="180" y="30"/>
                    </a:lnTo>
                    <a:lnTo>
                      <a:pt x="176" y="18"/>
                    </a:lnTo>
                    <a:lnTo>
                      <a:pt x="170" y="12"/>
                    </a:lnTo>
                    <a:lnTo>
                      <a:pt x="166" y="8"/>
                    </a:lnTo>
                    <a:lnTo>
                      <a:pt x="152" y="2"/>
                    </a:lnTo>
                    <a:lnTo>
                      <a:pt x="132" y="0"/>
                    </a:lnTo>
                    <a:lnTo>
                      <a:pt x="108" y="0"/>
                    </a:lnTo>
                    <a:lnTo>
                      <a:pt x="78" y="2"/>
                    </a:lnTo>
                    <a:lnTo>
                      <a:pt x="40" y="10"/>
                    </a:lnTo>
                    <a:lnTo>
                      <a:pt x="40" y="1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lIns="68580" tIns="34290" rIns="68580" bIns="34290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8">
                  <a:defRPr/>
                </a:pPr>
                <a:endParaRPr lang="en-GB" kern="0">
                  <a:latin typeface="Calibri"/>
                </a:endParaRPr>
              </a:p>
            </p:txBody>
          </p:sp>
        </p:grpSp>
        <p:sp>
          <p:nvSpPr>
            <p:cNvPr id="2" name="文字方塊 1"/>
            <p:cNvSpPr txBox="1"/>
            <p:nvPr/>
          </p:nvSpPr>
          <p:spPr>
            <a:xfrm>
              <a:off x="827009" y="4646066"/>
              <a:ext cx="3105150" cy="90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TW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Gallon Shih</a:t>
              </a:r>
            </a:p>
            <a:p>
              <a:pPr>
                <a:lnSpc>
                  <a:spcPct val="120000"/>
                </a:lnSpc>
              </a:pP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　</a:t>
              </a:r>
              <a:r>
                <a:rPr lang="zh-TW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gallonshih0526@gmail.com</a:t>
              </a:r>
              <a:endParaRPr lang="zh-TW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TW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　 </a:t>
              </a:r>
              <a:r>
                <a:rPr lang="en-US" altLang="zh-TW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+886 979028669</a:t>
              </a:r>
              <a:endPara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89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CRM temp_v1803_Calibri+正黑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光面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4C2C1A"/>
          </a:buClr>
          <a:buSzPct val="75000"/>
          <a:buFont typeface="Wingdings" pitchFamily="2" charset="2"/>
          <a:buChar char="p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4C2C1A"/>
          </a:buClr>
          <a:buSzPct val="75000"/>
          <a:buFont typeface="Wingdings" pitchFamily="2" charset="2"/>
          <a:buChar char="p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evel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Level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accent2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effectLst/>
            <a:latin typeface="Calibri" pitchFamily="34" charset="0"/>
            <a:ea typeface="微軟正黑體" pitchFamily="34" charset="-12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arrow"/>
          <a:tailEnd type="arrow"/>
        </a:ln>
        <a:effectLst/>
      </a:spPr>
      <a:bodyPr/>
      <a:lstStyle/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7_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CRM temp_v1803_Calibri+正黑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光面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4C2C1A"/>
          </a:buClr>
          <a:buSzPct val="75000"/>
          <a:buFont typeface="Wingdings" pitchFamily="2" charset="2"/>
          <a:buChar char="p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4C2C1A"/>
          </a:buClr>
          <a:buSzPct val="75000"/>
          <a:buFont typeface="Wingdings" pitchFamily="2" charset="2"/>
          <a:buChar char="p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34662</TotalTime>
  <Words>271</Words>
  <Application>Microsoft Office PowerPoint</Application>
  <PresentationFormat>如螢幕大小 (4:3)</PresentationFormat>
  <Paragraphs>44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Times New Roman</vt:lpstr>
      <vt:lpstr>Verdana</vt:lpstr>
      <vt:lpstr>Wingdings</vt:lpstr>
      <vt:lpstr>2_Level</vt:lpstr>
      <vt:lpstr>1_Level</vt:lpstr>
      <vt:lpstr>7_Level</vt:lpstr>
      <vt:lpstr>The Workflow of Data Analysis</vt:lpstr>
      <vt:lpstr>The advantage of doing workflow</vt:lpstr>
      <vt:lpstr>CRISP DM</vt:lpstr>
      <vt:lpstr>My workflow of “House Prices” in kaggle</vt:lpstr>
      <vt:lpstr>My workflow of “House Prices” in kaggle</vt:lpstr>
      <vt:lpstr>My workflow of “House Prices” in kaggle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Scylla.Tsai_蔡依玲</dc:creator>
  <cp:lastModifiedBy>佳綸 施</cp:lastModifiedBy>
  <cp:revision>2264</cp:revision>
  <cp:lastPrinted>2017-11-22T08:45:04Z</cp:lastPrinted>
  <dcterms:created xsi:type="dcterms:W3CDTF">2017-09-12T01:21:17Z</dcterms:created>
  <dcterms:modified xsi:type="dcterms:W3CDTF">2021-07-18T10:42:40Z</dcterms:modified>
</cp:coreProperties>
</file>