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0" r:id="rId2"/>
    <p:sldMasterId id="2147483787" r:id="rId3"/>
  </p:sldMasterIdLst>
  <p:notesMasterIdLst>
    <p:notesMasterId r:id="rId27"/>
  </p:notesMasterIdLst>
  <p:handoutMasterIdLst>
    <p:handoutMasterId r:id="rId28"/>
  </p:handoutMasterIdLst>
  <p:sldIdLst>
    <p:sldId id="264" r:id="rId4"/>
    <p:sldId id="286" r:id="rId5"/>
    <p:sldId id="284" r:id="rId6"/>
    <p:sldId id="549" r:id="rId7"/>
    <p:sldId id="550" r:id="rId8"/>
    <p:sldId id="531" r:id="rId9"/>
    <p:sldId id="551" r:id="rId10"/>
    <p:sldId id="533" r:id="rId11"/>
    <p:sldId id="535" r:id="rId12"/>
    <p:sldId id="552" r:id="rId13"/>
    <p:sldId id="518" r:id="rId14"/>
    <p:sldId id="364" r:id="rId15"/>
    <p:sldId id="536" r:id="rId16"/>
    <p:sldId id="537" r:id="rId17"/>
    <p:sldId id="541" r:id="rId18"/>
    <p:sldId id="542" r:id="rId19"/>
    <p:sldId id="553" r:id="rId20"/>
    <p:sldId id="543" r:id="rId21"/>
    <p:sldId id="544" r:id="rId22"/>
    <p:sldId id="545" r:id="rId23"/>
    <p:sldId id="546" r:id="rId24"/>
    <p:sldId id="547" r:id="rId25"/>
    <p:sldId id="548" r:id="rId26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4667E44-95E4-46F7-9EA9-1E386DFE3F5E}">
          <p14:sldIdLst>
            <p14:sldId id="264"/>
            <p14:sldId id="286"/>
            <p14:sldId id="284"/>
            <p14:sldId id="549"/>
            <p14:sldId id="550"/>
            <p14:sldId id="531"/>
            <p14:sldId id="551"/>
            <p14:sldId id="533"/>
            <p14:sldId id="535"/>
            <p14:sldId id="552"/>
            <p14:sldId id="518"/>
            <p14:sldId id="364"/>
            <p14:sldId id="536"/>
            <p14:sldId id="537"/>
            <p14:sldId id="541"/>
            <p14:sldId id="542"/>
            <p14:sldId id="553"/>
            <p14:sldId id="543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28C"/>
    <a:srgbClr val="282828"/>
    <a:srgbClr val="4F81BD"/>
    <a:srgbClr val="555555"/>
    <a:srgbClr val="F9F9F9"/>
    <a:srgbClr val="565656"/>
    <a:srgbClr val="F14E05"/>
    <a:srgbClr val="ED6D02"/>
    <a:srgbClr val="CFF5E8"/>
    <a:srgbClr val="125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86239" autoAdjust="0"/>
  </p:normalViewPr>
  <p:slideViewPr>
    <p:cSldViewPr snapToGrid="0">
      <p:cViewPr varScale="1">
        <p:scale>
          <a:sx n="59" d="100"/>
          <a:sy n="59" d="100"/>
        </p:scale>
        <p:origin x="1332" y="56"/>
      </p:cViewPr>
      <p:guideLst>
        <p:guide orient="horz" pos="2137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3012"/>
    </p:cViewPr>
  </p:sorterViewPr>
  <p:notesViewPr>
    <p:cSldViewPr snapToGrid="0">
      <p:cViewPr>
        <p:scale>
          <a:sx n="66" d="100"/>
          <a:sy n="66" d="100"/>
        </p:scale>
        <p:origin x="2640" y="-2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DD224-D939-4B44-875C-A4EC50285531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8193-3807-4794-BEF3-78E522581A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0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9806-90C0-4409-BDE3-A766FC11F9DB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6761C3-2E29-49A1-9070-4233E1A1973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447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92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6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65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https://tw.appledaily.com/home/20081018/5I44SGSG6DZFLOZQTULRRXNZNY/?fbclid=IwAR2lnoTd_KFEo5M1-uXDsgY7H6DY76bacPfPxUkr5PIN11eewHvqCahv2Z4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2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https://www.leju.com.tw/page_blog/view/64</a:t>
            </a:r>
          </a:p>
          <a:p>
            <a:r>
              <a:rPr lang="en-US" altLang="zh-TW" dirty="0" smtClean="0"/>
              <a:t>https://www.mygonews.com/news/detail?news_id=2663</a:t>
            </a:r>
          </a:p>
          <a:p>
            <a:r>
              <a:rPr lang="en-US" altLang="zh-TW" dirty="0" smtClean="0"/>
              <a:t>https://news.housefun.com.tw/news/article/1168886274.html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98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35000"/>
            <a:ext cx="7772400" cy="2197100"/>
          </a:xfrm>
        </p:spPr>
        <p:txBody>
          <a:bodyPr anchor="ctr"/>
          <a:lstStyle>
            <a:lvl1pPr algn="ctr">
              <a:lnSpc>
                <a:spcPct val="13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</a:t>
            </a:r>
            <a:r>
              <a:rPr lang="en-US" altLang="zh-TW" dirty="0" smtClean="0"/>
              <a:t>style</a:t>
            </a:r>
            <a:endParaRPr lang="en-US" altLang="zh-TW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 anchor="b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Click </a:t>
            </a:r>
            <a:r>
              <a:rPr lang="en-US" altLang="zh-TW" dirty="0"/>
              <a:t>to edit Master subtitle style</a:t>
            </a:r>
          </a:p>
        </p:txBody>
      </p:sp>
      <p:sp>
        <p:nvSpPr>
          <p:cNvPr id="7176" name="Rectangle 8"/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77" name="Rectangle 9"/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78" name="Rectangle 10"/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60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367638"/>
            <a:ext cx="8229600" cy="603913"/>
          </a:xfrm>
        </p:spPr>
        <p:txBody>
          <a:bodyPr/>
          <a:lstStyle>
            <a:lvl1pPr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41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457200" y="532263"/>
            <a:ext cx="8372901" cy="736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5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457200" y="532263"/>
            <a:ext cx="8372901" cy="736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67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簡報模板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1860" y="1074739"/>
            <a:ext cx="7886700" cy="2852737"/>
          </a:xfrm>
        </p:spPr>
        <p:txBody>
          <a:bodyPr anchor="b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文字版面配置區 2"/>
          <p:cNvSpPr>
            <a:spLocks noGrp="1"/>
          </p:cNvSpPr>
          <p:nvPr>
            <p:ph type="body" idx="1"/>
          </p:nvPr>
        </p:nvSpPr>
        <p:spPr>
          <a:xfrm>
            <a:off x="601860" y="3954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7" name="Line 8"/>
          <p:cNvSpPr>
            <a:spLocks noChangeShapeType="1"/>
          </p:cNvSpPr>
          <p:nvPr userDrawn="1"/>
        </p:nvSpPr>
        <p:spPr bwMode="auto">
          <a:xfrm flipV="1">
            <a:off x="294082" y="3949106"/>
            <a:ext cx="8458200" cy="1904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0" name="群組 39"/>
          <p:cNvGrpSpPr/>
          <p:nvPr userDrawn="1"/>
        </p:nvGrpSpPr>
        <p:grpSpPr>
          <a:xfrm>
            <a:off x="0" y="6239369"/>
            <a:ext cx="9144000" cy="216000"/>
            <a:chOff x="228600" y="2889250"/>
            <a:chExt cx="8610600" cy="201613"/>
          </a:xfrm>
        </p:grpSpPr>
        <p:sp>
          <p:nvSpPr>
            <p:cNvPr id="42" name="Rectangle 8"/>
            <p:cNvSpPr>
              <a:spLocks noChangeArrowheads="1"/>
            </p:cNvSpPr>
            <p:nvPr userDrawn="1"/>
          </p:nvSpPr>
          <p:spPr bwMode="auto">
            <a:xfrm>
              <a:off x="228600" y="2889250"/>
              <a:ext cx="2870200" cy="2016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 userDrawn="1"/>
          </p:nvSpPr>
          <p:spPr bwMode="auto">
            <a:xfrm>
              <a:off x="3098800" y="2889250"/>
              <a:ext cx="2870200" cy="2016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 userDrawn="1"/>
          </p:nvSpPr>
          <p:spPr bwMode="auto">
            <a:xfrm>
              <a:off x="5969000" y="2889250"/>
              <a:ext cx="2870200" cy="2016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4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4963"/>
            <a:ext cx="8229600" cy="636588"/>
          </a:xfrm>
        </p:spPr>
        <p:txBody>
          <a:bodyPr/>
          <a:lstStyle>
            <a:lvl1pPr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80000"/>
              <a:buFont typeface="Wingdings" pitchFamily="2" charset="2"/>
              <a:buChar char="n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1pPr>
            <a:lvl2pPr>
              <a:buFont typeface="Wingdings" pitchFamily="2" charset="2"/>
              <a:buChar char="Ø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2pPr>
            <a:lvl3pPr>
              <a:buFont typeface="Wingdings" pitchFamily="2" charset="2"/>
              <a:buChar char="n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3pPr>
            <a:lvl4pPr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4pPr>
            <a:lvl5pPr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46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簡報模板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1860" y="1074739"/>
            <a:ext cx="7886700" cy="2852737"/>
          </a:xfrm>
        </p:spPr>
        <p:txBody>
          <a:bodyPr anchor="b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文字版面配置區 2"/>
          <p:cNvSpPr>
            <a:spLocks noGrp="1"/>
          </p:cNvSpPr>
          <p:nvPr>
            <p:ph type="body" idx="1"/>
          </p:nvPr>
        </p:nvSpPr>
        <p:spPr>
          <a:xfrm>
            <a:off x="601860" y="3954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7" name="Line 8"/>
          <p:cNvSpPr>
            <a:spLocks noChangeShapeType="1"/>
          </p:cNvSpPr>
          <p:nvPr userDrawn="1"/>
        </p:nvSpPr>
        <p:spPr bwMode="auto">
          <a:xfrm flipV="1">
            <a:off x="294082" y="3949106"/>
            <a:ext cx="8458200" cy="1904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0" name="群組 39"/>
          <p:cNvGrpSpPr/>
          <p:nvPr userDrawn="1"/>
        </p:nvGrpSpPr>
        <p:grpSpPr>
          <a:xfrm>
            <a:off x="0" y="6239369"/>
            <a:ext cx="9144000" cy="216000"/>
            <a:chOff x="228600" y="2889250"/>
            <a:chExt cx="8610600" cy="201613"/>
          </a:xfrm>
        </p:grpSpPr>
        <p:sp>
          <p:nvSpPr>
            <p:cNvPr id="42" name="Rectangle 8"/>
            <p:cNvSpPr>
              <a:spLocks noChangeArrowheads="1"/>
            </p:cNvSpPr>
            <p:nvPr userDrawn="1"/>
          </p:nvSpPr>
          <p:spPr bwMode="auto">
            <a:xfrm>
              <a:off x="228600" y="2889250"/>
              <a:ext cx="2870200" cy="2016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 userDrawn="1"/>
          </p:nvSpPr>
          <p:spPr bwMode="auto">
            <a:xfrm>
              <a:off x="3098800" y="2889250"/>
              <a:ext cx="2870200" cy="2016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 userDrawn="1"/>
          </p:nvSpPr>
          <p:spPr bwMode="auto">
            <a:xfrm>
              <a:off x="5969000" y="2889250"/>
              <a:ext cx="2870200" cy="2016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02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報模板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1860" y="1074739"/>
            <a:ext cx="7886700" cy="2852737"/>
          </a:xfrm>
        </p:spPr>
        <p:txBody>
          <a:bodyPr anchor="b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文字版面配置區 2"/>
          <p:cNvSpPr>
            <a:spLocks noGrp="1"/>
          </p:cNvSpPr>
          <p:nvPr>
            <p:ph type="body" idx="1"/>
          </p:nvPr>
        </p:nvSpPr>
        <p:spPr>
          <a:xfrm>
            <a:off x="601860" y="3954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7" name="Line 8"/>
          <p:cNvSpPr>
            <a:spLocks noChangeShapeType="1"/>
          </p:cNvSpPr>
          <p:nvPr userDrawn="1"/>
        </p:nvSpPr>
        <p:spPr bwMode="auto">
          <a:xfrm flipV="1">
            <a:off x="294082" y="3949106"/>
            <a:ext cx="8458200" cy="1904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40" name="群組 39"/>
          <p:cNvGrpSpPr/>
          <p:nvPr userDrawn="1"/>
        </p:nvGrpSpPr>
        <p:grpSpPr>
          <a:xfrm>
            <a:off x="0" y="6239369"/>
            <a:ext cx="9144000" cy="216000"/>
            <a:chOff x="228600" y="2889250"/>
            <a:chExt cx="8610600" cy="201613"/>
          </a:xfrm>
        </p:grpSpPr>
        <p:sp>
          <p:nvSpPr>
            <p:cNvPr id="42" name="Rectangle 8"/>
            <p:cNvSpPr>
              <a:spLocks noChangeArrowheads="1"/>
            </p:cNvSpPr>
            <p:nvPr userDrawn="1"/>
          </p:nvSpPr>
          <p:spPr bwMode="auto">
            <a:xfrm>
              <a:off x="228600" y="2889250"/>
              <a:ext cx="2870200" cy="2016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 userDrawn="1"/>
          </p:nvSpPr>
          <p:spPr bwMode="auto">
            <a:xfrm>
              <a:off x="3098800" y="2889250"/>
              <a:ext cx="2870200" cy="2016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 userDrawn="1"/>
          </p:nvSpPr>
          <p:spPr bwMode="auto">
            <a:xfrm>
              <a:off x="5969000" y="2889250"/>
              <a:ext cx="2870200" cy="20161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  <a:buClr>
                  <a:srgbClr val="4C2C1A"/>
                </a:buClr>
                <a:buSzPct val="75000"/>
                <a:buFont typeface="Wingdings" pitchFamily="2" charset="2"/>
                <a:buChar char="p"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2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2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7450"/>
            <a:ext cx="82296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688" r:id="rId2"/>
    <p:sldLayoutId id="2147483745" r:id="rId3"/>
    <p:sldLayoutId id="2147483746" r:id="rId4"/>
    <p:sldLayoutId id="21474837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9119"/>
            <a:ext cx="8229600" cy="53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z="1800" dirty="0"/>
              <a:t> </a:t>
            </a:r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66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rgbClr val="66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CC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99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8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4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18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18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60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2"/>
            <a:ext cx="8229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7450"/>
            <a:ext cx="82296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9906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</a:pPr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534400" y="6597649"/>
            <a:ext cx="609600" cy="260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31CFB70C-68FF-486D-858C-B44EB47937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4C2C1A"/>
        </a:buClr>
        <a:buSzPct val="7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CC6600"/>
        </a:buClr>
        <a:buSzPct val="75000"/>
        <a:buFont typeface="Wingdings" pitchFamily="2" charset="2"/>
        <a:buChar char="n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p"/>
        <a:defRPr sz="2000" b="1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8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新店不動產價格分</a:t>
            </a:r>
            <a:r>
              <a:rPr lang="zh-TW" altLang="en-US" dirty="0"/>
              <a:t>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dirty="0" smtClean="0"/>
              <a:t>Group CRM</a:t>
            </a:r>
          </a:p>
          <a:p>
            <a:r>
              <a:rPr lang="en-US" altLang="zh-TW" dirty="0" smtClean="0"/>
              <a:t>2021/05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0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數據筆數共</a:t>
            </a:r>
            <a:r>
              <a:rPr lang="en-US" altLang="zh-TW" sz="2400" dirty="0" smtClean="0"/>
              <a:t>414</a:t>
            </a:r>
            <a:r>
              <a:rPr lang="zh-TW" altLang="en-US" sz="2400" dirty="0" smtClean="0"/>
              <a:t>筆，然而其中一筆資料具有相對明顯的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特徵，故在之後的分析中會將其排除</a:t>
            </a:r>
            <a:endParaRPr lang="en-US" altLang="zh-TW" sz="2400" dirty="0" smtClean="0"/>
          </a:p>
          <a:p>
            <a:r>
              <a:rPr lang="zh-TW" altLang="en-US" sz="2400" dirty="0"/>
              <a:t>每坪價格</a:t>
            </a:r>
            <a:r>
              <a:rPr lang="en-US" altLang="zh-TW" sz="2400" dirty="0"/>
              <a:t>(Y</a:t>
            </a:r>
            <a:r>
              <a:rPr lang="en-US" altLang="zh-TW" sz="2400" dirty="0" smtClean="0"/>
              <a:t>)</a:t>
            </a:r>
            <a:r>
              <a:rPr lang="zh-TW" altLang="en-US" sz="2400" dirty="0"/>
              <a:t>與</a:t>
            </a:r>
            <a:r>
              <a:rPr lang="zh-TW" altLang="en-US" sz="2400" dirty="0" smtClean="0"/>
              <a:t>屋齡、</a:t>
            </a:r>
            <a:r>
              <a:rPr lang="zh-TW" altLang="en-US" sz="2400" dirty="0"/>
              <a:t>與捷運站</a:t>
            </a:r>
            <a:r>
              <a:rPr lang="zh-TW" altLang="en-US" sz="2400" dirty="0" smtClean="0"/>
              <a:t>距離、</a:t>
            </a:r>
            <a:r>
              <a:rPr lang="zh-TW" altLang="en-US" sz="2400" dirty="0"/>
              <a:t>便利商店</a:t>
            </a:r>
            <a:r>
              <a:rPr lang="zh-TW" altLang="en-US" sz="2400" dirty="0" smtClean="0"/>
              <a:t>數可能具有關係，與交易月份相關性較小</a:t>
            </a:r>
            <a:endParaRPr lang="en-US" altLang="zh-TW" sz="2400" dirty="0" smtClean="0"/>
          </a:p>
          <a:p>
            <a:r>
              <a:rPr lang="zh-TW" altLang="en-US" sz="2400" dirty="0" smtClean="0"/>
              <a:t>原始資料提供的</a:t>
            </a:r>
            <a:r>
              <a:rPr lang="zh-TW" altLang="en-US" sz="2400" dirty="0"/>
              <a:t>與捷運站</a:t>
            </a:r>
            <a:r>
              <a:rPr lang="zh-TW" altLang="en-US" sz="2400" dirty="0" smtClean="0"/>
              <a:t>距離有部分資料有誤，故透過經緯度與捷運站位置重新估算</a:t>
            </a:r>
            <a:endParaRPr lang="en-US" altLang="zh-TW" sz="2400" dirty="0" smtClean="0"/>
          </a:p>
          <a:p>
            <a:r>
              <a:rPr lang="zh-TW" altLang="en-US" sz="2400" dirty="0" smtClean="0"/>
              <a:t>從「每</a:t>
            </a:r>
            <a:r>
              <a:rPr lang="zh-TW" altLang="en-US" sz="2400" dirty="0"/>
              <a:t>坪價格 </a:t>
            </a:r>
            <a:r>
              <a:rPr lang="en-US" altLang="zh-TW" sz="2400" dirty="0"/>
              <a:t>- </a:t>
            </a:r>
            <a:r>
              <a:rPr lang="zh-TW" altLang="en-US" sz="2400" dirty="0"/>
              <a:t>經緯度 </a:t>
            </a:r>
            <a:r>
              <a:rPr lang="zh-TW" altLang="en-US" sz="2400" dirty="0" smtClean="0"/>
              <a:t>分布圖」中可以發現交易集中於新店市區，價格變異亦較大，故接下來嘗試結合經緯度發掘新的空間特徵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</a:rPr>
              <a:t>二、</a:t>
            </a:r>
            <a:r>
              <a:rPr lang="en-US" altLang="zh-TW" dirty="0" smtClean="0">
                <a:latin typeface="微軟正黑體" pitchFamily="34" charset="-120"/>
              </a:rPr>
              <a:t>GIS</a:t>
            </a:r>
            <a:r>
              <a:rPr lang="zh-TW" altLang="en-US" dirty="0" smtClean="0">
                <a:latin typeface="微軟正黑體" pitchFamily="34" charset="-120"/>
              </a:rPr>
              <a:t>分析與新店概述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>
            <a:grpSpLocks noChangeAspect="1"/>
          </p:cNvGrpSpPr>
          <p:nvPr/>
        </p:nvGrpSpPr>
        <p:grpSpPr>
          <a:xfrm>
            <a:off x="1983506" y="1269278"/>
            <a:ext cx="5332694" cy="5158509"/>
            <a:chOff x="2010093" y="1322872"/>
            <a:chExt cx="5452888" cy="527477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093" y="1322872"/>
              <a:ext cx="5452888" cy="5274777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463" y="6289636"/>
              <a:ext cx="2710518" cy="308013"/>
            </a:xfrm>
            <a:prstGeom prst="rect">
              <a:avLst/>
            </a:prstGeom>
          </p:spPr>
        </p:pic>
      </p:grpSp>
      <p:sp>
        <p:nvSpPr>
          <p:cNvPr id="13" name="內容版面配置區 1"/>
          <p:cNvSpPr txBox="1">
            <a:spLocks/>
          </p:cNvSpPr>
          <p:nvPr/>
        </p:nvSpPr>
        <p:spPr bwMode="auto">
          <a:xfrm>
            <a:off x="5754512" y="1907861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n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6600"/>
              </a:buClr>
              <a:buSzPct val="75000"/>
              <a:buFont typeface="Wingdings" pitchFamily="2" charset="2"/>
              <a:buChar char="Ø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n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文山區</a:t>
            </a:r>
            <a:endParaRPr lang="zh-TW" altLang="en-US" kern="0" dirty="0"/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2511696" y="1990293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中</a:t>
            </a:r>
            <a:r>
              <a:rPr lang="zh-TW" altLang="en-US" kern="0" dirty="0"/>
              <a:t>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 bwMode="auto">
          <a:xfrm>
            <a:off x="3847148" y="1487488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/>
              <a:t>永和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5359397" y="5213976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新店區</a:t>
            </a:r>
            <a:endParaRPr lang="zh-TW" altLang="en-US" kern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41150"/>
            <a:ext cx="8229600" cy="6365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TW" altLang="en-US" sz="2600" dirty="0" smtClean="0"/>
              <a:t>新店概述</a:t>
            </a:r>
            <a:endParaRPr lang="zh-TW" altLang="en-US" sz="2600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>
          <a:xfrm>
            <a:off x="526473" y="1089119"/>
            <a:ext cx="4442691" cy="533866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48"/>
              </a:spcBef>
              <a:buSzPct val="80000"/>
              <a:buFont typeface="Wingdings" panose="05000000000000000000" pitchFamily="2" charset="2"/>
              <a:buChar char="p"/>
            </a:pP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29" name="橢圓 28"/>
          <p:cNvSpPr/>
          <p:nvPr/>
        </p:nvSpPr>
        <p:spPr bwMode="auto">
          <a:xfrm>
            <a:off x="4649853" y="2881744"/>
            <a:ext cx="2151690" cy="2152073"/>
          </a:xfrm>
          <a:prstGeom prst="ellipse">
            <a:avLst/>
          </a:prstGeom>
          <a:noFill/>
          <a:ln w="57150" cap="flat" cmpd="sng" algn="ctr">
            <a:solidFill>
              <a:srgbClr val="1332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 rot="724686">
            <a:off x="3098800" y="3663606"/>
            <a:ext cx="1899611" cy="2801795"/>
          </a:xfrm>
          <a:prstGeom prst="ellipse">
            <a:avLst/>
          </a:prstGeom>
          <a:noFill/>
          <a:ln w="57150" cap="flat" cmpd="sng" algn="ctr">
            <a:solidFill>
              <a:srgbClr val="1332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微軟正黑體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907440" y="2461827"/>
            <a:ext cx="3178092" cy="1875849"/>
            <a:chOff x="5661108" y="3145848"/>
            <a:chExt cx="3178092" cy="1875849"/>
          </a:xfrm>
        </p:grpSpPr>
        <p:sp>
          <p:nvSpPr>
            <p:cNvPr id="18" name="內容版面配置區 1"/>
            <p:cNvSpPr txBox="1">
              <a:spLocks/>
            </p:cNvSpPr>
            <p:nvPr/>
          </p:nvSpPr>
          <p:spPr bwMode="auto">
            <a:xfrm>
              <a:off x="6730792" y="3145848"/>
              <a:ext cx="2108408" cy="187584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/>
                <a:t>新店市區</a:t>
              </a:r>
              <a:endParaRPr lang="en-US" altLang="zh-TW" sz="1600" kern="0" dirty="0" smtClean="0"/>
            </a:p>
            <a:p>
              <a:pPr marL="457200" lvl="1" indent="0">
                <a:buNone/>
              </a:pPr>
              <a:r>
                <a:rPr lang="en-US" altLang="zh-TW" sz="1600" dirty="0" smtClean="0"/>
                <a:t>1.</a:t>
              </a:r>
              <a:r>
                <a:rPr lang="zh-TW" altLang="en-US" sz="1600" dirty="0" smtClean="0"/>
                <a:t>捷運</a:t>
              </a:r>
              <a:r>
                <a:rPr lang="zh-TW" altLang="en-US" sz="1600" dirty="0"/>
                <a:t>步行</a:t>
              </a:r>
              <a:r>
                <a:rPr lang="zh-TW" altLang="en-US" sz="1600" dirty="0" smtClean="0"/>
                <a:t>距離</a:t>
              </a:r>
              <a:endParaRPr lang="en-US" altLang="zh-TW" sz="1600" dirty="0" smtClean="0"/>
            </a:p>
            <a:p>
              <a:pPr marL="457200" lvl="1" indent="0">
                <a:buNone/>
              </a:pPr>
              <a:r>
                <a:rPr lang="en-US" sz="1600" kern="0" dirty="0" smtClean="0"/>
                <a:t>2.</a:t>
              </a:r>
              <a:r>
                <a:rPr lang="zh-TW" altLang="en-US" sz="1600" kern="0" dirty="0" smtClean="0"/>
                <a:t>主要幹道</a:t>
              </a:r>
              <a:endParaRPr lang="en-US" altLang="zh-TW" sz="1600" kern="0" dirty="0" smtClean="0"/>
            </a:p>
            <a:p>
              <a:pPr marL="457200" lvl="1" indent="0">
                <a:buNone/>
              </a:pPr>
              <a:r>
                <a:rPr lang="en-US" sz="1600" kern="0" dirty="0" smtClean="0"/>
                <a:t>3.</a:t>
              </a:r>
              <a:r>
                <a:rPr lang="zh-TW" altLang="en-US" sz="1600" kern="0" dirty="0" smtClean="0"/>
                <a:t>重要建案</a:t>
              </a:r>
              <a:r>
                <a:rPr lang="en-US" altLang="zh-TW" sz="1600" kern="0" dirty="0" smtClean="0"/>
                <a:t>&amp;</a:t>
              </a:r>
              <a:r>
                <a:rPr lang="zh-TW" altLang="en-US" sz="1600" kern="0" dirty="0" smtClean="0"/>
                <a:t>生活圈</a:t>
              </a:r>
              <a:endParaRPr lang="en-US" sz="1600" kern="0" dirty="0"/>
            </a:p>
          </p:txBody>
        </p:sp>
        <p:cxnSp>
          <p:nvCxnSpPr>
            <p:cNvPr id="19" name="直線單箭頭接點 18"/>
            <p:cNvCxnSpPr>
              <a:stCxn id="18" idx="1"/>
            </p:cNvCxnSpPr>
            <p:nvPr/>
          </p:nvCxnSpPr>
          <p:spPr bwMode="auto">
            <a:xfrm flipH="1">
              <a:off x="5661108" y="4083773"/>
              <a:ext cx="1069684" cy="495003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群組 25"/>
          <p:cNvGrpSpPr/>
          <p:nvPr/>
        </p:nvGrpSpPr>
        <p:grpSpPr>
          <a:xfrm>
            <a:off x="358919" y="3894755"/>
            <a:ext cx="3516004" cy="885841"/>
            <a:chOff x="6672776" y="4255965"/>
            <a:chExt cx="3516004" cy="885841"/>
          </a:xfrm>
        </p:grpSpPr>
        <p:sp>
          <p:nvSpPr>
            <p:cNvPr id="27" name="內容版面配置區 1"/>
            <p:cNvSpPr txBox="1">
              <a:spLocks/>
            </p:cNvSpPr>
            <p:nvPr/>
          </p:nvSpPr>
          <p:spPr bwMode="auto">
            <a:xfrm>
              <a:off x="6672776" y="4255965"/>
              <a:ext cx="2108408" cy="88584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/>
                <a:t>新店郊區</a:t>
              </a:r>
              <a:endParaRPr lang="en-US" altLang="zh-TW" sz="1600" kern="0" dirty="0" smtClean="0"/>
            </a:p>
            <a:p>
              <a:pPr marL="457200" lvl="1" indent="0">
                <a:buNone/>
              </a:pPr>
              <a:r>
                <a:rPr lang="en-US" altLang="zh-TW" sz="1600" dirty="0" smtClean="0"/>
                <a:t>1.</a:t>
              </a:r>
              <a:r>
                <a:rPr lang="zh-TW" altLang="en-US" sz="1600" dirty="0" smtClean="0"/>
                <a:t>村里收入</a:t>
              </a:r>
              <a:endParaRPr lang="en-US" sz="1600" kern="0" dirty="0"/>
            </a:p>
          </p:txBody>
        </p:sp>
        <p:cxnSp>
          <p:nvCxnSpPr>
            <p:cNvPr id="28" name="直線單箭頭接點 27"/>
            <p:cNvCxnSpPr>
              <a:stCxn id="27" idx="3"/>
            </p:cNvCxnSpPr>
            <p:nvPr/>
          </p:nvCxnSpPr>
          <p:spPr bwMode="auto">
            <a:xfrm>
              <a:off x="8781184" y="4698886"/>
              <a:ext cx="1407596" cy="44292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99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新店市區──捷運步行距離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89119"/>
            <a:ext cx="3734666" cy="53386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直線距離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實際距離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大台北地區住民最遠可以接受的步行距離大約落在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公里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約莫</a:t>
            </a:r>
            <a:r>
              <a:rPr lang="en-US" altLang="zh-TW" dirty="0" smtClean="0"/>
              <a:t>25 ~ 30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，再遠的距離可能就會採取騎車或開車，而捷運並不是一個</a:t>
            </a:r>
            <a:r>
              <a:rPr lang="zh-TW" altLang="en-US" dirty="0"/>
              <a:t>很好接續騎車或</a:t>
            </a:r>
            <a:r>
              <a:rPr lang="zh-TW" altLang="en-US" dirty="0" smtClean="0"/>
              <a:t>開車的交通工具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191866" y="1201030"/>
            <a:ext cx="4647334" cy="5226757"/>
            <a:chOff x="2248333" y="1285961"/>
            <a:chExt cx="4647334" cy="522675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8333" y="1285961"/>
              <a:ext cx="4647334" cy="5226757"/>
            </a:xfrm>
            <a:prstGeom prst="rect">
              <a:avLst/>
            </a:prstGeom>
          </p:spPr>
        </p:pic>
        <p:sp>
          <p:nvSpPr>
            <p:cNvPr id="8" name="內容版面配置區 1"/>
            <p:cNvSpPr txBox="1">
              <a:spLocks/>
            </p:cNvSpPr>
            <p:nvPr/>
          </p:nvSpPr>
          <p:spPr bwMode="auto">
            <a:xfrm>
              <a:off x="4726548" y="1572907"/>
              <a:ext cx="811368" cy="3460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TW" altLang="en-US" sz="16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大坪</a:t>
              </a:r>
              <a:r>
                <a:rPr lang="zh-TW" altLang="en-US" sz="16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林</a:t>
              </a:r>
            </a:p>
          </p:txBody>
        </p:sp>
        <p:sp>
          <p:nvSpPr>
            <p:cNvPr id="9" name="內容版面配置區 1"/>
            <p:cNvSpPr txBox="1">
              <a:spLocks/>
            </p:cNvSpPr>
            <p:nvPr/>
          </p:nvSpPr>
          <p:spPr bwMode="auto">
            <a:xfrm>
              <a:off x="5033494" y="3412407"/>
              <a:ext cx="620331" cy="3460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TW" altLang="en-US" sz="16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七</a:t>
              </a:r>
              <a:r>
                <a:rPr lang="zh-TW" altLang="en-US" sz="16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張</a:t>
              </a:r>
            </a:p>
          </p:txBody>
        </p:sp>
        <p:sp>
          <p:nvSpPr>
            <p:cNvPr id="10" name="內容版面配置區 1"/>
            <p:cNvSpPr txBox="1">
              <a:spLocks/>
            </p:cNvSpPr>
            <p:nvPr/>
          </p:nvSpPr>
          <p:spPr bwMode="auto">
            <a:xfrm>
              <a:off x="4790943" y="4747074"/>
              <a:ext cx="811368" cy="3460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TW" altLang="en-US" sz="16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區公所</a:t>
              </a:r>
              <a:endParaRPr lang="zh-TW" altLang="en-US" sz="16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內容版面配置區 1"/>
            <p:cNvSpPr txBox="1">
              <a:spLocks/>
            </p:cNvSpPr>
            <p:nvPr/>
          </p:nvSpPr>
          <p:spPr bwMode="auto">
            <a:xfrm>
              <a:off x="4480777" y="5869061"/>
              <a:ext cx="620331" cy="3460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TW" altLang="en-US" sz="16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新</a:t>
              </a:r>
              <a:r>
                <a:rPr lang="zh-TW" altLang="en-US" sz="16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店</a:t>
              </a:r>
            </a:p>
          </p:txBody>
        </p:sp>
        <p:sp>
          <p:nvSpPr>
            <p:cNvPr id="12" name="內容版面配置區 1"/>
            <p:cNvSpPr txBox="1">
              <a:spLocks/>
            </p:cNvSpPr>
            <p:nvPr/>
          </p:nvSpPr>
          <p:spPr bwMode="auto">
            <a:xfrm>
              <a:off x="2909071" y="3239384"/>
              <a:ext cx="811368" cy="3460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zh-TW" altLang="en-US" sz="16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小</a:t>
              </a:r>
              <a:r>
                <a:rPr lang="zh-TW" altLang="en-US" sz="1600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碧潭</a:t>
              </a: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9" y="4092551"/>
            <a:ext cx="3585089" cy="263527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28" y="6447037"/>
            <a:ext cx="2650772" cy="3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新店市區</a:t>
            </a:r>
            <a:r>
              <a:rPr lang="zh-TW" altLang="en-US" dirty="0" smtClean="0"/>
              <a:t>─</a:t>
            </a:r>
            <a:r>
              <a:rPr lang="zh-TW" altLang="en-US" dirty="0"/>
              <a:t>─</a:t>
            </a:r>
            <a:r>
              <a:rPr lang="zh-TW" altLang="en-US" dirty="0" smtClean="0"/>
              <a:t>主要幹道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138" y="1089119"/>
            <a:ext cx="4815724" cy="569190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009884" y="1154930"/>
            <a:ext cx="3928053" cy="2058419"/>
            <a:chOff x="5602313" y="1618570"/>
            <a:chExt cx="3928053" cy="2058419"/>
          </a:xfrm>
          <a:solidFill>
            <a:schemeClr val="bg1"/>
          </a:solidFill>
        </p:grpSpPr>
        <p:sp>
          <p:nvSpPr>
            <p:cNvPr id="7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05841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北新路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北新路最早是鐵路原址，而後修築成道路與羅斯福路相連，同時亦是台九線、捷運新店線沿線，是新店市區最重要的道路，交通及生活機能俱佳</a:t>
              </a: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14" name="直線單箭頭接點 13"/>
            <p:cNvCxnSpPr>
              <a:stCxn id="7" idx="1"/>
            </p:cNvCxnSpPr>
            <p:nvPr/>
          </p:nvCxnSpPr>
          <p:spPr bwMode="auto">
            <a:xfrm flipH="1">
              <a:off x="5602313" y="2647780"/>
              <a:ext cx="1441454" cy="331787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群組 8"/>
          <p:cNvGrpSpPr/>
          <p:nvPr/>
        </p:nvGrpSpPr>
        <p:grpSpPr>
          <a:xfrm>
            <a:off x="5782356" y="4038731"/>
            <a:ext cx="3164266" cy="2454867"/>
            <a:chOff x="6366100" y="1618570"/>
            <a:chExt cx="3164266" cy="2454867"/>
          </a:xfrm>
          <a:solidFill>
            <a:schemeClr val="bg1"/>
          </a:solidFill>
        </p:grpSpPr>
        <p:sp>
          <p:nvSpPr>
            <p:cNvPr id="10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454867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中</a:t>
              </a:r>
              <a:r>
                <a:rPr lang="zh-TW" altLang="en-US" sz="1600" kern="0" dirty="0">
                  <a:latin typeface="微軟正黑體" panose="020B0604030504040204" pitchFamily="34" charset="-120"/>
                </a:rPr>
                <a:t>興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路 </a:t>
              </a:r>
              <a:r>
                <a:rPr lang="en-US" altLang="zh-TW" sz="1600" kern="0" dirty="0" smtClean="0">
                  <a:latin typeface="微軟正黑體" panose="020B0604030504040204" pitchFamily="34" charset="-120"/>
                </a:rPr>
                <a:t>&amp;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 寶橋路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中興路為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20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米寬林蔭大道，為後期開發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區域，與北新路平行，距離不遠，生活機能佳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寶橋路與中興路交叉，是新店連接文山區的主要幹道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2000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至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2010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年間有許多建案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/>
            <p:cNvCxnSpPr>
              <a:stCxn id="10" idx="1"/>
            </p:cNvCxnSpPr>
            <p:nvPr/>
          </p:nvCxnSpPr>
          <p:spPr bwMode="auto">
            <a:xfrm flipH="1" flipV="1">
              <a:off x="6366100" y="1888209"/>
              <a:ext cx="677667" cy="957795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13" name="直線單箭頭接點 12"/>
          <p:cNvCxnSpPr/>
          <p:nvPr/>
        </p:nvCxnSpPr>
        <p:spPr bwMode="auto">
          <a:xfrm flipH="1" flipV="1">
            <a:off x="6165142" y="3213349"/>
            <a:ext cx="364706" cy="21033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18" name="群組 17"/>
          <p:cNvGrpSpPr/>
          <p:nvPr/>
        </p:nvGrpSpPr>
        <p:grpSpPr>
          <a:xfrm>
            <a:off x="613358" y="1435317"/>
            <a:ext cx="3534099" cy="1287688"/>
            <a:chOff x="7043767" y="1618571"/>
            <a:chExt cx="3534099" cy="1287688"/>
          </a:xfrm>
          <a:solidFill>
            <a:schemeClr val="bg1"/>
          </a:solidFill>
        </p:grpSpPr>
        <p:sp>
          <p:nvSpPr>
            <p:cNvPr id="20" name="內容版面配置區 1"/>
            <p:cNvSpPr txBox="1">
              <a:spLocks/>
            </p:cNvSpPr>
            <p:nvPr/>
          </p:nvSpPr>
          <p:spPr bwMode="auto">
            <a:xfrm>
              <a:off x="7043767" y="1618571"/>
              <a:ext cx="2486599" cy="1287688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民權路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民權路道路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寬敞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，發展比較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早，機能均已成熟，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銀行、餐飲、診所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都很齊全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/>
            <p:cNvCxnSpPr>
              <a:stCxn id="20" idx="3"/>
            </p:cNvCxnSpPr>
            <p:nvPr/>
          </p:nvCxnSpPr>
          <p:spPr bwMode="auto">
            <a:xfrm>
              <a:off x="9530366" y="2262415"/>
              <a:ext cx="1047500" cy="104978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內容版面配置區 1"/>
          <p:cNvSpPr txBox="1">
            <a:spLocks/>
          </p:cNvSpPr>
          <p:nvPr/>
        </p:nvSpPr>
        <p:spPr bwMode="auto">
          <a:xfrm>
            <a:off x="5273284" y="4770055"/>
            <a:ext cx="855698" cy="33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潤泰遠景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5861139" y="3937004"/>
            <a:ext cx="668709" cy="304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台北</a:t>
            </a:r>
            <a:r>
              <a:rPr lang="zh-TW" altLang="en-US" sz="12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內容版面配置區 1"/>
          <p:cNvSpPr txBox="1">
            <a:spLocks/>
          </p:cNvSpPr>
          <p:nvPr/>
        </p:nvSpPr>
        <p:spPr bwMode="auto">
          <a:xfrm>
            <a:off x="5579651" y="3573446"/>
            <a:ext cx="585492" cy="2818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200" kern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MyWay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內容版面配置區 1"/>
          <p:cNvSpPr txBox="1">
            <a:spLocks/>
          </p:cNvSpPr>
          <p:nvPr/>
        </p:nvSpPr>
        <p:spPr bwMode="auto">
          <a:xfrm>
            <a:off x="5433290" y="2723005"/>
            <a:ext cx="855698" cy="337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日安台</a:t>
            </a:r>
            <a:r>
              <a:rPr lang="zh-TW" altLang="en-US" sz="12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北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613358" y="2827983"/>
            <a:ext cx="3534099" cy="1109021"/>
            <a:chOff x="7043767" y="1618571"/>
            <a:chExt cx="3534099" cy="1109021"/>
          </a:xfrm>
          <a:solidFill>
            <a:schemeClr val="bg1"/>
          </a:solidFill>
        </p:grpSpPr>
        <p:sp>
          <p:nvSpPr>
            <p:cNvPr id="36" name="內容版面配置區 1"/>
            <p:cNvSpPr txBox="1">
              <a:spLocks/>
            </p:cNvSpPr>
            <p:nvPr/>
          </p:nvSpPr>
          <p:spPr bwMode="auto">
            <a:xfrm>
              <a:off x="7043767" y="1618571"/>
              <a:ext cx="2486599" cy="1109021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中正路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>
                  <a:latin typeface="微軟正黑體" panose="020B0604030504040204" pitchFamily="34" charset="-120"/>
                </a:rPr>
                <a:t>新店早期發展區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塊，貫穿傳統舊市區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</p:txBody>
        </p:sp>
        <p:cxnSp>
          <p:nvCxnSpPr>
            <p:cNvPr id="37" name="直線單箭頭接點 36"/>
            <p:cNvCxnSpPr>
              <a:stCxn id="36" idx="3"/>
            </p:cNvCxnSpPr>
            <p:nvPr/>
          </p:nvCxnSpPr>
          <p:spPr bwMode="auto">
            <a:xfrm>
              <a:off x="9530366" y="2173082"/>
              <a:ext cx="1047500" cy="194311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1" y="4159409"/>
            <a:ext cx="2474248" cy="257800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56" y="6520634"/>
            <a:ext cx="2650772" cy="3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新店</a:t>
            </a:r>
            <a:r>
              <a:rPr lang="zh-TW" altLang="en-US" dirty="0" smtClean="0"/>
              <a:t>市區─</a:t>
            </a:r>
            <a:r>
              <a:rPr lang="zh-TW" altLang="en-US" dirty="0"/>
              <a:t>─重要建案</a:t>
            </a:r>
            <a:r>
              <a:rPr lang="en-US" altLang="zh-TW" dirty="0"/>
              <a:t>&amp;</a:t>
            </a:r>
            <a:r>
              <a:rPr lang="zh-TW" altLang="en-US" dirty="0"/>
              <a:t>生活圈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01" y="1564087"/>
            <a:ext cx="5433823" cy="4370567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689631" y="1176134"/>
            <a:ext cx="3454369" cy="1522158"/>
            <a:chOff x="6075997" y="1618570"/>
            <a:chExt cx="3454369" cy="2058419"/>
          </a:xfrm>
          <a:solidFill>
            <a:schemeClr val="bg1"/>
          </a:solidFill>
        </p:grpSpPr>
        <p:sp>
          <p:nvSpPr>
            <p:cNvPr id="7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05841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北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新 </a:t>
              </a:r>
              <a:r>
                <a:rPr lang="en-US" altLang="zh-TW" sz="1600" kern="0" dirty="0" smtClean="0">
                  <a:latin typeface="微軟正黑體" panose="020B0604030504040204" pitchFamily="34" charset="-120"/>
                </a:rPr>
                <a:t>&amp;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 裕隆生活圈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以大坪林站為核心，左臨瑠公圳，右面裕隆城，上接寶強路，下以寶橋路為分界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鄰近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家樂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福、特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力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屋等賣場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8" name="直線單箭頭接點 7"/>
            <p:cNvCxnSpPr>
              <a:stCxn id="7" idx="1"/>
            </p:cNvCxnSpPr>
            <p:nvPr/>
          </p:nvCxnSpPr>
          <p:spPr bwMode="auto">
            <a:xfrm flipH="1">
              <a:off x="6075997" y="2647780"/>
              <a:ext cx="967770" cy="1029208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0" name="內容版面配置區 1"/>
          <p:cNvSpPr txBox="1">
            <a:spLocks/>
          </p:cNvSpPr>
          <p:nvPr/>
        </p:nvSpPr>
        <p:spPr bwMode="auto">
          <a:xfrm>
            <a:off x="5689631" y="2698291"/>
            <a:ext cx="673947" cy="324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裕隆城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497287" y="4028190"/>
            <a:ext cx="3646713" cy="2486612"/>
            <a:chOff x="5883653" y="1618569"/>
            <a:chExt cx="3646713" cy="3362653"/>
          </a:xfrm>
          <a:solidFill>
            <a:schemeClr val="bg1"/>
          </a:solidFill>
        </p:grpSpPr>
        <p:sp>
          <p:nvSpPr>
            <p:cNvPr id="14" name="內容版面配置區 1"/>
            <p:cNvSpPr txBox="1">
              <a:spLocks/>
            </p:cNvSpPr>
            <p:nvPr/>
          </p:nvSpPr>
          <p:spPr bwMode="auto">
            <a:xfrm>
              <a:off x="7043767" y="1618569"/>
              <a:ext cx="2486599" cy="336265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五峰 </a:t>
              </a:r>
              <a:r>
                <a:rPr lang="en-US" altLang="zh-TW" sz="1600" kern="0" dirty="0" smtClean="0">
                  <a:latin typeface="微軟正黑體" panose="020B0604030504040204" pitchFamily="34" charset="-120"/>
                </a:rPr>
                <a:t>&amp;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 行政園區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五峰重劃區原為舊市區，本身交通方便，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2010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年以來路區推出養心殿、美麗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殿等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上方隔著中正路有惠國市場，生活機能佳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下方新店行政園區於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2011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年通過，帶動附近房價</a:t>
              </a: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15" name="直線單箭頭接點 14"/>
            <p:cNvCxnSpPr>
              <a:stCxn id="14" idx="1"/>
            </p:cNvCxnSpPr>
            <p:nvPr/>
          </p:nvCxnSpPr>
          <p:spPr bwMode="auto">
            <a:xfrm flipH="1" flipV="1">
              <a:off x="5883653" y="2647783"/>
              <a:ext cx="1160114" cy="652113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689631" y="3146118"/>
            <a:ext cx="673947" cy="324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家樂福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 bwMode="auto">
          <a:xfrm>
            <a:off x="4895458" y="4372815"/>
            <a:ext cx="794173" cy="329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1200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行政</a:t>
            </a:r>
            <a:r>
              <a:rPr lang="zh-TW" altLang="en-US" sz="12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園區</a:t>
            </a:r>
            <a:endParaRPr lang="zh-TW" altLang="en-US" sz="12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300786" y="3023286"/>
            <a:ext cx="2486599" cy="3028936"/>
            <a:chOff x="7043767" y="700472"/>
            <a:chExt cx="2486599" cy="3206764"/>
          </a:xfrm>
          <a:solidFill>
            <a:schemeClr val="bg1"/>
          </a:solidFill>
        </p:grpSpPr>
        <p:sp>
          <p:nvSpPr>
            <p:cNvPr id="23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28866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中央新</a:t>
              </a:r>
              <a:r>
                <a:rPr lang="zh-TW" altLang="en-US" sz="1600" kern="0" dirty="0">
                  <a:latin typeface="微軟正黑體" panose="020B0604030504040204" pitchFamily="34" charset="-120"/>
                </a:rPr>
                <a:t>村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 </a:t>
              </a:r>
              <a:r>
                <a:rPr lang="en-US" altLang="zh-TW" sz="1600" kern="0" dirty="0" smtClean="0">
                  <a:latin typeface="微軟正黑體" panose="020B0604030504040204" pitchFamily="34" charset="-120"/>
                </a:rPr>
                <a:t>&amp;</a:t>
              </a:r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 湯泉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>
                  <a:latin typeface="微軟正黑體" panose="020B0604030504040204" pitchFamily="34" charset="-120"/>
                </a:rPr>
                <a:t>中央新村是以前的國代特區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，以透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天別墅，新建案為小型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華廈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湯泉美地則是很多來自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北市、台商及退休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將領溝屋，鄰近河畔</a:t>
              </a: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24" name="直線單箭頭接點 23"/>
            <p:cNvCxnSpPr>
              <a:stCxn id="23" idx="0"/>
            </p:cNvCxnSpPr>
            <p:nvPr/>
          </p:nvCxnSpPr>
          <p:spPr bwMode="auto">
            <a:xfrm flipV="1">
              <a:off x="8287067" y="700472"/>
              <a:ext cx="763685" cy="918098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29" y="5933669"/>
            <a:ext cx="2650772" cy="3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新店郊區</a:t>
            </a:r>
            <a:r>
              <a:rPr lang="zh-TW" altLang="en-US" dirty="0"/>
              <a:t>──村里</a:t>
            </a:r>
            <a:r>
              <a:rPr lang="zh-TW" altLang="en-US" dirty="0" smtClean="0"/>
              <a:t>收入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69" y="1525373"/>
            <a:ext cx="4916262" cy="490241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4964576" y="5164406"/>
            <a:ext cx="1450109" cy="116378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微軟正黑體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689631" y="1176134"/>
            <a:ext cx="3454369" cy="1806552"/>
            <a:chOff x="6075997" y="1618570"/>
            <a:chExt cx="3454369" cy="2443006"/>
          </a:xfrm>
          <a:solidFill>
            <a:schemeClr val="bg1"/>
          </a:solidFill>
        </p:grpSpPr>
        <p:sp>
          <p:nvSpPr>
            <p:cNvPr id="9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4430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安坑市區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公崙里：年平均收入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92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安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昌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：年平均收入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90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德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安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：年平均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79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zh-TW" altLang="en-US" sz="1400" kern="0" dirty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10" name="直線單箭頭接點 9"/>
            <p:cNvCxnSpPr>
              <a:stCxn id="9" idx="1"/>
            </p:cNvCxnSpPr>
            <p:nvPr/>
          </p:nvCxnSpPr>
          <p:spPr bwMode="auto">
            <a:xfrm flipH="1">
              <a:off x="6075997" y="2840073"/>
              <a:ext cx="967770" cy="836915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2" name="群組 11"/>
          <p:cNvGrpSpPr/>
          <p:nvPr/>
        </p:nvGrpSpPr>
        <p:grpSpPr>
          <a:xfrm>
            <a:off x="647513" y="1872820"/>
            <a:ext cx="3140716" cy="2153999"/>
            <a:chOff x="7043767" y="1618570"/>
            <a:chExt cx="3140716" cy="2912860"/>
          </a:xfrm>
          <a:solidFill>
            <a:schemeClr val="bg1"/>
          </a:solidFill>
        </p:grpSpPr>
        <p:sp>
          <p:nvSpPr>
            <p:cNvPr id="13" name="內容版面配置區 1"/>
            <p:cNvSpPr txBox="1">
              <a:spLocks/>
            </p:cNvSpPr>
            <p:nvPr/>
          </p:nvSpPr>
          <p:spPr bwMode="auto">
            <a:xfrm>
              <a:off x="7043767" y="1618570"/>
              <a:ext cx="2486599" cy="2472447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玫瑰</a:t>
              </a:r>
              <a:r>
                <a:rPr lang="zh-TW" altLang="en-US" sz="1600" kern="0" dirty="0">
                  <a:latin typeface="微軟正黑體" panose="020B0604030504040204" pitchFamily="34" charset="-120"/>
                </a:rPr>
                <a:t>城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>
                  <a:latin typeface="微軟正黑體" panose="020B0604030504040204" pitchFamily="34" charset="-120"/>
                </a:rPr>
                <a:t>玫瑰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里：年平均收入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73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>
                  <a:latin typeface="微軟正黑體" panose="020B0604030504040204" pitchFamily="34" charset="-120"/>
                </a:rPr>
                <a:t>吉祥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：年平均收入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91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小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城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：年平均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101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達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觀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：年平均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98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1400" kern="0" dirty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14" name="直線單箭頭接點 13"/>
            <p:cNvCxnSpPr>
              <a:stCxn id="13" idx="3"/>
            </p:cNvCxnSpPr>
            <p:nvPr/>
          </p:nvCxnSpPr>
          <p:spPr bwMode="auto">
            <a:xfrm>
              <a:off x="9530366" y="2854794"/>
              <a:ext cx="654117" cy="1676636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5689630" y="3758452"/>
            <a:ext cx="3461657" cy="2032747"/>
            <a:chOff x="5945369" y="3125892"/>
            <a:chExt cx="3461657" cy="2748890"/>
          </a:xfrm>
          <a:solidFill>
            <a:schemeClr val="bg1"/>
          </a:solidFill>
        </p:grpSpPr>
        <p:sp>
          <p:nvSpPr>
            <p:cNvPr id="20" name="內容版面配置區 1"/>
            <p:cNvSpPr txBox="1">
              <a:spLocks/>
            </p:cNvSpPr>
            <p:nvPr/>
          </p:nvSpPr>
          <p:spPr bwMode="auto">
            <a:xfrm>
              <a:off x="6920427" y="3125892"/>
              <a:ext cx="2486599" cy="274889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TW" altLang="en-US" sz="1600" kern="0" dirty="0" smtClean="0">
                  <a:latin typeface="微軟正黑體" panose="020B0604030504040204" pitchFamily="34" charset="-120"/>
                </a:rPr>
                <a:t>華</a:t>
              </a:r>
              <a:r>
                <a:rPr lang="zh-TW" altLang="en-US" sz="1600" kern="0" dirty="0">
                  <a:latin typeface="微軟正黑體" panose="020B0604030504040204" pitchFamily="34" charset="-120"/>
                </a:rPr>
                <a:t>城</a:t>
              </a:r>
              <a:endParaRPr lang="en-US" altLang="zh-TW" sz="16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華</a:t>
              </a:r>
              <a:r>
                <a:rPr lang="zh-TW" altLang="en-US" sz="1400" kern="0" dirty="0">
                  <a:latin typeface="微軟正黑體" panose="020B0604030504040204" pitchFamily="34" charset="-120"/>
                </a:rPr>
                <a:t>城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里：年平均收入</a:t>
              </a:r>
              <a:r>
                <a:rPr lang="en-US" altLang="zh-TW" sz="1400" kern="0" dirty="0" smtClean="0">
                  <a:latin typeface="微軟正黑體" panose="020B0604030504040204" pitchFamily="34" charset="-120"/>
                </a:rPr>
                <a:t>367</a:t>
              </a: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萬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en-US" altLang="zh-TW" sz="1400" kern="0" dirty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en-US" sz="1400" kern="0" dirty="0" smtClean="0">
                  <a:latin typeface="微軟正黑體" panose="020B0604030504040204" pitchFamily="34" charset="-120"/>
                </a:rPr>
                <a:t>華城里下方為台北著名私立中學康橋中學，居住此地的居民年收入高</a:t>
              </a:r>
              <a:endParaRPr lang="en-US" altLang="zh-TW" sz="1400" kern="0" dirty="0" smtClean="0">
                <a:latin typeface="微軟正黑體" panose="020B0604030504040204" pitchFamily="34" charset="-120"/>
              </a:endParaRPr>
            </a:p>
            <a:p>
              <a:pPr marL="0" indent="0">
                <a:buNone/>
              </a:pPr>
              <a:endParaRPr lang="zh-TW" altLang="en-US" sz="1400" kern="0" dirty="0">
                <a:latin typeface="微軟正黑體" panose="020B0604030504040204" pitchFamily="34" charset="-120"/>
              </a:endParaRPr>
            </a:p>
          </p:txBody>
        </p:sp>
        <p:cxnSp>
          <p:nvCxnSpPr>
            <p:cNvPr id="21" name="直線單箭頭接點 20"/>
            <p:cNvCxnSpPr>
              <a:stCxn id="20" idx="1"/>
            </p:cNvCxnSpPr>
            <p:nvPr/>
          </p:nvCxnSpPr>
          <p:spPr bwMode="auto">
            <a:xfrm flipH="1">
              <a:off x="5945369" y="4500338"/>
              <a:ext cx="975058" cy="911418"/>
            </a:xfrm>
            <a:prstGeom prst="straightConnector1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01" y="6138789"/>
            <a:ext cx="2650772" cy="3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SzPct val="75000"/>
              <a:buFont typeface="Wingdings" pitchFamily="2" charset="2"/>
              <a:buChar char="p"/>
            </a:pPr>
            <a:r>
              <a:rPr lang="zh-TW" altLang="en-US" sz="2400" b="1" dirty="0"/>
              <a:t>結合經緯度與</a:t>
            </a:r>
            <a:r>
              <a:rPr lang="en-US" altLang="zh-TW" sz="2400" b="1" dirty="0"/>
              <a:t>GIS</a:t>
            </a:r>
            <a:r>
              <a:rPr lang="zh-TW" altLang="en-US" sz="2400" b="1" dirty="0"/>
              <a:t>分析，提許以下空間特徵：</a:t>
            </a:r>
            <a:endParaRPr lang="en-US" altLang="zh-TW" sz="2400" b="1" dirty="0"/>
          </a:p>
          <a:p>
            <a:pPr marL="742950" lvl="2" indent="-342900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Font typeface="Wingdings" pitchFamily="2" charset="2"/>
              <a:buChar char="p"/>
            </a:pPr>
            <a:r>
              <a:rPr lang="zh-TW" altLang="en-US" sz="2000" b="1" dirty="0">
                <a:cs typeface="+mn-cs"/>
              </a:rPr>
              <a:t>捷運步行距離，根據人的心理感受，以</a:t>
            </a:r>
            <a:r>
              <a:rPr lang="en-US" altLang="zh-TW" sz="2000" b="1" dirty="0">
                <a:cs typeface="+mn-cs"/>
              </a:rPr>
              <a:t>0.5</a:t>
            </a:r>
            <a:r>
              <a:rPr lang="zh-TW" altLang="en-US" sz="2000" b="1" dirty="0">
                <a:cs typeface="+mn-cs"/>
              </a:rPr>
              <a:t>公里、</a:t>
            </a:r>
            <a:r>
              <a:rPr lang="en-US" altLang="zh-TW" sz="2000" b="1" dirty="0">
                <a:cs typeface="+mn-cs"/>
              </a:rPr>
              <a:t>1</a:t>
            </a:r>
            <a:r>
              <a:rPr lang="zh-TW" altLang="en-US" sz="2000" b="1" dirty="0">
                <a:cs typeface="+mn-cs"/>
              </a:rPr>
              <a:t>公里與</a:t>
            </a:r>
            <a:r>
              <a:rPr lang="en-US" altLang="zh-TW" sz="2000" b="1" dirty="0">
                <a:cs typeface="+mn-cs"/>
              </a:rPr>
              <a:t>2</a:t>
            </a:r>
            <a:r>
              <a:rPr lang="zh-TW" altLang="en-US" sz="2000" b="1" dirty="0">
                <a:cs typeface="+mn-cs"/>
              </a:rPr>
              <a:t>公里為間隔，代表人們對於「離捷運近」、「步行可至」與「步行最大距離」的界線</a:t>
            </a:r>
            <a:endParaRPr lang="en-US" altLang="zh-TW" sz="2000" b="1" dirty="0"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Font typeface="Wingdings" pitchFamily="2" charset="2"/>
              <a:buChar char="p"/>
            </a:pPr>
            <a:r>
              <a:rPr lang="zh-TW" altLang="en-US" sz="2000" b="1" dirty="0">
                <a:cs typeface="+mn-cs"/>
              </a:rPr>
              <a:t>主要幹道結合了交通便利性、生活機能、商圈發展等的因素，在捷運步行距離外，為</a:t>
            </a:r>
            <a:r>
              <a:rPr lang="zh-TW" altLang="en-US" sz="2000" b="1" dirty="0" smtClean="0">
                <a:cs typeface="+mn-cs"/>
              </a:rPr>
              <a:t>市區分析提供另一種</a:t>
            </a:r>
            <a:r>
              <a:rPr lang="zh-TW" altLang="en-US" sz="2000" b="1" dirty="0">
                <a:cs typeface="+mn-cs"/>
              </a:rPr>
              <a:t>空間</a:t>
            </a:r>
            <a:r>
              <a:rPr lang="zh-TW" altLang="en-US" sz="2000" b="1" dirty="0" smtClean="0">
                <a:cs typeface="+mn-cs"/>
              </a:rPr>
              <a:t>指標</a:t>
            </a:r>
            <a:endParaRPr lang="en-US" altLang="zh-TW" sz="2000" b="1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Font typeface="Wingdings" pitchFamily="2" charset="2"/>
              <a:buChar char="p"/>
            </a:pPr>
            <a:r>
              <a:rPr lang="zh-TW" altLang="en-US" sz="2000" b="1" dirty="0">
                <a:cs typeface="+mn-cs"/>
              </a:rPr>
              <a:t>考量地區發展，篩選出當時重要建</a:t>
            </a:r>
            <a:r>
              <a:rPr lang="zh-TW" altLang="en-US" sz="2000" b="1" dirty="0" smtClean="0">
                <a:cs typeface="+mn-cs"/>
              </a:rPr>
              <a:t>案與生活圈</a:t>
            </a:r>
            <a:endParaRPr lang="en-US" altLang="zh-TW" sz="2000" b="1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Font typeface="Wingdings" pitchFamily="2" charset="2"/>
              <a:buChar char="p"/>
            </a:pPr>
            <a:r>
              <a:rPr lang="zh-TW" altLang="en-US" sz="2000" b="1" dirty="0" smtClean="0">
                <a:cs typeface="+mn-cs"/>
              </a:rPr>
              <a:t>各村里年所得有所差異，收入的差異會直接影響其購買能力，同時若以居住考量，同質性高者亦容易形成特定社區，進而影響房價</a:t>
            </a:r>
            <a:endParaRPr lang="en-US" altLang="zh-TW" sz="2000" b="1" dirty="0">
              <a:cs typeface="+mn-cs"/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</a:rPr>
              <a:t>三、模型分析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8360"/>
              </p:ext>
            </p:extLst>
          </p:nvPr>
        </p:nvGraphicFramePr>
        <p:xfrm>
          <a:off x="457199" y="1136076"/>
          <a:ext cx="8077200" cy="358390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63089">
                  <a:extLst>
                    <a:ext uri="{9D8B030D-6E8A-4147-A177-3AD203B41FA5}">
                      <a16:colId xmlns:a16="http://schemas.microsoft.com/office/drawing/2014/main" val="1915389298"/>
                    </a:ext>
                  </a:extLst>
                </a:gridCol>
                <a:gridCol w="2447079">
                  <a:extLst>
                    <a:ext uri="{9D8B030D-6E8A-4147-A177-3AD203B41FA5}">
                      <a16:colId xmlns:a16="http://schemas.microsoft.com/office/drawing/2014/main" val="842970048"/>
                    </a:ext>
                  </a:extLst>
                </a:gridCol>
                <a:gridCol w="1122344">
                  <a:extLst>
                    <a:ext uri="{9D8B030D-6E8A-4147-A177-3AD203B41FA5}">
                      <a16:colId xmlns:a16="http://schemas.microsoft.com/office/drawing/2014/main" val="442908185"/>
                    </a:ext>
                  </a:extLst>
                </a:gridCol>
                <a:gridCol w="1122344">
                  <a:extLst>
                    <a:ext uri="{9D8B030D-6E8A-4147-A177-3AD203B41FA5}">
                      <a16:colId xmlns:a16="http://schemas.microsoft.com/office/drawing/2014/main" val="541932746"/>
                    </a:ext>
                  </a:extLst>
                </a:gridCol>
                <a:gridCol w="1122344">
                  <a:extLst>
                    <a:ext uri="{9D8B030D-6E8A-4147-A177-3AD203B41FA5}">
                      <a16:colId xmlns:a16="http://schemas.microsoft.com/office/drawing/2014/main" val="3665659798"/>
                    </a:ext>
                  </a:extLst>
                </a:gridCol>
              </a:tblGrid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變數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說明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變數</a:t>
                      </a:r>
                      <a:r>
                        <a:rPr lang="en-US" sz="1400" u="none" strike="noStrike">
                          <a:effectLst/>
                        </a:rPr>
                        <a:t>Set1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變數</a:t>
                      </a:r>
                      <a:r>
                        <a:rPr lang="en-US" sz="1400" u="none" strike="noStrike">
                          <a:effectLst/>
                        </a:rPr>
                        <a:t>Set2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變數</a:t>
                      </a:r>
                      <a:r>
                        <a:rPr lang="en-US" sz="1400" u="none" strike="noStrike" dirty="0" smtClean="0">
                          <a:effectLst/>
                        </a:rPr>
                        <a:t>Set3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1616404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每坪價格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3975753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屋齡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4756515"/>
                  </a:ext>
                </a:extLst>
              </a:tr>
              <a:tr h="449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n_convenience_stores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便利商店數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2121635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D2MRT_new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與捷運的直線距離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9685763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距離捷運</a:t>
                      </a:r>
                      <a:r>
                        <a:rPr lang="en-US" altLang="zh-TW" sz="1400" u="none" strike="noStrike">
                          <a:effectLst/>
                        </a:rPr>
                        <a:t>0.5</a:t>
                      </a:r>
                      <a:r>
                        <a:rPr lang="zh-TW" altLang="en-US" sz="1400" u="none" strike="noStrike">
                          <a:effectLst/>
                        </a:rPr>
                        <a:t>公里內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4872077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距離捷運</a:t>
                      </a:r>
                      <a:r>
                        <a:rPr lang="en-US" altLang="zh-TW" sz="1400" u="none" strike="noStrike">
                          <a:effectLst/>
                        </a:rPr>
                        <a:t>0.5</a:t>
                      </a:r>
                      <a:r>
                        <a:rPr lang="zh-TW" altLang="en-US" sz="1400" u="none" strike="noStrike">
                          <a:effectLst/>
                        </a:rPr>
                        <a:t>至</a:t>
                      </a:r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r>
                        <a:rPr lang="zh-TW" altLang="en-US" sz="1400" u="none" strike="noStrike">
                          <a:effectLst/>
                        </a:rPr>
                        <a:t>公里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1748322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距離捷運</a:t>
                      </a:r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r>
                        <a:rPr lang="zh-TW" altLang="en-US" sz="1400" u="none" strike="noStrike">
                          <a:effectLst/>
                        </a:rPr>
                        <a:t>至</a:t>
                      </a:r>
                      <a:r>
                        <a:rPr lang="en-US" altLang="zh-TW" sz="1400" u="none" strike="noStrike">
                          <a:effectLst/>
                        </a:rPr>
                        <a:t>2</a:t>
                      </a:r>
                      <a:r>
                        <a:rPr lang="zh-TW" altLang="en-US" sz="1400" u="none" strike="noStrike">
                          <a:effectLst/>
                        </a:rPr>
                        <a:t>公里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597813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dis_main_roads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距離主要幹道直線距離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8706858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七張</a:t>
                      </a:r>
                      <a:r>
                        <a:rPr lang="en-US" altLang="zh-TW" sz="1400" u="none" strike="noStrike">
                          <a:effectLst/>
                        </a:rPr>
                        <a:t>&amp;</a:t>
                      </a:r>
                      <a:r>
                        <a:rPr lang="zh-TW" altLang="en-US" sz="1400" u="none" strike="noStrike">
                          <a:effectLst/>
                        </a:rPr>
                        <a:t>裕隆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七張</a:t>
                      </a:r>
                      <a:r>
                        <a:rPr lang="en-US" altLang="zh-TW" sz="1400" u="none" strike="noStrike">
                          <a:effectLst/>
                        </a:rPr>
                        <a:t>&amp;</a:t>
                      </a:r>
                      <a:r>
                        <a:rPr lang="zh-TW" altLang="en-US" sz="1400" u="none" strike="noStrike">
                          <a:effectLst/>
                        </a:rPr>
                        <a:t>裕隆生活圈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3301946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五峰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五峰生活圈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292727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中央新村</a:t>
                      </a:r>
                      <a:r>
                        <a:rPr lang="en-US" altLang="zh-TW" sz="1400" u="none" strike="noStrike">
                          <a:effectLst/>
                        </a:rPr>
                        <a:t>&amp;</a:t>
                      </a:r>
                      <a:r>
                        <a:rPr lang="zh-TW" altLang="en-US" sz="1400" u="none" strike="noStrike">
                          <a:effectLst/>
                        </a:rPr>
                        <a:t>湯泉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中央新村</a:t>
                      </a:r>
                      <a:r>
                        <a:rPr lang="en-US" altLang="zh-TW" sz="1400" u="none" strike="noStrike">
                          <a:effectLst/>
                        </a:rPr>
                        <a:t>&amp;</a:t>
                      </a:r>
                      <a:r>
                        <a:rPr lang="zh-TW" altLang="en-US" sz="1400" u="none" strike="noStrike">
                          <a:effectLst/>
                        </a:rPr>
                        <a:t>湯泉住宅區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2794561"/>
                  </a:ext>
                </a:extLst>
              </a:tr>
              <a:tr h="268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ln_income_mean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所得平均數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取</a:t>
                      </a:r>
                      <a:r>
                        <a:rPr lang="en-US" altLang="zh-TW" sz="1400" u="none" strike="noStrike">
                          <a:effectLst/>
                        </a:rPr>
                        <a:t>ln)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67199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34173"/>
              </p:ext>
            </p:extLst>
          </p:nvPr>
        </p:nvGraphicFramePr>
        <p:xfrm>
          <a:off x="457199" y="5040960"/>
          <a:ext cx="8077199" cy="145220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611558">
                  <a:extLst>
                    <a:ext uri="{9D8B030D-6E8A-4147-A177-3AD203B41FA5}">
                      <a16:colId xmlns:a16="http://schemas.microsoft.com/office/drawing/2014/main" val="1466252484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473651495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3447142832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548801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變數</a:t>
                      </a:r>
                      <a:r>
                        <a:rPr lang="en-US" sz="1400" u="none" strike="noStrike">
                          <a:effectLst/>
                        </a:rPr>
                        <a:t>Set1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變數</a:t>
                      </a:r>
                      <a:r>
                        <a:rPr lang="en-US" sz="1400" u="none" strike="noStrike">
                          <a:effectLst/>
                        </a:rPr>
                        <a:t>Set2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變數</a:t>
                      </a:r>
                      <a:r>
                        <a:rPr lang="en-US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Set3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2542782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0.653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0.695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2861133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DecisionTreeRegressor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0.557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0.722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3645999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RandomForestRegressor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0.696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0.732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0.756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6464236"/>
                  </a:ext>
                </a:extLst>
              </a:tr>
              <a:tr h="437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GradientBoostingRegressor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0.681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>
                          <a:effectLst/>
                        </a:rPr>
                        <a:t>0.711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</a:rPr>
                        <a:t>0.732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540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2034711" y="1373965"/>
            <a:ext cx="2998068" cy="7129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目標說明        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P.3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弧形 3"/>
          <p:cNvSpPr/>
          <p:nvPr/>
        </p:nvSpPr>
        <p:spPr bwMode="auto">
          <a:xfrm>
            <a:off x="-241061" y="1340803"/>
            <a:ext cx="2674962" cy="5089115"/>
          </a:xfrm>
          <a:prstGeom prst="arc">
            <a:avLst>
              <a:gd name="adj1" fmla="val 16398997"/>
              <a:gd name="adj2" fmla="val 527686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buFont typeface="Wingdings" pitchFamily="2" charset="2"/>
              <a:buChar char="p"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1548510" y="1320421"/>
            <a:ext cx="828000" cy="82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61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</a:pP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一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281284" y="2439725"/>
            <a:ext cx="3173144" cy="7129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資料說明與探索          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P.21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       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1795083" y="2386181"/>
            <a:ext cx="828000" cy="82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61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</a:pP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二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419754" y="3511512"/>
            <a:ext cx="3453795" cy="7129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GIS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分析與新店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概述     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P.52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    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1933553" y="3457968"/>
            <a:ext cx="828000" cy="82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61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</a:pP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三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281284" y="4573177"/>
            <a:ext cx="3173144" cy="7129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模型分析    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P.102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795083" y="4519633"/>
            <a:ext cx="828000" cy="82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61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tabLst/>
            </a:pP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四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933553" y="5614351"/>
            <a:ext cx="3129766" cy="71298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 結論與展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望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  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P.130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1447352" y="5560807"/>
            <a:ext cx="828000" cy="82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0061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C2C1A"/>
              </a:buClr>
              <a:buSzPct val="75000"/>
              <a:tabLst/>
            </a:pPr>
            <a:r>
              <a:rPr kumimoji="0" lang="zh-TW" alt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rPr>
              <a:t>五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436592"/>
              </p:ext>
            </p:extLst>
          </p:nvPr>
        </p:nvGraphicFramePr>
        <p:xfrm>
          <a:off x="457200" y="2133599"/>
          <a:ext cx="8077200" cy="30356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611559">
                  <a:extLst>
                    <a:ext uri="{9D8B030D-6E8A-4147-A177-3AD203B41FA5}">
                      <a16:colId xmlns:a16="http://schemas.microsoft.com/office/drawing/2014/main" val="3383990313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150751618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1211091569"/>
                    </a:ext>
                  </a:extLst>
                </a:gridCol>
                <a:gridCol w="1488547">
                  <a:extLst>
                    <a:ext uri="{9D8B030D-6E8A-4147-A177-3AD203B41FA5}">
                      <a16:colId xmlns:a16="http://schemas.microsoft.com/office/drawing/2014/main" val="995570669"/>
                    </a:ext>
                  </a:extLst>
                </a:gridCol>
              </a:tblGrid>
              <a:tr h="3845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9820831"/>
                  </a:ext>
                </a:extLst>
              </a:tr>
              <a:tr h="66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LinearRegression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5.225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</a:t>
                      </a:r>
                      <a:r>
                        <a:rPr lang="en-US" altLang="zh-TW" sz="1600" u="none" strike="noStrike">
                          <a:effectLst/>
                        </a:rPr>
                        <a:t>50.824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0.695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552071"/>
                  </a:ext>
                </a:extLst>
              </a:tr>
              <a:tr h="66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DecisionTreeRegressor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5.026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</a:t>
                      </a:r>
                      <a:r>
                        <a:rPr lang="en-US" altLang="zh-TW" sz="1600" u="none" strike="noStrike">
                          <a:effectLst/>
                        </a:rPr>
                        <a:t>46.022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0.721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1525824"/>
                  </a:ext>
                </a:extLst>
              </a:tr>
              <a:tr h="66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RandomForestRegressor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4.590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</a:t>
                      </a:r>
                      <a:r>
                        <a:rPr lang="en-US" altLang="zh-TW" sz="1600" u="none" strike="noStrike">
                          <a:effectLst/>
                        </a:rPr>
                        <a:t>40.177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0.756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73336164"/>
                  </a:ext>
                </a:extLst>
              </a:tr>
              <a:tr h="6627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GradientBoostingRegressor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   </a:t>
                      </a:r>
                      <a:r>
                        <a:rPr lang="en-US" altLang="zh-TW" sz="1600" u="none" strike="noStrike">
                          <a:effectLst/>
                        </a:rPr>
                        <a:t>4.774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        </a:t>
                      </a:r>
                      <a:r>
                        <a:rPr lang="en-US" altLang="zh-TW" sz="1600" u="none" strike="noStrike">
                          <a:effectLst/>
                        </a:rPr>
                        <a:t>44.095 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           </a:t>
                      </a:r>
                      <a:r>
                        <a:rPr lang="en-US" altLang="zh-TW" sz="1600" u="none" strike="noStrike" dirty="0">
                          <a:effectLst/>
                        </a:rPr>
                        <a:t>0.732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9523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5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766826"/>
              </p:ext>
            </p:extLst>
          </p:nvPr>
        </p:nvGraphicFramePr>
        <p:xfrm>
          <a:off x="457201" y="1958110"/>
          <a:ext cx="8229599" cy="237201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679700">
                  <a:extLst>
                    <a:ext uri="{9D8B030D-6E8A-4147-A177-3AD203B41FA5}">
                      <a16:colId xmlns:a16="http://schemas.microsoft.com/office/drawing/2014/main" val="1115606540"/>
                    </a:ext>
                  </a:extLst>
                </a:gridCol>
                <a:gridCol w="1516633">
                  <a:extLst>
                    <a:ext uri="{9D8B030D-6E8A-4147-A177-3AD203B41FA5}">
                      <a16:colId xmlns:a16="http://schemas.microsoft.com/office/drawing/2014/main" val="2508107303"/>
                    </a:ext>
                  </a:extLst>
                </a:gridCol>
                <a:gridCol w="1516633">
                  <a:extLst>
                    <a:ext uri="{9D8B030D-6E8A-4147-A177-3AD203B41FA5}">
                      <a16:colId xmlns:a16="http://schemas.microsoft.com/office/drawing/2014/main" val="2592755790"/>
                    </a:ext>
                  </a:extLst>
                </a:gridCol>
                <a:gridCol w="1516633">
                  <a:extLst>
                    <a:ext uri="{9D8B030D-6E8A-4147-A177-3AD203B41FA5}">
                      <a16:colId xmlns:a16="http://schemas.microsoft.com/office/drawing/2014/main" val="3966649915"/>
                    </a:ext>
                  </a:extLst>
                </a:gridCol>
              </a:tblGrid>
              <a:tr h="61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Test 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6883171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RandomForestRegressor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5.434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59.231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0.655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375096"/>
                  </a:ext>
                </a:extLst>
              </a:tr>
              <a:tr h="1140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RandomForestRegressor(</a:t>
                      </a:r>
                      <a:r>
                        <a:rPr lang="zh-TW" altLang="en-US" sz="1600" u="none" strike="noStrike">
                          <a:effectLst/>
                        </a:rPr>
                        <a:t>參數調整後</a:t>
                      </a:r>
                      <a:r>
                        <a:rPr lang="en-US" altLang="zh-TW" sz="1600" u="none" strike="noStrike">
                          <a:effectLst/>
                        </a:rPr>
                        <a:t>)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4.882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>
                          <a:effectLst/>
                        </a:rPr>
                        <a:t>51.435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0.7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2054419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7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</a:rPr>
              <a:t>四</a:t>
            </a:r>
            <a:r>
              <a:rPr lang="zh-TW" altLang="en-US" dirty="0" smtClean="0">
                <a:latin typeface="微軟正黑體" pitchFamily="34" charset="-120"/>
              </a:rPr>
              <a:t>、結論與展望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展望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</a:rPr>
              <a:t>結論與展望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一、資料說明與</a:t>
            </a:r>
            <a:r>
              <a:rPr lang="zh-TW" altLang="en-US" dirty="0"/>
              <a:t>探索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名稱：</a:t>
            </a:r>
            <a:r>
              <a:rPr lang="en-US" altLang="zh-TW" dirty="0"/>
              <a:t>Real estate valuation data set</a:t>
            </a:r>
          </a:p>
          <a:p>
            <a:pPr lvl="1"/>
            <a:r>
              <a:rPr lang="zh-TW" altLang="en-US" dirty="0"/>
              <a:t>來源：</a:t>
            </a:r>
            <a:r>
              <a:rPr lang="en-US" altLang="zh-TW" dirty="0"/>
              <a:t>UCI Machine Learning Repository</a:t>
            </a:r>
            <a:r>
              <a:rPr lang="zh-TW" altLang="en-US" dirty="0"/>
              <a:t>，</a:t>
            </a:r>
            <a:r>
              <a:rPr lang="en-US" altLang="zh-TW" dirty="0"/>
              <a:t>	</a:t>
            </a:r>
            <a:r>
              <a:rPr lang="en-US" altLang="zh-TW" sz="1800" dirty="0"/>
              <a:t>https://archive.ics.uci.edu/ml/datasets/Real+estate+valuation+data+set</a:t>
            </a:r>
            <a:endParaRPr lang="en-US" altLang="zh-TW" dirty="0"/>
          </a:p>
          <a:p>
            <a:pPr lvl="1"/>
            <a:r>
              <a:rPr lang="zh-TW" altLang="en-US" dirty="0"/>
              <a:t>樣本數：</a:t>
            </a:r>
            <a:r>
              <a:rPr lang="en-US" altLang="zh-TW" dirty="0" smtClean="0"/>
              <a:t>414</a:t>
            </a:r>
          </a:p>
          <a:p>
            <a:pPr lvl="1"/>
            <a:r>
              <a:rPr lang="zh-TW" altLang="en-US" dirty="0" smtClean="0"/>
              <a:t>變數：每</a:t>
            </a:r>
            <a:r>
              <a:rPr lang="zh-TW" altLang="en-US" dirty="0"/>
              <a:t>坪</a:t>
            </a:r>
            <a:r>
              <a:rPr lang="zh-TW" altLang="en-US" dirty="0" smtClean="0"/>
              <a:t>價格、屋齡、經緯度等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補充資料</a:t>
            </a:r>
            <a:endParaRPr lang="en-US" altLang="zh-TW" dirty="0"/>
          </a:p>
          <a:p>
            <a:pPr lvl="1"/>
            <a:r>
              <a:rPr lang="zh-TW" altLang="en-US" dirty="0"/>
              <a:t>捷運站、捷運</a:t>
            </a:r>
            <a:r>
              <a:rPr lang="zh-TW" altLang="en-US" dirty="0" smtClean="0"/>
              <a:t>路線 </a:t>
            </a:r>
            <a:r>
              <a:rPr lang="en-US" altLang="zh-TW" dirty="0" smtClean="0"/>
              <a:t>(</a:t>
            </a:r>
            <a:r>
              <a:rPr lang="zh-TW" altLang="en-US" dirty="0" smtClean="0"/>
              <a:t>國土測繪圖資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OpenStreetMap</a:t>
            </a:r>
            <a:r>
              <a:rPr lang="zh-TW" altLang="en-US" dirty="0" smtClean="0"/>
              <a:t> 街道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財政部</a:t>
            </a:r>
            <a:r>
              <a:rPr lang="en-US" altLang="zh-TW" dirty="0"/>
              <a:t>2012</a:t>
            </a:r>
            <a:r>
              <a:rPr lang="zh-TW" altLang="en-US" dirty="0"/>
              <a:t>年村里所得資料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54256"/>
            <a:ext cx="8492836" cy="5573568"/>
          </a:xfrm>
        </p:spPr>
        <p:txBody>
          <a:bodyPr/>
          <a:lstStyle/>
          <a:p>
            <a:r>
              <a:rPr lang="zh-TW" altLang="en-US" sz="1800" dirty="0" smtClean="0"/>
              <a:t>敘述性統計</a:t>
            </a:r>
            <a:endParaRPr lang="en-US" altLang="zh-TW" sz="1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1800" dirty="0" smtClean="0"/>
              <a:t>可使用的變數共有 </a:t>
            </a:r>
            <a:r>
              <a:rPr lang="en-US" altLang="zh-TW" sz="1800" dirty="0" smtClean="0"/>
              <a:t>7</a:t>
            </a:r>
            <a:r>
              <a:rPr lang="zh-TW" altLang="en-US" sz="1800" dirty="0" smtClean="0"/>
              <a:t> 個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排除</a:t>
            </a:r>
            <a:r>
              <a:rPr lang="en-US" altLang="zh-TW" sz="1800" dirty="0" smtClean="0"/>
              <a:t>No</a:t>
            </a:r>
            <a:r>
              <a:rPr lang="zh-TW" altLang="en-US" sz="1800" dirty="0" smtClean="0"/>
              <a:t>編號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sz="1600" b="0" dirty="0" smtClean="0"/>
              <a:t>每坪價格：平均約 </a:t>
            </a:r>
            <a:r>
              <a:rPr lang="en-US" altLang="zh-TW" sz="1600" b="0" dirty="0" smtClean="0"/>
              <a:t>38 </a:t>
            </a:r>
            <a:r>
              <a:rPr lang="zh-TW" altLang="en-US" sz="1600" b="0" dirty="0" smtClean="0"/>
              <a:t>萬，中位數略高於平均 </a:t>
            </a:r>
            <a:r>
              <a:rPr lang="en-US" altLang="zh-TW" sz="1600" b="0" dirty="0" smtClean="0"/>
              <a:t>(vs. 2012</a:t>
            </a:r>
            <a:r>
              <a:rPr lang="zh-TW" altLang="en-US" sz="1600" b="0" dirty="0" smtClean="0"/>
              <a:t>年，台北：</a:t>
            </a:r>
            <a:r>
              <a:rPr lang="en-US" altLang="zh-TW" sz="1600" b="0" dirty="0" smtClean="0"/>
              <a:t>73.9</a:t>
            </a:r>
            <a:r>
              <a:rPr lang="zh-TW" altLang="en-US" sz="1600" b="0" dirty="0" smtClean="0"/>
              <a:t>，新北：</a:t>
            </a:r>
            <a:r>
              <a:rPr lang="en-US" altLang="zh-TW" sz="1600" b="0" dirty="0" smtClean="0"/>
              <a:t>38.2)</a:t>
            </a:r>
          </a:p>
          <a:p>
            <a:pPr lvl="1"/>
            <a:r>
              <a:rPr lang="zh-TW" altLang="en-US" sz="1600" b="0" dirty="0" smtClean="0"/>
              <a:t>交易月：轉換為實際時間後，最早交易時間為</a:t>
            </a:r>
            <a:r>
              <a:rPr lang="en-US" altLang="zh-TW" sz="1600" b="0" dirty="0" smtClean="0"/>
              <a:t>2012</a:t>
            </a:r>
            <a:r>
              <a:rPr lang="zh-TW" altLang="en-US" sz="1600" b="0" dirty="0" smtClean="0"/>
              <a:t>年</a:t>
            </a:r>
            <a:r>
              <a:rPr lang="en-US" altLang="zh-TW" sz="1600" b="0" dirty="0" smtClean="0"/>
              <a:t>9</a:t>
            </a:r>
            <a:r>
              <a:rPr lang="zh-TW" altLang="en-US" sz="1600" b="0" dirty="0" smtClean="0"/>
              <a:t>月，最晚交易時間為</a:t>
            </a:r>
            <a:r>
              <a:rPr lang="en-US" altLang="zh-TW" sz="1600" b="0" dirty="0" smtClean="0"/>
              <a:t>2013</a:t>
            </a:r>
            <a:r>
              <a:rPr lang="zh-TW" altLang="en-US" sz="1600" b="0" dirty="0" smtClean="0"/>
              <a:t>年</a:t>
            </a:r>
            <a:r>
              <a:rPr lang="en-US" altLang="zh-TW" sz="1600" b="0" dirty="0" smtClean="0"/>
              <a:t>7</a:t>
            </a:r>
            <a:r>
              <a:rPr lang="zh-TW" altLang="en-US" sz="1600" b="0" dirty="0" smtClean="0"/>
              <a:t>月</a:t>
            </a:r>
            <a:endParaRPr lang="en-US" altLang="zh-TW" sz="1600" b="0" dirty="0" smtClean="0"/>
          </a:p>
          <a:p>
            <a:pPr lvl="1"/>
            <a:r>
              <a:rPr lang="zh-TW" altLang="en-US" sz="1600" b="0" dirty="0" smtClean="0"/>
              <a:t>屋齡：平均屋齡約</a:t>
            </a:r>
            <a:r>
              <a:rPr lang="en-US" altLang="zh-TW" sz="1600" b="0" dirty="0" smtClean="0"/>
              <a:t>17.7</a:t>
            </a:r>
            <a:r>
              <a:rPr lang="zh-TW" altLang="en-US" sz="1600" b="0" dirty="0" smtClean="0"/>
              <a:t>年，標準差較大，顯示新店地區新舊屋並存</a:t>
            </a:r>
            <a:endParaRPr lang="en-US" altLang="zh-TW" sz="1600" b="0" dirty="0" smtClean="0"/>
          </a:p>
          <a:p>
            <a:pPr lvl="1"/>
            <a:r>
              <a:rPr lang="zh-TW" altLang="en-US" sz="1600" b="0" dirty="0"/>
              <a:t>與捷運站</a:t>
            </a:r>
            <a:r>
              <a:rPr lang="zh-TW" altLang="en-US" sz="1600" b="0" dirty="0" smtClean="0"/>
              <a:t>距離：平均落在 </a:t>
            </a:r>
            <a:r>
              <a:rPr lang="en-US" altLang="zh-TW" sz="1600" b="0" dirty="0" smtClean="0"/>
              <a:t>1</a:t>
            </a:r>
            <a:r>
              <a:rPr lang="zh-TW" altLang="en-US" sz="1600" b="0" dirty="0" smtClean="0"/>
              <a:t>公里左右，最遠可達</a:t>
            </a:r>
            <a:r>
              <a:rPr lang="en-US" altLang="zh-TW" sz="1600" b="0" dirty="0" smtClean="0"/>
              <a:t>6.5</a:t>
            </a:r>
            <a:r>
              <a:rPr lang="zh-TW" altLang="en-US" sz="1600" b="0" dirty="0" smtClean="0"/>
              <a:t>公里，呈現正偏態分布</a:t>
            </a:r>
            <a:endParaRPr lang="en-US" altLang="zh-TW" sz="1600" b="0" dirty="0" smtClean="0"/>
          </a:p>
          <a:p>
            <a:pPr lvl="1"/>
            <a:r>
              <a:rPr lang="zh-TW" altLang="en-US" sz="1600" b="0" dirty="0"/>
              <a:t>便利商店</a:t>
            </a:r>
            <a:r>
              <a:rPr lang="zh-TW" altLang="en-US" sz="1600" b="0" dirty="0" smtClean="0"/>
              <a:t>數：資料並無說明半徑範圍，平均落在</a:t>
            </a:r>
            <a:r>
              <a:rPr lang="en-US" altLang="zh-TW" sz="1600" b="0" dirty="0" smtClean="0"/>
              <a:t>4.1</a:t>
            </a:r>
            <a:r>
              <a:rPr lang="zh-TW" altLang="en-US" sz="1600" b="0" dirty="0" smtClean="0"/>
              <a:t>間</a:t>
            </a:r>
          </a:p>
          <a:p>
            <a:pPr lvl="1"/>
            <a:endParaRPr lang="en-US" altLang="zh-TW" sz="1600" b="0" dirty="0" smtClean="0"/>
          </a:p>
          <a:p>
            <a:pPr lvl="1"/>
            <a:endParaRPr lang="en-US" altLang="zh-TW" sz="1800" b="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資料探索 ── </a:t>
            </a:r>
            <a:r>
              <a:rPr lang="en-US" altLang="zh-TW" dirty="0" smtClean="0"/>
              <a:t>Real estate 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95463"/>
              </p:ext>
            </p:extLst>
          </p:nvPr>
        </p:nvGraphicFramePr>
        <p:xfrm>
          <a:off x="457200" y="1697994"/>
          <a:ext cx="8229602" cy="238447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13345">
                  <a:extLst>
                    <a:ext uri="{9D8B030D-6E8A-4147-A177-3AD203B41FA5}">
                      <a16:colId xmlns:a16="http://schemas.microsoft.com/office/drawing/2014/main" val="2984689928"/>
                    </a:ext>
                  </a:extLst>
                </a:gridCol>
                <a:gridCol w="1481815">
                  <a:extLst>
                    <a:ext uri="{9D8B030D-6E8A-4147-A177-3AD203B41FA5}">
                      <a16:colId xmlns:a16="http://schemas.microsoft.com/office/drawing/2014/main" val="2373592082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4205363942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3967625739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2531889815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1241574202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2096684594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3008692769"/>
                    </a:ext>
                  </a:extLst>
                </a:gridCol>
                <a:gridCol w="719206">
                  <a:extLst>
                    <a:ext uri="{9D8B030D-6E8A-4147-A177-3AD203B41FA5}">
                      <a16:colId xmlns:a16="http://schemas.microsoft.com/office/drawing/2014/main" val="3335556867"/>
                    </a:ext>
                  </a:extLst>
                </a:gridCol>
              </a:tblGrid>
              <a:tr h="2649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變數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平均數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標準差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50%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75%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extLst>
                  <a:ext uri="{0D108BD9-81ED-4DB2-BD59-A6C34878D82A}">
                    <a16:rowId xmlns:a16="http://schemas.microsoft.com/office/drawing/2014/main" val="359211386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每坪價格</a:t>
                      </a:r>
                      <a:endParaRPr lang="zh-TW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38.0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7.6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27.7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38.5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46.6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117.5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031022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207.5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119.7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104.3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207.5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310.8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414.0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2813858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Trans_Date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交易月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2,013.1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2,012.7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2,012.9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2,013.2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2,013.6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7304849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屋齡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17.7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11.4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9.0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16.1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28.2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43.8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49623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D2MRT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與捷運站距離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1,083.9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1,262.1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289.3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492.2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1,454.3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6,488.0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352195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n_convenience_stores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便利商店數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10.0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9211691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lat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緯度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25.0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8433116"/>
                  </a:ext>
                </a:extLst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lon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經度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5895" marR="5895" marT="58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121.6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399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187450"/>
            <a:ext cx="3458409" cy="5213350"/>
          </a:xfrm>
        </p:spPr>
        <p:txBody>
          <a:bodyPr/>
          <a:lstStyle/>
          <a:p>
            <a:r>
              <a:rPr lang="zh-TW" altLang="en-US" dirty="0" smtClean="0"/>
              <a:t>右圖為每坪價格</a:t>
            </a:r>
            <a:r>
              <a:rPr lang="en-US" altLang="zh-TW" dirty="0" smtClean="0"/>
              <a:t>(Y)</a:t>
            </a:r>
            <a:r>
              <a:rPr lang="zh-TW" altLang="en-US" dirty="0" smtClean="0"/>
              <a:t>的分布情況，可以發現</a:t>
            </a:r>
            <a:r>
              <a:rPr lang="zh-TW" altLang="en-US" dirty="0"/>
              <a:t>每坪</a:t>
            </a:r>
            <a:r>
              <a:rPr lang="zh-TW" altLang="en-US" dirty="0" smtClean="0"/>
              <a:t>價格大致呈現鐘形分布，主要集中在</a:t>
            </a:r>
            <a:r>
              <a:rPr lang="en-US" altLang="zh-TW" dirty="0" smtClean="0"/>
              <a:t>25</a:t>
            </a:r>
            <a:r>
              <a:rPr lang="zh-TW" altLang="en-US" dirty="0" smtClean="0"/>
              <a:t>萬至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萬區間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同時從兩張圖均可明顯</a:t>
            </a:r>
            <a:r>
              <a:rPr lang="zh-TW" altLang="en-US" dirty="0"/>
              <a:t>發現，每坪</a:t>
            </a:r>
            <a:r>
              <a:rPr lang="zh-TW" altLang="en-US" dirty="0" smtClean="0"/>
              <a:t>價格最大值為</a:t>
            </a:r>
            <a:r>
              <a:rPr lang="en-US" altLang="zh-TW" dirty="0" smtClean="0"/>
              <a:t>117.5</a:t>
            </a:r>
            <a:r>
              <a:rPr lang="zh-TW" altLang="en-US" dirty="0" smtClean="0"/>
              <a:t>萬，是一筆相對嚴重的</a:t>
            </a:r>
            <a:r>
              <a:rPr lang="en-US" altLang="zh-TW" dirty="0" smtClean="0"/>
              <a:t>outlier</a:t>
            </a:r>
            <a:r>
              <a:rPr lang="zh-TW" altLang="en-US" dirty="0" smtClean="0"/>
              <a:t>，故在之後的模型分析中，會將其排除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── </a:t>
            </a:r>
            <a:r>
              <a:rPr lang="en-US" altLang="zh-TW" dirty="0"/>
              <a:t>Real estate 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08" y="971551"/>
            <a:ext cx="4618792" cy="5886449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7493357" y="2643018"/>
            <a:ext cx="1193443" cy="769883"/>
            <a:chOff x="7283002" y="3789237"/>
            <a:chExt cx="1193443" cy="769883"/>
          </a:xfrm>
        </p:grpSpPr>
        <p:sp>
          <p:nvSpPr>
            <p:cNvPr id="16" name="內容版面配置區 1"/>
            <p:cNvSpPr txBox="1">
              <a:spLocks/>
            </p:cNvSpPr>
            <p:nvPr/>
          </p:nvSpPr>
          <p:spPr bwMode="auto">
            <a:xfrm>
              <a:off x="7283002" y="3789237"/>
              <a:ext cx="1193443" cy="4931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altLang="zh-TW" kern="0" dirty="0" smtClean="0">
                  <a:solidFill>
                    <a:srgbClr val="FF0000"/>
                  </a:solidFill>
                </a:rPr>
                <a:t>117.5</a:t>
              </a:r>
              <a:r>
                <a:rPr lang="zh-TW" altLang="en-US" kern="0" dirty="0" smtClean="0">
                  <a:solidFill>
                    <a:srgbClr val="FF0000"/>
                  </a:solidFill>
                </a:rPr>
                <a:t>萬</a:t>
              </a:r>
              <a:endParaRPr lang="zh-TW" altLang="en-US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 bwMode="auto">
            <a:xfrm>
              <a:off x="7879723" y="4282359"/>
              <a:ext cx="203916" cy="27676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" name="群組 30"/>
          <p:cNvGrpSpPr/>
          <p:nvPr/>
        </p:nvGrpSpPr>
        <p:grpSpPr>
          <a:xfrm>
            <a:off x="6810777" y="4227186"/>
            <a:ext cx="1498243" cy="493121"/>
            <a:chOff x="6978202" y="3789237"/>
            <a:chExt cx="1498243" cy="493121"/>
          </a:xfrm>
        </p:grpSpPr>
        <p:sp>
          <p:nvSpPr>
            <p:cNvPr id="32" name="內容版面配置區 1"/>
            <p:cNvSpPr txBox="1">
              <a:spLocks/>
            </p:cNvSpPr>
            <p:nvPr/>
          </p:nvSpPr>
          <p:spPr bwMode="auto">
            <a:xfrm>
              <a:off x="7283002" y="3789237"/>
              <a:ext cx="1193443" cy="49312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altLang="zh-TW" kern="0" dirty="0" smtClean="0">
                  <a:solidFill>
                    <a:srgbClr val="FF0000"/>
                  </a:solidFill>
                </a:rPr>
                <a:t>117.5</a:t>
              </a:r>
              <a:r>
                <a:rPr lang="zh-TW" altLang="en-US" kern="0" dirty="0" smtClean="0">
                  <a:solidFill>
                    <a:srgbClr val="FF0000"/>
                  </a:solidFill>
                </a:rPr>
                <a:t>萬</a:t>
              </a:r>
              <a:endParaRPr lang="zh-TW" altLang="en-US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線單箭頭接點 32"/>
            <p:cNvCxnSpPr>
              <a:stCxn id="32" idx="1"/>
            </p:cNvCxnSpPr>
            <p:nvPr/>
          </p:nvCxnSpPr>
          <p:spPr bwMode="auto">
            <a:xfrm flipH="1" flipV="1">
              <a:off x="6978202" y="4035797"/>
              <a:ext cx="30480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9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96214" y="1187450"/>
            <a:ext cx="3142534" cy="5670550"/>
          </a:xfrm>
        </p:spPr>
        <p:txBody>
          <a:bodyPr/>
          <a:lstStyle/>
          <a:p>
            <a:r>
              <a:rPr lang="zh-TW" altLang="en-US" sz="1800" dirty="0" smtClean="0"/>
              <a:t>屋齡</a:t>
            </a:r>
            <a:r>
              <a:rPr lang="en-US" altLang="zh-TW" sz="1800" dirty="0" smtClean="0"/>
              <a:t>(Age)</a:t>
            </a:r>
          </a:p>
          <a:p>
            <a:pPr marL="457200" lvl="1" indent="0">
              <a:buNone/>
            </a:pPr>
            <a:r>
              <a:rPr lang="zh-TW" altLang="en-US" sz="1600" b="0" dirty="0"/>
              <a:t>分布主要集中在</a:t>
            </a:r>
            <a:r>
              <a:rPr lang="en-US" altLang="zh-TW" sz="1600" b="0" dirty="0"/>
              <a:t>10</a:t>
            </a:r>
            <a:r>
              <a:rPr lang="zh-TW" altLang="en-US" sz="1600" b="0" dirty="0"/>
              <a:t>年至</a:t>
            </a:r>
            <a:r>
              <a:rPr lang="en-US" altLang="zh-TW" sz="1600" b="0" dirty="0"/>
              <a:t>20</a:t>
            </a:r>
            <a:r>
              <a:rPr lang="zh-TW" altLang="en-US" sz="1600" b="0" dirty="0"/>
              <a:t>年間，其中新建案</a:t>
            </a:r>
            <a:r>
              <a:rPr lang="en-US" altLang="zh-TW" sz="1600" b="0" dirty="0"/>
              <a:t>(10</a:t>
            </a:r>
            <a:r>
              <a:rPr lang="zh-TW" altLang="en-US" sz="1600" b="0" dirty="0"/>
              <a:t>年以內</a:t>
            </a:r>
            <a:r>
              <a:rPr lang="en-US" altLang="zh-TW" sz="1600" b="0" dirty="0"/>
              <a:t>)</a:t>
            </a:r>
            <a:r>
              <a:rPr lang="zh-TW" altLang="en-US" sz="1600" b="0" dirty="0"/>
              <a:t>與老屋</a:t>
            </a:r>
            <a:r>
              <a:rPr lang="en-US" altLang="zh-TW" sz="1600" b="0" dirty="0"/>
              <a:t>(35</a:t>
            </a:r>
            <a:r>
              <a:rPr lang="zh-TW" altLang="en-US" sz="1600" b="0" dirty="0"/>
              <a:t>年以上</a:t>
            </a:r>
            <a:r>
              <a:rPr lang="en-US" altLang="zh-TW" sz="1600" b="0" dirty="0"/>
              <a:t>)</a:t>
            </a:r>
            <a:r>
              <a:rPr lang="zh-TW" altLang="en-US" sz="1600" b="0" dirty="0"/>
              <a:t>有價格較高的趨勢</a:t>
            </a:r>
            <a:endParaRPr lang="en-US" altLang="zh-TW" sz="1600" b="0" dirty="0"/>
          </a:p>
          <a:p>
            <a:r>
              <a:rPr lang="zh-TW" altLang="en-US" sz="1800" dirty="0"/>
              <a:t>與捷運站</a:t>
            </a:r>
            <a:r>
              <a:rPr lang="zh-TW" altLang="en-US" sz="1800" dirty="0" smtClean="0"/>
              <a:t>距離</a:t>
            </a:r>
            <a:r>
              <a:rPr lang="en-US" altLang="zh-TW" sz="1800" dirty="0" smtClean="0"/>
              <a:t>(D2MRT)</a:t>
            </a:r>
          </a:p>
          <a:p>
            <a:pPr marL="457200" lvl="1" indent="0">
              <a:buNone/>
            </a:pPr>
            <a:r>
              <a:rPr lang="zh-TW" altLang="en-US" sz="1600" b="0" dirty="0">
                <a:solidFill>
                  <a:srgbClr val="000000"/>
                </a:solidFill>
              </a:rPr>
              <a:t>明顯呈現正偏態</a:t>
            </a:r>
            <a:r>
              <a:rPr lang="zh-TW" altLang="en-US" sz="1600" b="0" dirty="0" smtClean="0">
                <a:solidFill>
                  <a:srgbClr val="000000"/>
                </a:solidFill>
              </a:rPr>
              <a:t>分布，同時距離捷運站越近，每坪價格越高，可以推次捷運最為交通功能與生活中心的影響</a:t>
            </a:r>
            <a:endParaRPr lang="zh-TW" altLang="en-US" sz="1600" b="0" dirty="0">
              <a:solidFill>
                <a:srgbClr val="000000"/>
              </a:solidFill>
            </a:endParaRPr>
          </a:p>
          <a:p>
            <a:r>
              <a:rPr lang="zh-TW" altLang="en-US" sz="1800" dirty="0" smtClean="0"/>
              <a:t>便利商店數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zh-TW" altLang="en-US" sz="1600" dirty="0" smtClean="0"/>
              <a:t>分布較為平均，與每坪價格大致呈現正相關性</a:t>
            </a:r>
          </a:p>
          <a:p>
            <a:r>
              <a:rPr lang="zh-TW" altLang="en-US" sz="1800" dirty="0"/>
              <a:t>交易</a:t>
            </a:r>
            <a:r>
              <a:rPr lang="zh-TW" altLang="en-US" sz="1800" dirty="0" smtClean="0"/>
              <a:t>月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zh-TW" altLang="en-US" sz="1600" dirty="0" smtClean="0"/>
              <a:t>跟</a:t>
            </a:r>
            <a:r>
              <a:rPr lang="zh-TW" altLang="en-US" sz="1600" dirty="0"/>
              <a:t>每坪</a:t>
            </a:r>
            <a:r>
              <a:rPr lang="zh-TW" altLang="en-US" sz="1600" dirty="0" smtClean="0"/>
              <a:t>價格無明顯趨勢</a:t>
            </a:r>
            <a:endParaRPr lang="en-US" altLang="zh-TW" sz="1600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── </a:t>
            </a:r>
            <a:r>
              <a:rPr lang="en-US" altLang="zh-TW" dirty="0"/>
              <a:t>Real estate 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9" name="群組 8"/>
          <p:cNvGrpSpPr>
            <a:grpSpLocks noChangeAspect="1"/>
          </p:cNvGrpSpPr>
          <p:nvPr/>
        </p:nvGrpSpPr>
        <p:grpSpPr>
          <a:xfrm>
            <a:off x="3445555" y="1168400"/>
            <a:ext cx="5393645" cy="5554372"/>
            <a:chOff x="2280165" y="50006"/>
            <a:chExt cx="7547490" cy="7772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0165" y="154781"/>
              <a:ext cx="3829050" cy="381952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7180" y="50006"/>
              <a:ext cx="3800475" cy="39243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0165" y="3974306"/>
              <a:ext cx="3819525" cy="3848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7655" y="3974306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2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2000857" y="1699491"/>
            <a:ext cx="5332694" cy="5158509"/>
            <a:chOff x="2010093" y="1322872"/>
            <a:chExt cx="5452888" cy="527477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0093" y="1322872"/>
              <a:ext cx="5452888" cy="5274777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2463" y="6289636"/>
              <a:ext cx="2710518" cy="308013"/>
            </a:xfrm>
            <a:prstGeom prst="rect">
              <a:avLst/>
            </a:prstGeom>
          </p:spPr>
        </p:pic>
      </p:grp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248401" y="2332760"/>
            <a:ext cx="1066800" cy="50280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文山區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── </a:t>
            </a:r>
            <a:r>
              <a:rPr lang="en-US" altLang="zh-TW" dirty="0"/>
              <a:t>Real estate 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2529047" y="2420506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中</a:t>
            </a:r>
            <a:r>
              <a:rPr lang="zh-TW" altLang="en-US" kern="0" dirty="0"/>
              <a:t>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 bwMode="auto">
          <a:xfrm>
            <a:off x="3864499" y="1917701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/>
              <a:t>永和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13" name="內容版面配置區 1"/>
          <p:cNvSpPr txBox="1">
            <a:spLocks/>
          </p:cNvSpPr>
          <p:nvPr/>
        </p:nvSpPr>
        <p:spPr bwMode="auto">
          <a:xfrm>
            <a:off x="5375564" y="5323230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新店區</a:t>
            </a:r>
            <a:endParaRPr lang="zh-TW" altLang="en-US" kern="0" dirty="0"/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457199" y="1187450"/>
            <a:ext cx="389774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TW" altLang="en-US" kern="0" dirty="0" smtClean="0"/>
              <a:t>每坪價格 </a:t>
            </a:r>
            <a:r>
              <a:rPr lang="en-US" altLang="zh-TW" kern="0" dirty="0" smtClean="0"/>
              <a:t>- </a:t>
            </a:r>
            <a:r>
              <a:rPr lang="zh-TW" altLang="en-US" kern="0" dirty="0" smtClean="0"/>
              <a:t>經緯度 分布圖</a:t>
            </a:r>
            <a:endParaRPr lang="en-US" kern="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008165" y="3145848"/>
            <a:ext cx="2831035" cy="1647825"/>
            <a:chOff x="6008165" y="3145848"/>
            <a:chExt cx="2831035" cy="1647825"/>
          </a:xfrm>
        </p:grpSpPr>
        <p:sp>
          <p:nvSpPr>
            <p:cNvPr id="17" name="內容版面配置區 1"/>
            <p:cNvSpPr txBox="1">
              <a:spLocks/>
            </p:cNvSpPr>
            <p:nvPr/>
          </p:nvSpPr>
          <p:spPr bwMode="auto">
            <a:xfrm>
              <a:off x="7167296" y="3145848"/>
              <a:ext cx="1671904" cy="16478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 smtClean="0"/>
                <a:t>大多數交易座落新店市區，同時價格較高者亦出現在交通較發達的地區</a:t>
              </a:r>
              <a:endParaRPr lang="en-US" sz="1600" kern="0" dirty="0"/>
            </a:p>
          </p:txBody>
        </p:sp>
        <p:cxnSp>
          <p:nvCxnSpPr>
            <p:cNvPr id="18" name="直線單箭頭接點 17"/>
            <p:cNvCxnSpPr/>
            <p:nvPr/>
          </p:nvCxnSpPr>
          <p:spPr bwMode="auto">
            <a:xfrm flipH="1">
              <a:off x="6008165" y="3740727"/>
              <a:ext cx="1159131" cy="387928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群組 22"/>
          <p:cNvGrpSpPr/>
          <p:nvPr/>
        </p:nvGrpSpPr>
        <p:grpSpPr>
          <a:xfrm>
            <a:off x="487630" y="2450667"/>
            <a:ext cx="3910269" cy="1405370"/>
            <a:chOff x="7167296" y="3071957"/>
            <a:chExt cx="3910269" cy="1405370"/>
          </a:xfrm>
        </p:grpSpPr>
        <p:sp>
          <p:nvSpPr>
            <p:cNvPr id="24" name="內容版面配置區 1"/>
            <p:cNvSpPr txBox="1">
              <a:spLocks/>
            </p:cNvSpPr>
            <p:nvPr/>
          </p:nvSpPr>
          <p:spPr bwMode="auto">
            <a:xfrm>
              <a:off x="7167296" y="3145848"/>
              <a:ext cx="1716098" cy="133147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 smtClean="0"/>
                <a:t>雖然官方網站</a:t>
              </a:r>
              <a:r>
                <a:rPr lang="zh-TW" altLang="en-US" sz="1600" kern="0" dirty="0" smtClean="0"/>
                <a:t>敘述的地區</a:t>
              </a:r>
              <a:r>
                <a:rPr lang="zh-TW" altLang="en-US" sz="1600" kern="0" dirty="0" smtClean="0"/>
                <a:t>為新店區，然而有</a:t>
              </a:r>
              <a:r>
                <a:rPr lang="en-US" altLang="zh-TW" sz="1600" kern="0" dirty="0" smtClean="0"/>
                <a:t>3</a:t>
              </a:r>
              <a:r>
                <a:rPr lang="zh-TW" altLang="en-US" sz="1600" kern="0" dirty="0" smtClean="0"/>
                <a:t>筆資料位在永和區</a:t>
              </a:r>
              <a:endParaRPr lang="en-US" sz="1600" kern="0" dirty="0"/>
            </a:p>
          </p:txBody>
        </p:sp>
        <p:cxnSp>
          <p:nvCxnSpPr>
            <p:cNvPr id="25" name="直線單箭頭接點 24"/>
            <p:cNvCxnSpPr/>
            <p:nvPr/>
          </p:nvCxnSpPr>
          <p:spPr bwMode="auto">
            <a:xfrm flipV="1">
              <a:off x="8869296" y="3071957"/>
              <a:ext cx="2208269" cy="66299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群組 27"/>
          <p:cNvGrpSpPr/>
          <p:nvPr/>
        </p:nvGrpSpPr>
        <p:grpSpPr>
          <a:xfrm>
            <a:off x="694259" y="4243153"/>
            <a:ext cx="3452868" cy="1917502"/>
            <a:chOff x="7167296" y="3145848"/>
            <a:chExt cx="3452868" cy="1917502"/>
          </a:xfrm>
        </p:grpSpPr>
        <p:sp>
          <p:nvSpPr>
            <p:cNvPr id="29" name="內容版面配置區 1"/>
            <p:cNvSpPr txBox="1">
              <a:spLocks/>
            </p:cNvSpPr>
            <p:nvPr/>
          </p:nvSpPr>
          <p:spPr bwMode="auto">
            <a:xfrm>
              <a:off x="7167296" y="3145848"/>
              <a:ext cx="1716098" cy="191750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 smtClean="0"/>
                <a:t>相較於新店市區，安坑地區每坪價格較低，並以安康路為軸線，連接中和區，呈帶狀分布</a:t>
              </a:r>
              <a:endParaRPr lang="en-US" sz="1600" kern="0" dirty="0"/>
            </a:p>
          </p:txBody>
        </p:sp>
        <p:cxnSp>
          <p:nvCxnSpPr>
            <p:cNvPr id="30" name="直線單箭頭接點 29"/>
            <p:cNvCxnSpPr/>
            <p:nvPr/>
          </p:nvCxnSpPr>
          <p:spPr bwMode="auto">
            <a:xfrm>
              <a:off x="8879109" y="3521667"/>
              <a:ext cx="1741055" cy="1727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66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資料探索 ── </a:t>
            </a:r>
            <a:r>
              <a:rPr lang="en-US" altLang="zh-TW" dirty="0"/>
              <a:t>Real estate 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CFB70C-68FF-486D-858C-B44EB4793726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0" name="群組 9"/>
          <p:cNvGrpSpPr>
            <a:grpSpLocks noChangeAspect="1"/>
          </p:cNvGrpSpPr>
          <p:nvPr/>
        </p:nvGrpSpPr>
        <p:grpSpPr>
          <a:xfrm>
            <a:off x="1939289" y="1709051"/>
            <a:ext cx="5491819" cy="5018773"/>
            <a:chOff x="1874896" y="1592502"/>
            <a:chExt cx="4988618" cy="455891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4896" y="1592502"/>
              <a:ext cx="4976033" cy="455891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912" y="5901666"/>
              <a:ext cx="2500602" cy="249629"/>
            </a:xfrm>
            <a:prstGeom prst="rect">
              <a:avLst/>
            </a:prstGeom>
          </p:spPr>
        </p:pic>
      </p:grpSp>
      <p:sp>
        <p:nvSpPr>
          <p:cNvPr id="11" name="內容版面配置區 1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TW" altLang="en-US" dirty="0"/>
              <a:t>與捷運站</a:t>
            </a:r>
            <a:r>
              <a:rPr lang="zh-TW" altLang="en-US" dirty="0" smtClean="0"/>
              <a:t>距離 </a:t>
            </a:r>
            <a:r>
              <a:rPr lang="en-US" altLang="zh-TW" kern="0" dirty="0" smtClean="0"/>
              <a:t>- </a:t>
            </a:r>
            <a:r>
              <a:rPr lang="zh-TW" altLang="en-US" kern="0" dirty="0" smtClean="0"/>
              <a:t>經緯度 分布圖</a:t>
            </a:r>
            <a:endParaRPr lang="en-US" kern="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61731" y="2553698"/>
            <a:ext cx="3910269" cy="3473615"/>
            <a:chOff x="7167296" y="3071957"/>
            <a:chExt cx="3910269" cy="3473615"/>
          </a:xfrm>
        </p:grpSpPr>
        <p:sp>
          <p:nvSpPr>
            <p:cNvPr id="13" name="內容版面配置區 1"/>
            <p:cNvSpPr txBox="1">
              <a:spLocks/>
            </p:cNvSpPr>
            <p:nvPr/>
          </p:nvSpPr>
          <p:spPr bwMode="auto">
            <a:xfrm>
              <a:off x="7167296" y="3145848"/>
              <a:ext cx="1716098" cy="33997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 smtClean="0"/>
                <a:t>從永和區的資料可以發現，雖然</a:t>
              </a:r>
              <a:r>
                <a:rPr lang="en-US" altLang="zh-TW" sz="1600" kern="0" dirty="0" smtClean="0"/>
                <a:t>”D2MRT”</a:t>
              </a:r>
              <a:r>
                <a:rPr lang="zh-TW" altLang="en-US" sz="1600" kern="0" dirty="0" smtClean="0"/>
                <a:t>意旨距離最近捷運站的距離，然而</a:t>
              </a:r>
              <a:r>
                <a:rPr lang="zh-TW" altLang="en-US" sz="1600" kern="0" dirty="0" smtClean="0">
                  <a:solidFill>
                    <a:srgbClr val="FF0000"/>
                  </a:solidFill>
                </a:rPr>
                <a:t>此份資料僅考慮距離「綠線」的距離</a:t>
              </a:r>
              <a:r>
                <a:rPr lang="zh-TW" altLang="en-US" sz="1600" kern="0" dirty="0" smtClean="0"/>
                <a:t>，而未考量其他捷運站，故此變數會自行重新修正</a:t>
              </a:r>
              <a:endParaRPr lang="en-US" altLang="zh-TW" sz="1600" kern="0" dirty="0" smtClean="0"/>
            </a:p>
            <a:p>
              <a:pPr marL="0" indent="0">
                <a:buNone/>
              </a:pPr>
              <a:endParaRPr lang="en-US" altLang="zh-TW" sz="1600" kern="0" dirty="0" smtClean="0"/>
            </a:p>
          </p:txBody>
        </p:sp>
        <p:cxnSp>
          <p:nvCxnSpPr>
            <p:cNvPr id="14" name="直線單箭頭接點 13"/>
            <p:cNvCxnSpPr/>
            <p:nvPr/>
          </p:nvCxnSpPr>
          <p:spPr bwMode="auto">
            <a:xfrm flipV="1">
              <a:off x="8869296" y="3071957"/>
              <a:ext cx="2208269" cy="66299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5" name="群組 14"/>
          <p:cNvGrpSpPr/>
          <p:nvPr/>
        </p:nvGrpSpPr>
        <p:grpSpPr>
          <a:xfrm>
            <a:off x="4365938" y="1493153"/>
            <a:ext cx="4533405" cy="1958386"/>
            <a:chOff x="4305795" y="3145849"/>
            <a:chExt cx="4533405" cy="1958386"/>
          </a:xfrm>
        </p:grpSpPr>
        <p:sp>
          <p:nvSpPr>
            <p:cNvPr id="16" name="內容版面配置區 1"/>
            <p:cNvSpPr txBox="1">
              <a:spLocks/>
            </p:cNvSpPr>
            <p:nvPr/>
          </p:nvSpPr>
          <p:spPr bwMode="auto">
            <a:xfrm>
              <a:off x="7167296" y="3145849"/>
              <a:ext cx="1671904" cy="19583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 smtClean="0"/>
                <a:t>中和線於</a:t>
              </a:r>
              <a:r>
                <a:rPr lang="en-US" altLang="zh-TW" sz="1600" kern="0" dirty="0"/>
                <a:t>1975</a:t>
              </a:r>
              <a:r>
                <a:rPr lang="zh-TW" altLang="en-US" sz="1600" kern="0" dirty="0"/>
                <a:t>年開始</a:t>
              </a:r>
              <a:r>
                <a:rPr lang="zh-TW" altLang="en-US" sz="1600" kern="0" dirty="0" smtClean="0"/>
                <a:t>規劃，</a:t>
              </a:r>
              <a:r>
                <a:rPr lang="en-US" altLang="zh-TW" sz="1600" kern="0" dirty="0"/>
                <a:t>1998</a:t>
              </a:r>
              <a:r>
                <a:rPr lang="zh-TW" altLang="en-US" sz="1600" kern="0" dirty="0"/>
                <a:t>年</a:t>
              </a:r>
              <a:r>
                <a:rPr lang="zh-TW" altLang="en-US" sz="1600" kern="0" dirty="0" smtClean="0"/>
                <a:t>通車，</a:t>
              </a:r>
              <a:r>
                <a:rPr lang="en-US" altLang="zh-TW" sz="1600" kern="0" dirty="0"/>
                <a:t>2012</a:t>
              </a:r>
              <a:r>
                <a:rPr lang="zh-TW" altLang="en-US" sz="1600" kern="0" dirty="0"/>
                <a:t>年</a:t>
              </a:r>
              <a:r>
                <a:rPr lang="en-US" altLang="zh-TW" sz="1600" kern="0" dirty="0"/>
                <a:t>9</a:t>
              </a:r>
              <a:r>
                <a:rPr lang="zh-TW" altLang="en-US" sz="1600" kern="0" dirty="0" smtClean="0"/>
                <a:t>月蘆洲</a:t>
              </a:r>
              <a:r>
                <a:rPr lang="zh-TW" altLang="en-US" sz="1600" kern="0" dirty="0"/>
                <a:t>線、新莊線與中和線銜接直通營運至今</a:t>
              </a:r>
              <a:endParaRPr lang="en-US" sz="1600" kern="0" dirty="0"/>
            </a:p>
          </p:txBody>
        </p:sp>
        <p:cxnSp>
          <p:nvCxnSpPr>
            <p:cNvPr id="17" name="直線單箭頭接點 16"/>
            <p:cNvCxnSpPr/>
            <p:nvPr/>
          </p:nvCxnSpPr>
          <p:spPr bwMode="auto">
            <a:xfrm flipH="1">
              <a:off x="4305795" y="3740727"/>
              <a:ext cx="2861502" cy="31946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群組 17"/>
          <p:cNvGrpSpPr/>
          <p:nvPr/>
        </p:nvGrpSpPr>
        <p:grpSpPr>
          <a:xfrm>
            <a:off x="5628068" y="4209224"/>
            <a:ext cx="3271275" cy="2497279"/>
            <a:chOff x="5567925" y="3145848"/>
            <a:chExt cx="3271275" cy="2497279"/>
          </a:xfrm>
        </p:grpSpPr>
        <p:sp>
          <p:nvSpPr>
            <p:cNvPr id="19" name="內容版面配置區 1"/>
            <p:cNvSpPr txBox="1">
              <a:spLocks/>
            </p:cNvSpPr>
            <p:nvPr/>
          </p:nvSpPr>
          <p:spPr bwMode="auto">
            <a:xfrm>
              <a:off x="7167296" y="3145848"/>
              <a:ext cx="1671904" cy="249727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1pPr>
              <a:lvl2pPr marL="742950" indent="-28575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n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2pPr>
              <a:lvl3pPr marL="1143000" indent="-228600" algn="l" rtl="0" fontAlgn="base">
                <a:lnSpc>
                  <a:spcPct val="120000"/>
                </a:lnSpc>
                <a:spcBef>
                  <a:spcPts val="648"/>
                </a:spcBef>
                <a:spcAft>
                  <a:spcPts val="0"/>
                </a:spcAft>
                <a:buClrTx/>
                <a:buSzPct val="75000"/>
                <a:buFont typeface="Wingdings" pitchFamily="2" charset="2"/>
                <a:buChar char="p"/>
                <a:def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+mn-cs"/>
                </a:defRPr>
              </a:lvl3pPr>
              <a:lvl4pPr marL="16002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4pPr>
              <a:lvl5pPr marL="2057400" indent="-228600" algn="l" rtl="0" fontAlgn="base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buFont typeface="Wingdings" pitchFamily="2" charset="2"/>
                <a:buChar char="§"/>
                <a:defRPr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</a:defRPr>
              </a:lvl5pPr>
              <a:lvl6pPr marL="25146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3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zh-TW" altLang="en-US" sz="1600" kern="0" dirty="0"/>
                <a:t>新店</a:t>
              </a:r>
              <a:r>
                <a:rPr lang="zh-TW" altLang="en-US" sz="1600" kern="0" dirty="0" smtClean="0"/>
                <a:t>線於</a:t>
              </a:r>
              <a:r>
                <a:rPr lang="en-US" altLang="zh-TW" sz="1600" kern="0" dirty="0" smtClean="0"/>
                <a:t>1991</a:t>
              </a:r>
              <a:r>
                <a:rPr lang="zh-TW" altLang="en-US" sz="1600" kern="0" dirty="0" smtClean="0"/>
                <a:t>年開工，</a:t>
              </a:r>
              <a:r>
                <a:rPr lang="en-US" altLang="zh-TW" sz="1600" kern="0" dirty="0" smtClean="0"/>
                <a:t>1999</a:t>
              </a:r>
              <a:r>
                <a:rPr lang="zh-TW" altLang="en-US" sz="1600" kern="0" dirty="0"/>
                <a:t>年「淡水－新店」</a:t>
              </a:r>
              <a:r>
                <a:rPr lang="zh-TW" altLang="en-US" sz="1600" kern="0" dirty="0" smtClean="0"/>
                <a:t>段通車，</a:t>
              </a:r>
              <a:r>
                <a:rPr lang="en-US" altLang="zh-TW" sz="1600" kern="0" dirty="0"/>
                <a:t>2004</a:t>
              </a:r>
              <a:r>
                <a:rPr lang="zh-TW" altLang="en-US" sz="1600" kern="0" dirty="0" smtClean="0"/>
                <a:t>年小碧潭支線</a:t>
              </a:r>
              <a:r>
                <a:rPr lang="zh-TW" altLang="en-US" sz="1600" kern="0" dirty="0"/>
                <a:t>正式</a:t>
              </a:r>
              <a:r>
                <a:rPr lang="zh-TW" altLang="en-US" sz="1600" kern="0" dirty="0" smtClean="0"/>
                <a:t>通車，</a:t>
              </a:r>
              <a:r>
                <a:rPr lang="en-US" altLang="zh-TW" sz="1600" kern="0" dirty="0"/>
                <a:t>2014</a:t>
              </a:r>
              <a:r>
                <a:rPr lang="zh-TW" altLang="en-US" sz="1600" kern="0" dirty="0" smtClean="0"/>
                <a:t>年</a:t>
              </a:r>
              <a:r>
                <a:rPr lang="zh-TW" altLang="en-US" sz="1600" kern="0" dirty="0"/>
                <a:t>改為「松山－新店</a:t>
              </a:r>
              <a:r>
                <a:rPr lang="zh-TW" altLang="en-US" sz="1600" kern="0" dirty="0" smtClean="0"/>
                <a:t>」</a:t>
              </a:r>
              <a:endParaRPr lang="en-US" sz="1600" kern="0" dirty="0"/>
            </a:p>
          </p:txBody>
        </p:sp>
        <p:cxnSp>
          <p:nvCxnSpPr>
            <p:cNvPr id="20" name="直線單箭頭接點 19"/>
            <p:cNvCxnSpPr/>
            <p:nvPr/>
          </p:nvCxnSpPr>
          <p:spPr bwMode="auto">
            <a:xfrm flipH="1" flipV="1">
              <a:off x="5567925" y="3598776"/>
              <a:ext cx="1599372" cy="141951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內容版面配置區 1"/>
          <p:cNvSpPr txBox="1">
            <a:spLocks/>
          </p:cNvSpPr>
          <p:nvPr/>
        </p:nvSpPr>
        <p:spPr bwMode="auto">
          <a:xfrm>
            <a:off x="6248401" y="2332760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文山區</a:t>
            </a:r>
            <a:endParaRPr lang="zh-TW" altLang="en-US" kern="0" dirty="0"/>
          </a:p>
        </p:txBody>
      </p: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2529047" y="2420506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中</a:t>
            </a:r>
            <a:r>
              <a:rPr lang="zh-TW" altLang="en-US" kern="0" dirty="0"/>
              <a:t>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25" name="內容版面配置區 1"/>
          <p:cNvSpPr txBox="1">
            <a:spLocks/>
          </p:cNvSpPr>
          <p:nvPr/>
        </p:nvSpPr>
        <p:spPr bwMode="auto">
          <a:xfrm>
            <a:off x="3864499" y="1917701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/>
              <a:t>永和</a:t>
            </a:r>
            <a:r>
              <a:rPr lang="zh-TW" altLang="en-US" kern="0" dirty="0" smtClean="0"/>
              <a:t>區</a:t>
            </a:r>
            <a:endParaRPr lang="zh-TW" altLang="en-US" kern="0" dirty="0"/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 bwMode="auto">
          <a:xfrm>
            <a:off x="5375564" y="5323230"/>
            <a:ext cx="1066800" cy="5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n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648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p"/>
              <a:def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itchFamily="2" charset="2"/>
              <a:buChar char="§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kern="0" dirty="0" smtClean="0"/>
              <a:t>新店區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074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CRM temp_v1803_Calibri+正黑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vel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evel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Calibri" pitchFamily="34" charset="0"/>
            <a:ea typeface="微軟正黑體" pitchFamily="34" charset="-12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CRM temp_v1803_Calibri+正黑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4C2C1A"/>
          </a:buClr>
          <a:buSzPct val="75000"/>
          <a:buFont typeface="Wingdings" pitchFamily="2" charset="2"/>
          <a:buChar char="p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35087</TotalTime>
  <Words>1669</Words>
  <Application>Microsoft Office PowerPoint</Application>
  <PresentationFormat>如螢幕大小 (4:3)</PresentationFormat>
  <Paragraphs>373</Paragraphs>
  <Slides>23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Calibri</vt:lpstr>
      <vt:lpstr>Times New Roman</vt:lpstr>
      <vt:lpstr>Verdana</vt:lpstr>
      <vt:lpstr>Wingdings</vt:lpstr>
      <vt:lpstr>2_Level</vt:lpstr>
      <vt:lpstr>1_Level</vt:lpstr>
      <vt:lpstr>7_Level</vt:lpstr>
      <vt:lpstr>新店不動產價格分析</vt:lpstr>
      <vt:lpstr>Outline</vt:lpstr>
      <vt:lpstr>一、資料說明與探索</vt:lpstr>
      <vt:lpstr>資料說明</vt:lpstr>
      <vt:lpstr>資料探索 ── Real estate valuation</vt:lpstr>
      <vt:lpstr>資料探索 ── Real estate valuation</vt:lpstr>
      <vt:lpstr>資料探索 ── Real estate valuation</vt:lpstr>
      <vt:lpstr>資料探索 ── Real estate valuation</vt:lpstr>
      <vt:lpstr>資料探索 ── Real estate valuation</vt:lpstr>
      <vt:lpstr>小結</vt:lpstr>
      <vt:lpstr>二、GIS分析與新店概述</vt:lpstr>
      <vt:lpstr>新店概述</vt:lpstr>
      <vt:lpstr>新店市區──捷運步行距離</vt:lpstr>
      <vt:lpstr>新店市區──主要幹道</vt:lpstr>
      <vt:lpstr>新店市區──重要建案&amp;生活圈</vt:lpstr>
      <vt:lpstr>新店郊區──村里收入</vt:lpstr>
      <vt:lpstr>小結</vt:lpstr>
      <vt:lpstr>三、模型分析</vt:lpstr>
      <vt:lpstr>變數</vt:lpstr>
      <vt:lpstr>模型</vt:lpstr>
      <vt:lpstr>PowerPoint 簡報</vt:lpstr>
      <vt:lpstr>四、結論與展望</vt:lpstr>
      <vt:lpstr>結論與展望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Scylla.Tsai_蔡依玲</dc:creator>
  <cp:lastModifiedBy>佳綸 施</cp:lastModifiedBy>
  <cp:revision>2306</cp:revision>
  <cp:lastPrinted>2017-11-22T08:45:04Z</cp:lastPrinted>
  <dcterms:created xsi:type="dcterms:W3CDTF">2017-09-12T01:21:17Z</dcterms:created>
  <dcterms:modified xsi:type="dcterms:W3CDTF">2021-05-17T17:00:34Z</dcterms:modified>
</cp:coreProperties>
</file>