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72" r:id="rId3"/>
    <p:sldId id="325" r:id="rId4"/>
    <p:sldId id="328" r:id="rId5"/>
    <p:sldId id="329" r:id="rId6"/>
    <p:sldId id="327" r:id="rId7"/>
    <p:sldId id="326" r:id="rId8"/>
    <p:sldId id="330" r:id="rId9"/>
    <p:sldId id="262" r:id="rId10"/>
    <p:sldId id="331" r:id="rId11"/>
    <p:sldId id="332"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9FB5"/>
    <a:srgbClr val="1A7DC0"/>
    <a:srgbClr val="1F23C7"/>
    <a:srgbClr val="D01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434" autoAdjust="0"/>
  </p:normalViewPr>
  <p:slideViewPr>
    <p:cSldViewPr snapToGrid="0">
      <p:cViewPr varScale="1">
        <p:scale>
          <a:sx n="90" d="100"/>
          <a:sy n="90" d="100"/>
        </p:scale>
        <p:origin x="1398" y="90"/>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CDDD-4BA8-A77E-BE23588A81A1}"/>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CDDD-4BA8-A77E-BE23588A81A1}"/>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CDDD-4BA8-A77E-BE23588A81A1}"/>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CDDD-4BA8-A77E-BE23588A81A1}"/>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CDDD-4BA8-A77E-BE23588A81A1}"/>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CDDD-4BA8-A77E-BE23588A81A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5FF5-4962-A2E8-6EF978CE996F}"/>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5FF5-4962-A2E8-6EF978CE996F}"/>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5FF5-4962-A2E8-6EF978CE996F}"/>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5FF5-4962-A2E8-6EF978CE996F}"/>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5FF5-4962-A2E8-6EF978CE996F}"/>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5FF5-4962-A2E8-6EF978CE996F}"/>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2762-4F74-A150-06AED1BC7CA6}"/>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2762-4F74-A150-06AED1BC7CA6}"/>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2762-4F74-A150-06AED1BC7CA6}"/>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2762-4F74-A150-06AED1BC7CA6}"/>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2762-4F74-A150-06AED1BC7CA6}"/>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2762-4F74-A150-06AED1BC7CA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15D7-4A4E-93CA-ADED27817A63}"/>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15D7-4A4E-93CA-ADED27817A63}"/>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15D7-4A4E-93CA-ADED27817A63}"/>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15D7-4A4E-93CA-ADED27817A63}"/>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15D7-4A4E-93CA-ADED27817A63}"/>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15D7-4A4E-93CA-ADED27817A63}"/>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A3D3-4F9B-8807-154EF9A7E405}"/>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A3D3-4F9B-8807-154EF9A7E405}"/>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A3D3-4F9B-8807-154EF9A7E405}"/>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A3D3-4F9B-8807-154EF9A7E405}"/>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A3D3-4F9B-8807-154EF9A7E405}"/>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A3D3-4F9B-8807-154EF9A7E40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560B-45B4-9D0F-252514DE08E6}"/>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560B-45B4-9D0F-252514DE08E6}"/>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560B-45B4-9D0F-252514DE08E6}"/>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560B-45B4-9D0F-252514DE08E6}"/>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560B-45B4-9D0F-252514DE08E6}"/>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560B-45B4-9D0F-252514DE08E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049B-4388-BA31-AD151C941DE1}"/>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049B-4388-BA31-AD151C941DE1}"/>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049B-4388-BA31-AD151C941DE1}"/>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049B-4388-BA31-AD151C941DE1}"/>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049B-4388-BA31-AD151C941DE1}"/>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049B-4388-BA31-AD151C941DE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5.0000000000000027E-3"/>
          <c:y val="5.0000000000000027E-3"/>
          <c:w val="1"/>
          <c:h val="1"/>
        </c:manualLayout>
      </c:layout>
      <c:pieChart>
        <c:varyColors val="0"/>
        <c:ser>
          <c:idx val="0"/>
          <c:order val="0"/>
          <c:tx>
            <c:strRef>
              <c:f>Sheet1!$A$2</c:f>
              <c:strCache>
                <c:ptCount val="1"/>
                <c:pt idx="0">
                  <c:v>Region 1</c:v>
                </c:pt>
              </c:strCache>
            </c:strRef>
          </c:tx>
          <c:spPr>
            <a:solidFill>
              <a:srgbClr val="F15F47"/>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F3D2-4C1B-B346-8246AFAC7778}"/>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F3D2-4C1B-B346-8246AFAC7778}"/>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F3D2-4C1B-B346-8246AFAC7778}"/>
              </c:ext>
            </c:extLst>
          </c:dPt>
          <c:dPt>
            <c:idx val="3"/>
            <c:bubble3D val="0"/>
            <c:spPr>
              <a:solidFill>
                <a:schemeClr val="accent2"/>
              </a:solidFill>
              <a:ln w="12700" cap="flat">
                <a:noFill/>
                <a:miter lim="400000"/>
              </a:ln>
              <a:effectLst/>
            </c:spPr>
            <c:extLst>
              <c:ext xmlns:c16="http://schemas.microsoft.com/office/drawing/2014/chart" uri="{C3380CC4-5D6E-409C-BE32-E72D297353CC}">
                <c16:uniqueId val="{00000007-F3D2-4C1B-B346-8246AFAC7778}"/>
              </c:ext>
            </c:extLst>
          </c:dPt>
          <c:dPt>
            <c:idx val="4"/>
            <c:bubble3D val="0"/>
            <c:spPr>
              <a:solidFill>
                <a:schemeClr val="bg1">
                  <a:lumMod val="75000"/>
                </a:schemeClr>
              </a:solidFill>
              <a:ln w="12700" cap="flat">
                <a:noFill/>
                <a:miter lim="400000"/>
              </a:ln>
              <a:effectLst/>
            </c:spPr>
            <c:extLst>
              <c:ext xmlns:c16="http://schemas.microsoft.com/office/drawing/2014/chart" uri="{C3380CC4-5D6E-409C-BE32-E72D297353CC}">
                <c16:uniqueId val="{00000009-F3D2-4C1B-B346-8246AFAC7778}"/>
              </c:ext>
            </c:extLst>
          </c:dPt>
          <c:cat>
            <c:strRef>
              <c:f>Sheet1!$B$1:$F$1</c:f>
              <c:strCache>
                <c:ptCount val="5"/>
                <c:pt idx="0">
                  <c:v>2007</c:v>
                </c:pt>
                <c:pt idx="1">
                  <c:v>2008</c:v>
                </c:pt>
                <c:pt idx="2">
                  <c:v>2009</c:v>
                </c:pt>
                <c:pt idx="3">
                  <c:v>2010</c:v>
                </c:pt>
                <c:pt idx="4">
                  <c:v>Untitled 1</c:v>
                </c:pt>
              </c:strCache>
            </c:strRef>
          </c:cat>
          <c:val>
            <c:numRef>
              <c:f>Sheet1!$B$2:$F$2</c:f>
              <c:numCache>
                <c:formatCode>General</c:formatCode>
                <c:ptCount val="5"/>
                <c:pt idx="0">
                  <c:v>10</c:v>
                </c:pt>
                <c:pt idx="1">
                  <c:v>10</c:v>
                </c:pt>
                <c:pt idx="2">
                  <c:v>10</c:v>
                </c:pt>
                <c:pt idx="3">
                  <c:v>10</c:v>
                </c:pt>
                <c:pt idx="4">
                  <c:v>40</c:v>
                </c:pt>
              </c:numCache>
            </c:numRef>
          </c:val>
          <c:extLst>
            <c:ext xmlns:c16="http://schemas.microsoft.com/office/drawing/2014/chart" uri="{C3380CC4-5D6E-409C-BE32-E72D297353CC}">
              <c16:uniqueId val="{0000000A-F3D2-4C1B-B346-8246AFAC777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zero"/>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8DB989-D443-44A3-A66D-195D57F37191}" type="datetimeFigureOut">
              <a:rPr lang="id-ID" smtClean="0"/>
              <a:pPr/>
              <a:t>07/09/2020</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06BA9-6748-41DC-A1F3-0213BD70F3AB}" type="slidenum">
              <a:rPr lang="id-ID" smtClean="0"/>
              <a:pPr/>
              <a:t>‹N°›</a:t>
            </a:fld>
            <a:endParaRPr lang="id-ID"/>
          </a:p>
        </p:txBody>
      </p:sp>
    </p:spTree>
    <p:extLst>
      <p:ext uri="{BB962C8B-B14F-4D97-AF65-F5344CB8AC3E}">
        <p14:creationId xmlns:p14="http://schemas.microsoft.com/office/powerpoint/2010/main" val="3814165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868AD-4A13-41A6-9A61-3C46927D6E00}" type="datetimeFigureOut">
              <a:rPr lang="fr-FR" smtClean="0"/>
              <a:pPr/>
              <a:t>07/09/2020</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3B34E-0F3D-45A8-9271-5F761687D04F}" type="slidenum">
              <a:rPr lang="fr-FR" smtClean="0"/>
              <a:pPr/>
              <a:t>‹N°›</a:t>
            </a:fld>
            <a:endParaRPr lang="fr-FR"/>
          </a:p>
        </p:txBody>
      </p:sp>
    </p:spTree>
    <p:extLst>
      <p:ext uri="{BB962C8B-B14F-4D97-AF65-F5344CB8AC3E}">
        <p14:creationId xmlns:p14="http://schemas.microsoft.com/office/powerpoint/2010/main" val="65745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F623B34E-0F3D-45A8-9271-5F761687D04F}" type="slidenum">
              <a:rPr lang="fr-FR" smtClean="0"/>
              <a:pPr/>
              <a:t>1</a:t>
            </a:fld>
            <a:endParaRPr lang="fr-FR"/>
          </a:p>
        </p:txBody>
      </p:sp>
    </p:spTree>
    <p:extLst>
      <p:ext uri="{BB962C8B-B14F-4D97-AF65-F5344CB8AC3E}">
        <p14:creationId xmlns:p14="http://schemas.microsoft.com/office/powerpoint/2010/main" val="193483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4" name="Picture Placeholder 29"/>
          <p:cNvSpPr>
            <a:spLocks noGrp="1"/>
          </p:cNvSpPr>
          <p:nvPr>
            <p:ph type="pic" sz="quarter" idx="10"/>
          </p:nvPr>
        </p:nvSpPr>
        <p:spPr>
          <a:xfrm>
            <a:off x="434975" y="1524000"/>
            <a:ext cx="1800225" cy="1828800"/>
          </a:xfrm>
          <a:prstGeom prst="rect">
            <a:avLst/>
          </a:prstGeom>
        </p:spPr>
        <p:txBody>
          <a:bodyPr/>
          <a:lstStyle>
            <a:lvl1pPr marL="0" indent="0" algn="ctr">
              <a:buNone/>
              <a:defRPr sz="1400">
                <a:solidFill>
                  <a:schemeClr val="bg1"/>
                </a:solidFill>
              </a:defRPr>
            </a:lvl1pPr>
          </a:lstStyle>
          <a:p>
            <a:endParaRPr lang="id-ID"/>
          </a:p>
        </p:txBody>
      </p:sp>
      <p:sp>
        <p:nvSpPr>
          <p:cNvPr id="35" name="Picture Placeholder 29"/>
          <p:cNvSpPr>
            <a:spLocks noGrp="1"/>
          </p:cNvSpPr>
          <p:nvPr>
            <p:ph type="pic" sz="quarter" idx="11"/>
          </p:nvPr>
        </p:nvSpPr>
        <p:spPr>
          <a:xfrm>
            <a:off x="4427053" y="1553028"/>
            <a:ext cx="1800225" cy="1799350"/>
          </a:xfrm>
          <a:prstGeom prst="rect">
            <a:avLst/>
          </a:prstGeom>
        </p:spPr>
        <p:txBody>
          <a:bodyPr/>
          <a:lstStyle>
            <a:lvl1pPr marL="0" indent="0" algn="ctr">
              <a:buNone/>
              <a:defRPr sz="1400">
                <a:solidFill>
                  <a:schemeClr val="bg1"/>
                </a:solidFill>
              </a:defRPr>
            </a:lvl1pPr>
          </a:lstStyle>
          <a:p>
            <a:endParaRPr lang="id-ID"/>
          </a:p>
        </p:txBody>
      </p:sp>
      <p:sp>
        <p:nvSpPr>
          <p:cNvPr id="36" name="Picture Placeholder 29"/>
          <p:cNvSpPr>
            <a:spLocks noGrp="1"/>
          </p:cNvSpPr>
          <p:nvPr>
            <p:ph type="pic" sz="quarter" idx="12"/>
          </p:nvPr>
        </p:nvSpPr>
        <p:spPr>
          <a:xfrm>
            <a:off x="464003" y="3661147"/>
            <a:ext cx="1800225" cy="1799772"/>
          </a:xfrm>
          <a:prstGeom prst="rect">
            <a:avLst/>
          </a:prstGeom>
        </p:spPr>
        <p:txBody>
          <a:bodyPr/>
          <a:lstStyle>
            <a:lvl1pPr marL="0" indent="0" algn="ctr">
              <a:buNone/>
              <a:defRPr sz="1400">
                <a:solidFill>
                  <a:schemeClr val="bg1"/>
                </a:solidFill>
              </a:defRPr>
            </a:lvl1pPr>
          </a:lstStyle>
          <a:p>
            <a:endParaRPr lang="id-ID"/>
          </a:p>
        </p:txBody>
      </p:sp>
      <p:sp>
        <p:nvSpPr>
          <p:cNvPr id="37" name="Picture Placeholder 29"/>
          <p:cNvSpPr>
            <a:spLocks noGrp="1"/>
          </p:cNvSpPr>
          <p:nvPr>
            <p:ph type="pic" sz="quarter" idx="13"/>
          </p:nvPr>
        </p:nvSpPr>
        <p:spPr>
          <a:xfrm>
            <a:off x="4441567" y="3661147"/>
            <a:ext cx="1800225" cy="1799350"/>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72421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Shape 53"/>
          <p:cNvSpPr/>
          <p:nvPr userDrawn="1"/>
        </p:nvSpPr>
        <p:spPr>
          <a:xfrm>
            <a:off x="0" y="0"/>
            <a:ext cx="9144000" cy="6858000"/>
          </a:xfrm>
          <a:prstGeom prst="rect">
            <a:avLst/>
          </a:prstGeom>
          <a:solidFill>
            <a:srgbClr val="E0342F"/>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0" name="Picture Placeholder 2"/>
          <p:cNvSpPr>
            <a:spLocks noGrp="1"/>
          </p:cNvSpPr>
          <p:nvPr>
            <p:ph type="pic" sz="quarter" idx="10"/>
          </p:nvPr>
        </p:nvSpPr>
        <p:spPr>
          <a:xfrm>
            <a:off x="0" y="0"/>
            <a:ext cx="9144000" cy="6858000"/>
          </a:xfrm>
          <a:prstGeom prst="rect">
            <a:avLst/>
          </a:prstGeom>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51447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54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90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8" name="Picture Placeholder 29"/>
          <p:cNvSpPr>
            <a:spLocks noGrp="1"/>
          </p:cNvSpPr>
          <p:nvPr>
            <p:ph type="pic" sz="quarter" idx="11"/>
          </p:nvPr>
        </p:nvSpPr>
        <p:spPr>
          <a:xfrm>
            <a:off x="-621" y="5391"/>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29" name="Picture Placeholder 29"/>
          <p:cNvSpPr>
            <a:spLocks noGrp="1"/>
          </p:cNvSpPr>
          <p:nvPr>
            <p:ph type="pic" sz="quarter" idx="12"/>
          </p:nvPr>
        </p:nvSpPr>
        <p:spPr>
          <a:xfrm>
            <a:off x="1466438" y="5391"/>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0" name="Picture Placeholder 29"/>
          <p:cNvSpPr>
            <a:spLocks noGrp="1"/>
          </p:cNvSpPr>
          <p:nvPr>
            <p:ph type="pic" sz="quarter" idx="13"/>
          </p:nvPr>
        </p:nvSpPr>
        <p:spPr>
          <a:xfrm>
            <a:off x="2926143" y="5391"/>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1" name="Picture Placeholder 29"/>
          <p:cNvSpPr>
            <a:spLocks noGrp="1"/>
          </p:cNvSpPr>
          <p:nvPr>
            <p:ph type="pic" sz="quarter" idx="14"/>
          </p:nvPr>
        </p:nvSpPr>
        <p:spPr>
          <a:xfrm>
            <a:off x="-621" y="1717903"/>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2" name="Picture Placeholder 29"/>
          <p:cNvSpPr>
            <a:spLocks noGrp="1"/>
          </p:cNvSpPr>
          <p:nvPr>
            <p:ph type="pic" sz="quarter" idx="15"/>
          </p:nvPr>
        </p:nvSpPr>
        <p:spPr>
          <a:xfrm>
            <a:off x="1466438" y="1717903"/>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3" name="Picture Placeholder 29"/>
          <p:cNvSpPr>
            <a:spLocks noGrp="1"/>
          </p:cNvSpPr>
          <p:nvPr>
            <p:ph type="pic" sz="quarter" idx="16"/>
          </p:nvPr>
        </p:nvSpPr>
        <p:spPr>
          <a:xfrm>
            <a:off x="2926143" y="1717903"/>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4" name="Picture Placeholder 29"/>
          <p:cNvSpPr>
            <a:spLocks noGrp="1"/>
          </p:cNvSpPr>
          <p:nvPr>
            <p:ph type="pic" sz="quarter" idx="17"/>
          </p:nvPr>
        </p:nvSpPr>
        <p:spPr>
          <a:xfrm>
            <a:off x="-621" y="3444438"/>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5" name="Picture Placeholder 29"/>
          <p:cNvSpPr>
            <a:spLocks noGrp="1"/>
          </p:cNvSpPr>
          <p:nvPr>
            <p:ph type="pic" sz="quarter" idx="18"/>
          </p:nvPr>
        </p:nvSpPr>
        <p:spPr>
          <a:xfrm>
            <a:off x="1466438" y="3444438"/>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6" name="Picture Placeholder 29"/>
          <p:cNvSpPr>
            <a:spLocks noGrp="1"/>
          </p:cNvSpPr>
          <p:nvPr>
            <p:ph type="pic" sz="quarter" idx="19"/>
          </p:nvPr>
        </p:nvSpPr>
        <p:spPr>
          <a:xfrm>
            <a:off x="2926143" y="3444438"/>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7" name="Picture Placeholder 29"/>
          <p:cNvSpPr>
            <a:spLocks noGrp="1"/>
          </p:cNvSpPr>
          <p:nvPr>
            <p:ph type="pic" sz="quarter" idx="20"/>
          </p:nvPr>
        </p:nvSpPr>
        <p:spPr>
          <a:xfrm>
            <a:off x="-621" y="5158145"/>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8" name="Picture Placeholder 29"/>
          <p:cNvSpPr>
            <a:spLocks noGrp="1"/>
          </p:cNvSpPr>
          <p:nvPr>
            <p:ph type="pic" sz="quarter" idx="21"/>
          </p:nvPr>
        </p:nvSpPr>
        <p:spPr>
          <a:xfrm>
            <a:off x="1466438" y="5158145"/>
            <a:ext cx="1443600" cy="1699200"/>
          </a:xfrm>
          <a:prstGeom prst="rect">
            <a:avLst/>
          </a:prstGeom>
        </p:spPr>
        <p:txBody>
          <a:bodyPr/>
          <a:lstStyle>
            <a:lvl1pPr marL="0" indent="0" algn="ctr">
              <a:buNone/>
              <a:defRPr sz="1400">
                <a:solidFill>
                  <a:schemeClr val="bg1"/>
                </a:solidFill>
              </a:defRPr>
            </a:lvl1pPr>
          </a:lstStyle>
          <a:p>
            <a:endParaRPr lang="id-ID"/>
          </a:p>
        </p:txBody>
      </p:sp>
      <p:sp>
        <p:nvSpPr>
          <p:cNvPr id="39" name="Picture Placeholder 29"/>
          <p:cNvSpPr>
            <a:spLocks noGrp="1"/>
          </p:cNvSpPr>
          <p:nvPr>
            <p:ph type="pic" sz="quarter" idx="22"/>
          </p:nvPr>
        </p:nvSpPr>
        <p:spPr>
          <a:xfrm>
            <a:off x="2926143" y="5158145"/>
            <a:ext cx="1443600" cy="1699200"/>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75755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1" name="Picture Placeholder 29"/>
          <p:cNvSpPr>
            <a:spLocks noGrp="1"/>
          </p:cNvSpPr>
          <p:nvPr>
            <p:ph type="pic" sz="quarter" idx="15"/>
          </p:nvPr>
        </p:nvSpPr>
        <p:spPr>
          <a:xfrm>
            <a:off x="884900" y="2608822"/>
            <a:ext cx="3470321" cy="3168128"/>
          </a:xfrm>
          <a:prstGeom prst="roundRect">
            <a:avLst>
              <a:gd name="adj" fmla="val 1452"/>
            </a:avLst>
          </a:prstGeom>
        </p:spPr>
        <p:txBody>
          <a:bodyPr/>
          <a:lstStyle>
            <a:lvl1pPr marL="0" indent="0" algn="ctr">
              <a:buNone/>
              <a:defRPr sz="1400">
                <a:solidFill>
                  <a:schemeClr val="bg1"/>
                </a:solidFill>
              </a:defRPr>
            </a:lvl1pPr>
          </a:lstStyle>
          <a:p>
            <a:endParaRPr lang="id-ID"/>
          </a:p>
        </p:txBody>
      </p:sp>
      <p:sp>
        <p:nvSpPr>
          <p:cNvPr id="40" name="Picture Placeholder 29"/>
          <p:cNvSpPr>
            <a:spLocks noGrp="1"/>
          </p:cNvSpPr>
          <p:nvPr>
            <p:ph type="pic" sz="quarter" idx="14"/>
          </p:nvPr>
        </p:nvSpPr>
        <p:spPr>
          <a:xfrm>
            <a:off x="323107" y="2357623"/>
            <a:ext cx="3470321" cy="3221208"/>
          </a:xfrm>
          <a:prstGeom prst="roundRect">
            <a:avLst>
              <a:gd name="adj" fmla="val 1452"/>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3589106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38" name="Picture Placeholder 29"/>
          <p:cNvSpPr>
            <a:spLocks noGrp="1"/>
          </p:cNvSpPr>
          <p:nvPr>
            <p:ph type="pic" sz="quarter" idx="15"/>
          </p:nvPr>
        </p:nvSpPr>
        <p:spPr>
          <a:xfrm rot="277473">
            <a:off x="384127" y="3073026"/>
            <a:ext cx="4109837" cy="3774323"/>
          </a:xfrm>
          <a:prstGeom prst="roundRect">
            <a:avLst>
              <a:gd name="adj" fmla="val 1452"/>
            </a:avLst>
          </a:prstGeom>
        </p:spPr>
        <p:txBody>
          <a:bodyPr/>
          <a:lstStyle>
            <a:lvl1pPr marL="0" indent="0" algn="ctr">
              <a:buNone/>
              <a:defRPr sz="1400">
                <a:solidFill>
                  <a:schemeClr val="bg1"/>
                </a:solidFill>
              </a:defRPr>
            </a:lvl1pPr>
          </a:lstStyle>
          <a:p>
            <a:endParaRPr lang="id-ID"/>
          </a:p>
        </p:txBody>
      </p:sp>
      <p:sp>
        <p:nvSpPr>
          <p:cNvPr id="37" name="Picture Placeholder 29"/>
          <p:cNvSpPr>
            <a:spLocks noGrp="1"/>
          </p:cNvSpPr>
          <p:nvPr>
            <p:ph type="pic" sz="quarter" idx="14"/>
          </p:nvPr>
        </p:nvSpPr>
        <p:spPr>
          <a:xfrm rot="20672630">
            <a:off x="88467" y="2845313"/>
            <a:ext cx="4109837" cy="3774323"/>
          </a:xfrm>
          <a:prstGeom prst="roundRect">
            <a:avLst>
              <a:gd name="adj" fmla="val 1452"/>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84415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2" name="Picture Placeholder 29"/>
          <p:cNvSpPr>
            <a:spLocks noGrp="1"/>
          </p:cNvSpPr>
          <p:nvPr>
            <p:ph type="pic" sz="quarter" idx="17"/>
          </p:nvPr>
        </p:nvSpPr>
        <p:spPr>
          <a:xfrm>
            <a:off x="11954" y="-25402"/>
            <a:ext cx="4521946" cy="3549651"/>
          </a:xfrm>
          <a:prstGeom prst="rect">
            <a:avLst/>
          </a:prstGeom>
        </p:spPr>
        <p:txBody>
          <a:bodyPr/>
          <a:lstStyle>
            <a:lvl1pPr marL="0" indent="0" algn="ctr">
              <a:buNone/>
              <a:defRPr sz="1400">
                <a:solidFill>
                  <a:schemeClr val="bg1"/>
                </a:solidFill>
              </a:defRPr>
            </a:lvl1pPr>
          </a:lstStyle>
          <a:p>
            <a:endParaRPr lang="id-ID"/>
          </a:p>
        </p:txBody>
      </p:sp>
      <p:sp>
        <p:nvSpPr>
          <p:cNvPr id="23" name="Picture Placeholder 29"/>
          <p:cNvSpPr>
            <a:spLocks noGrp="1"/>
          </p:cNvSpPr>
          <p:nvPr>
            <p:ph type="pic" sz="quarter" idx="18"/>
          </p:nvPr>
        </p:nvSpPr>
        <p:spPr>
          <a:xfrm>
            <a:off x="4545630" y="1981200"/>
            <a:ext cx="4598369" cy="3581400"/>
          </a:xfrm>
          <a:prstGeom prst="rect">
            <a:avLst/>
          </a:prstGeom>
        </p:spPr>
        <p:txBody>
          <a:bodyPr/>
          <a:lstStyle>
            <a:lvl1pPr marL="0" indent="0" algn="ctr">
              <a:buNone/>
              <a:defRPr sz="1400">
                <a:solidFill>
                  <a:schemeClr val="bg1"/>
                </a:solidFill>
              </a:defRPr>
            </a:lvl1pPr>
          </a:lstStyle>
          <a:p>
            <a:endParaRPr lang="id-ID"/>
          </a:p>
        </p:txBody>
      </p:sp>
      <p:sp>
        <p:nvSpPr>
          <p:cNvPr id="24" name="Picture Placeholder 29"/>
          <p:cNvSpPr>
            <a:spLocks noGrp="1"/>
          </p:cNvSpPr>
          <p:nvPr>
            <p:ph type="pic" sz="quarter" idx="19"/>
          </p:nvPr>
        </p:nvSpPr>
        <p:spPr>
          <a:xfrm>
            <a:off x="4545630" y="-26694"/>
            <a:ext cx="2266649" cy="2007894"/>
          </a:xfrm>
          <a:prstGeom prst="rect">
            <a:avLst/>
          </a:prstGeom>
        </p:spPr>
        <p:txBody>
          <a:bodyPr/>
          <a:lstStyle>
            <a:lvl1pPr marL="0" indent="0" algn="ctr">
              <a:buNone/>
              <a:defRPr sz="1400">
                <a:solidFill>
                  <a:schemeClr val="bg1"/>
                </a:solidFill>
              </a:defRPr>
            </a:lvl1pPr>
          </a:lstStyle>
          <a:p>
            <a:endParaRPr lang="id-ID"/>
          </a:p>
        </p:txBody>
      </p:sp>
      <p:sp>
        <p:nvSpPr>
          <p:cNvPr id="25" name="Picture Placeholder 29"/>
          <p:cNvSpPr>
            <a:spLocks noGrp="1"/>
          </p:cNvSpPr>
          <p:nvPr>
            <p:ph type="pic" sz="quarter" idx="20"/>
          </p:nvPr>
        </p:nvSpPr>
        <p:spPr>
          <a:xfrm>
            <a:off x="6806546" y="-26694"/>
            <a:ext cx="2362854" cy="2007894"/>
          </a:xfrm>
          <a:prstGeom prst="rect">
            <a:avLst/>
          </a:prstGeom>
        </p:spPr>
        <p:txBody>
          <a:bodyPr/>
          <a:lstStyle>
            <a:lvl1pPr marL="0" indent="0" algn="ctr">
              <a:buNone/>
              <a:defRPr sz="1400">
                <a:solidFill>
                  <a:schemeClr val="bg1"/>
                </a:solidFill>
              </a:defRPr>
            </a:lvl1pPr>
          </a:lstStyle>
          <a:p>
            <a:endParaRPr lang="id-ID"/>
          </a:p>
        </p:txBody>
      </p:sp>
      <p:sp>
        <p:nvSpPr>
          <p:cNvPr id="26" name="Picture Placeholder 29"/>
          <p:cNvSpPr>
            <a:spLocks noGrp="1"/>
          </p:cNvSpPr>
          <p:nvPr>
            <p:ph type="pic" sz="quarter" idx="21"/>
          </p:nvPr>
        </p:nvSpPr>
        <p:spPr>
          <a:xfrm>
            <a:off x="0" y="3551556"/>
            <a:ext cx="2162175" cy="2007894"/>
          </a:xfrm>
          <a:prstGeom prst="rect">
            <a:avLst/>
          </a:prstGeom>
        </p:spPr>
        <p:txBody>
          <a:bodyPr/>
          <a:lstStyle>
            <a:lvl1pPr marL="0" indent="0" algn="ctr">
              <a:buNone/>
              <a:defRPr sz="1400">
                <a:solidFill>
                  <a:schemeClr val="bg1"/>
                </a:solidFill>
              </a:defRPr>
            </a:lvl1pPr>
          </a:lstStyle>
          <a:p>
            <a:endParaRPr lang="id-ID"/>
          </a:p>
        </p:txBody>
      </p:sp>
      <p:sp>
        <p:nvSpPr>
          <p:cNvPr id="27" name="Picture Placeholder 29"/>
          <p:cNvSpPr>
            <a:spLocks noGrp="1"/>
          </p:cNvSpPr>
          <p:nvPr>
            <p:ph type="pic" sz="quarter" idx="22"/>
          </p:nvPr>
        </p:nvSpPr>
        <p:spPr>
          <a:xfrm>
            <a:off x="2163621" y="3551556"/>
            <a:ext cx="2368622" cy="2007894"/>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260099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7" name="Picture Placeholder 29"/>
          <p:cNvSpPr>
            <a:spLocks noGrp="1"/>
          </p:cNvSpPr>
          <p:nvPr>
            <p:ph type="pic" sz="quarter" idx="21"/>
          </p:nvPr>
        </p:nvSpPr>
        <p:spPr>
          <a:xfrm>
            <a:off x="941253" y="3008617"/>
            <a:ext cx="3216431" cy="1827635"/>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23785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7" name="Picture Placeholder 29"/>
          <p:cNvSpPr>
            <a:spLocks noGrp="1"/>
          </p:cNvSpPr>
          <p:nvPr>
            <p:ph type="pic" sz="quarter" idx="22"/>
          </p:nvPr>
        </p:nvSpPr>
        <p:spPr>
          <a:xfrm>
            <a:off x="2335436" y="2888385"/>
            <a:ext cx="1642580" cy="2188403"/>
          </a:xfrm>
          <a:prstGeom prst="rect">
            <a:avLst/>
          </a:prstGeom>
        </p:spPr>
        <p:txBody>
          <a:bodyPr/>
          <a:lstStyle>
            <a:lvl1pPr marL="0" indent="0" algn="ctr">
              <a:buNone/>
              <a:defRPr sz="1400">
                <a:solidFill>
                  <a:schemeClr val="bg1"/>
                </a:solidFill>
              </a:defRPr>
            </a:lvl1pPr>
          </a:lstStyle>
          <a:p>
            <a:endParaRPr lang="id-ID"/>
          </a:p>
        </p:txBody>
      </p:sp>
      <p:sp>
        <p:nvSpPr>
          <p:cNvPr id="16" name="Picture Placeholder 29"/>
          <p:cNvSpPr>
            <a:spLocks noGrp="1"/>
          </p:cNvSpPr>
          <p:nvPr>
            <p:ph type="pic" sz="quarter" idx="21"/>
          </p:nvPr>
        </p:nvSpPr>
        <p:spPr>
          <a:xfrm>
            <a:off x="1005308" y="2602323"/>
            <a:ext cx="1910004" cy="2581682"/>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595692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hape 92"/>
          <p:cNvSpPr/>
          <p:nvPr userDrawn="1"/>
        </p:nvSpPr>
        <p:spPr>
          <a:xfrm>
            <a:off x="0" y="0"/>
            <a:ext cx="9144000" cy="6858000"/>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8" name="Picture Placeholder 29"/>
          <p:cNvSpPr>
            <a:spLocks noGrp="1"/>
          </p:cNvSpPr>
          <p:nvPr>
            <p:ph type="pic" sz="quarter" idx="21"/>
          </p:nvPr>
        </p:nvSpPr>
        <p:spPr>
          <a:xfrm>
            <a:off x="792301" y="2472463"/>
            <a:ext cx="1282117" cy="2581682"/>
          </a:xfrm>
          <a:prstGeom prst="rect">
            <a:avLst/>
          </a:prstGeom>
        </p:spPr>
        <p:txBody>
          <a:bodyPr/>
          <a:lstStyle>
            <a:lvl1pPr marL="0" indent="0" algn="ctr">
              <a:buNone/>
              <a:defRPr sz="1400">
                <a:solidFill>
                  <a:schemeClr val="bg1"/>
                </a:solidFill>
              </a:defRPr>
            </a:lvl1pPr>
          </a:lstStyle>
          <a:p>
            <a:endParaRPr lang="id-ID"/>
          </a:p>
        </p:txBody>
      </p:sp>
      <p:sp>
        <p:nvSpPr>
          <p:cNvPr id="19" name="Picture Placeholder 29"/>
          <p:cNvSpPr>
            <a:spLocks noGrp="1"/>
          </p:cNvSpPr>
          <p:nvPr>
            <p:ph type="pic" sz="quarter" idx="22"/>
          </p:nvPr>
        </p:nvSpPr>
        <p:spPr>
          <a:xfrm>
            <a:off x="2876260" y="2472463"/>
            <a:ext cx="1282117" cy="2581682"/>
          </a:xfrm>
          <a:prstGeom prst="rect">
            <a:avLst/>
          </a:prstGeom>
        </p:spPr>
        <p:txBody>
          <a:bodyPr/>
          <a:lstStyle>
            <a:lvl1pPr marL="0" indent="0" algn="ctr">
              <a:buNone/>
              <a:defRPr sz="1400">
                <a:solidFill>
                  <a:schemeClr val="bg1"/>
                </a:solidFill>
              </a:defRPr>
            </a:lvl1pPr>
          </a:lstStyle>
          <a:p>
            <a:endParaRPr lang="id-ID"/>
          </a:p>
        </p:txBody>
      </p:sp>
      <p:sp>
        <p:nvSpPr>
          <p:cNvPr id="20" name="Picture Placeholder 29"/>
          <p:cNvSpPr>
            <a:spLocks noGrp="1"/>
          </p:cNvSpPr>
          <p:nvPr>
            <p:ph type="pic" sz="quarter" idx="23"/>
          </p:nvPr>
        </p:nvSpPr>
        <p:spPr>
          <a:xfrm>
            <a:off x="1695335" y="2333188"/>
            <a:ext cx="1563679" cy="2806203"/>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09815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9" name="Picture Placeholder 29"/>
          <p:cNvSpPr>
            <a:spLocks noGrp="1"/>
          </p:cNvSpPr>
          <p:nvPr>
            <p:ph type="pic" sz="quarter" idx="10"/>
          </p:nvPr>
        </p:nvSpPr>
        <p:spPr>
          <a:xfrm>
            <a:off x="927558" y="2299366"/>
            <a:ext cx="1820499" cy="1828800"/>
          </a:xfrm>
          <a:prstGeom prst="rect">
            <a:avLst/>
          </a:prstGeom>
        </p:spPr>
        <p:txBody>
          <a:bodyPr/>
          <a:lstStyle>
            <a:lvl1pPr marL="0" indent="0" algn="ctr">
              <a:buNone/>
              <a:defRPr sz="1400">
                <a:solidFill>
                  <a:schemeClr val="bg1"/>
                </a:solidFill>
              </a:defRPr>
            </a:lvl1pPr>
          </a:lstStyle>
          <a:p>
            <a:endParaRPr lang="id-ID"/>
          </a:p>
        </p:txBody>
      </p:sp>
      <p:sp>
        <p:nvSpPr>
          <p:cNvPr id="30" name="Picture Placeholder 29"/>
          <p:cNvSpPr>
            <a:spLocks noGrp="1"/>
          </p:cNvSpPr>
          <p:nvPr>
            <p:ph type="pic" sz="quarter" idx="11"/>
          </p:nvPr>
        </p:nvSpPr>
        <p:spPr>
          <a:xfrm>
            <a:off x="4475717" y="1905666"/>
            <a:ext cx="1876697" cy="1828800"/>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872609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Shape 53"/>
          <p:cNvSpPr/>
          <p:nvPr userDrawn="1"/>
        </p:nvSpPr>
        <p:spPr>
          <a:xfrm>
            <a:off x="0" y="0"/>
            <a:ext cx="9144000" cy="6858000"/>
          </a:xfrm>
          <a:prstGeom prst="rect">
            <a:avLst/>
          </a:prstGeom>
          <a:solidFill>
            <a:srgbClr val="E0342F"/>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 name="Picture Placeholder 2"/>
          <p:cNvSpPr>
            <a:spLocks noGrp="1"/>
          </p:cNvSpPr>
          <p:nvPr>
            <p:ph type="pic" sz="quarter" idx="10"/>
          </p:nvPr>
        </p:nvSpPr>
        <p:spPr>
          <a:xfrm>
            <a:off x="0" y="0"/>
            <a:ext cx="9144000" cy="6858000"/>
          </a:xfrm>
          <a:prstGeom prst="rect">
            <a:avLst/>
          </a:prstGeom>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766301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Shape 134"/>
          <p:cNvSpPr/>
          <p:nvPr userDrawn="1"/>
        </p:nvSpPr>
        <p:spPr>
          <a:xfrm>
            <a:off x="0" y="0"/>
            <a:ext cx="9144000" cy="6858000"/>
          </a:xfrm>
          <a:prstGeom prst="rect">
            <a:avLst/>
          </a:prstGeom>
          <a:solidFill>
            <a:srgbClr val="283B4F"/>
          </a:solidFill>
          <a:ln w="25400">
            <a:solidFill>
              <a:srgbClr val="283B4F"/>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 name="Picture Placeholder 2"/>
          <p:cNvSpPr>
            <a:spLocks noGrp="1"/>
          </p:cNvSpPr>
          <p:nvPr>
            <p:ph type="pic" sz="quarter" idx="10"/>
          </p:nvPr>
        </p:nvSpPr>
        <p:spPr>
          <a:xfrm>
            <a:off x="0" y="0"/>
            <a:ext cx="9144000" cy="6858000"/>
          </a:xfrm>
          <a:prstGeom prst="rect">
            <a:avLst/>
          </a:prstGeom>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852193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0" y="0"/>
            <a:ext cx="9144000" cy="6858000"/>
          </a:xfrm>
          <a:prstGeom prst="rect">
            <a:avLst/>
          </a:prstGeom>
          <a:solidFill>
            <a:srgbClr val="000000"/>
          </a:solidFill>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3192643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9144000" cy="6858000"/>
          </a:xfrm>
          <a:prstGeom prst="rect">
            <a:avLst/>
          </a:prstGeom>
          <a:solidFill>
            <a:srgbClr val="000000"/>
          </a:solidFill>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854220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9144000" cy="6858000"/>
          </a:xfrm>
          <a:prstGeom prst="rect">
            <a:avLst/>
          </a:prstGeom>
          <a:solidFill>
            <a:srgbClr val="000000"/>
          </a:solidFill>
        </p:spPr>
        <p:txBody>
          <a:bodyPr>
            <a:normAutofit/>
          </a:bodyPr>
          <a:lstStyle>
            <a:lvl1pPr marL="0" indent="0" algn="ctr">
              <a:buNone/>
              <a:defRPr sz="1400">
                <a:solidFill>
                  <a:schemeClr val="bg1"/>
                </a:solidFill>
              </a:defRPr>
            </a:lvl1pPr>
          </a:lstStyle>
          <a:p>
            <a:endParaRPr lang="id-ID"/>
          </a:p>
        </p:txBody>
      </p:sp>
      <p:sp>
        <p:nvSpPr>
          <p:cNvPr id="7" name="Shape 160"/>
          <p:cNvSpPr/>
          <p:nvPr userDrawn="1"/>
        </p:nvSpPr>
        <p:spPr>
          <a:xfrm>
            <a:off x="0" y="4267200"/>
            <a:ext cx="9144000" cy="2590800"/>
          </a:xfrm>
          <a:prstGeom prst="rect">
            <a:avLst/>
          </a:prstGeom>
          <a:solidFill>
            <a:schemeClr val="accent6">
              <a:alpha val="9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8" name="Shape 2"/>
          <p:cNvSpPr/>
          <p:nvPr userDrawn="1"/>
        </p:nvSpPr>
        <p:spPr>
          <a:xfrm>
            <a:off x="1440232" y="6280043"/>
            <a:ext cx="6819848" cy="372466"/>
          </a:xfrm>
          <a:prstGeom prst="rect">
            <a:avLst/>
          </a:prstGeom>
          <a:solidFill>
            <a:srgbClr val="E6E6E6">
              <a:alpha val="50000"/>
            </a:srgb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9" name="Shape 3"/>
          <p:cNvSpPr/>
          <p:nvPr userDrawn="1"/>
        </p:nvSpPr>
        <p:spPr>
          <a:xfrm>
            <a:off x="1548549" y="6303270"/>
            <a:ext cx="1955215"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spc="144">
                <a:solidFill>
                  <a:srgbClr val="929292"/>
                </a:solidFill>
                <a:latin typeface="Source Sans Pro"/>
                <a:ea typeface="Source Sans Pro"/>
                <a:cs typeface="Source Sans Pro"/>
                <a:sym typeface="Source Sans Pro"/>
              </a:defRPr>
            </a:lvl1pPr>
          </a:lstStyle>
          <a:p>
            <a:pPr lvl="0">
              <a:defRPr sz="1800" spc="0">
                <a:solidFill>
                  <a:srgbClr val="000000"/>
                </a:solidFill>
              </a:defRPr>
            </a:pPr>
            <a:r>
              <a:rPr sz="1400" spc="144" dirty="0">
                <a:solidFill>
                  <a:schemeClr val="bg1"/>
                </a:solidFill>
              </a:rPr>
              <a:t>WWW.COMPANY.COM</a:t>
            </a:r>
          </a:p>
        </p:txBody>
      </p:sp>
      <p:grpSp>
        <p:nvGrpSpPr>
          <p:cNvPr id="10" name="Group 9"/>
          <p:cNvGrpSpPr/>
          <p:nvPr userDrawn="1"/>
        </p:nvGrpSpPr>
        <p:grpSpPr>
          <a:xfrm>
            <a:off x="8594606" y="6286513"/>
            <a:ext cx="238335" cy="303583"/>
            <a:chOff x="8433225" y="6222997"/>
            <a:chExt cx="348161" cy="443475"/>
          </a:xfrm>
        </p:grpSpPr>
        <p:sp>
          <p:nvSpPr>
            <p:cNvPr id="11" name="Shape 6"/>
            <p:cNvSpPr/>
            <p:nvPr userDrawn="1"/>
          </p:nvSpPr>
          <p:spPr>
            <a:xfrm flipH="1">
              <a:off x="8608728" y="6222997"/>
              <a:ext cx="0" cy="443475"/>
            </a:xfrm>
            <a:prstGeom prst="line">
              <a:avLst/>
            </a:prstGeom>
            <a:ln w="9525">
              <a:solidFill>
                <a:srgbClr val="EBEBE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12" name="Shape 7"/>
            <p:cNvSpPr/>
            <p:nvPr userDrawn="1"/>
          </p:nvSpPr>
          <p:spPr>
            <a:xfrm>
              <a:off x="8433225" y="6377453"/>
              <a:ext cx="86790" cy="154457"/>
            </a:xfrm>
            <a:custGeom>
              <a:avLst/>
              <a:gdLst/>
              <a:ahLst/>
              <a:cxnLst>
                <a:cxn ang="0">
                  <a:pos x="wd2" y="hd2"/>
                </a:cxn>
                <a:cxn ang="5400000">
                  <a:pos x="wd2" y="hd2"/>
                </a:cxn>
                <a:cxn ang="10800000">
                  <a:pos x="wd2" y="hd2"/>
                </a:cxn>
                <a:cxn ang="16200000">
                  <a:pos x="wd2" y="hd2"/>
                </a:cxn>
              </a:cxnLst>
              <a:rect l="0" t="0" r="r" b="b"/>
              <a:pathLst>
                <a:path w="21600" h="21542" extrusionOk="0">
                  <a:moveTo>
                    <a:pt x="20068" y="21428"/>
                  </a:moveTo>
                  <a:cubicBezTo>
                    <a:pt x="19592" y="21542"/>
                    <a:pt x="19129" y="21571"/>
                    <a:pt x="18692" y="21512"/>
                  </a:cubicBezTo>
                  <a:cubicBezTo>
                    <a:pt x="18262" y="21454"/>
                    <a:pt x="17864" y="21333"/>
                    <a:pt x="17506" y="21143"/>
                  </a:cubicBezTo>
                  <a:lnTo>
                    <a:pt x="717" y="11701"/>
                  </a:lnTo>
                  <a:cubicBezTo>
                    <a:pt x="241" y="11433"/>
                    <a:pt x="0" y="11122"/>
                    <a:pt x="0" y="10771"/>
                  </a:cubicBezTo>
                  <a:cubicBezTo>
                    <a:pt x="0" y="10387"/>
                    <a:pt x="241" y="10068"/>
                    <a:pt x="717" y="9809"/>
                  </a:cubicBezTo>
                  <a:lnTo>
                    <a:pt x="17506" y="399"/>
                  </a:lnTo>
                  <a:cubicBezTo>
                    <a:pt x="17838" y="213"/>
                    <a:pt x="18236" y="88"/>
                    <a:pt x="18692" y="30"/>
                  </a:cubicBezTo>
                  <a:cubicBezTo>
                    <a:pt x="19149" y="-29"/>
                    <a:pt x="19612" y="0"/>
                    <a:pt x="20068" y="114"/>
                  </a:cubicBezTo>
                  <a:cubicBezTo>
                    <a:pt x="20544" y="209"/>
                    <a:pt x="20922" y="370"/>
                    <a:pt x="21196" y="600"/>
                  </a:cubicBezTo>
                  <a:cubicBezTo>
                    <a:pt x="21463" y="827"/>
                    <a:pt x="21600" y="1069"/>
                    <a:pt x="21600" y="1325"/>
                  </a:cubicBezTo>
                  <a:lnTo>
                    <a:pt x="21600" y="20177"/>
                  </a:lnTo>
                  <a:cubicBezTo>
                    <a:pt x="21600" y="20466"/>
                    <a:pt x="21463" y="20718"/>
                    <a:pt x="21196" y="20927"/>
                  </a:cubicBezTo>
                  <a:cubicBezTo>
                    <a:pt x="20922" y="21146"/>
                    <a:pt x="20544" y="21311"/>
                    <a:pt x="20068" y="21428"/>
                  </a:cubicBezTo>
                </a:path>
              </a:pathLst>
            </a:custGeom>
            <a:solidFill>
              <a:srgbClr val="AAAAAA"/>
            </a:solidFill>
            <a:ln w="12700">
              <a:miter lim="400000"/>
            </a:ln>
          </p:spPr>
          <p:txBody>
            <a:bodyPr lIns="38100" tIns="38100" rIns="38100" bIns="38100" anchor="ctr"/>
            <a:lstStyle/>
            <a:p>
              <a:pPr lvl="0" defTabSz="457200">
                <a:defRPr sz="6400">
                  <a:solidFill>
                    <a:srgbClr val="FFFFFF"/>
                  </a:solidFill>
                  <a:effectLst>
                    <a:outerShdw blurRad="38100" dist="12700" dir="5400000" rotWithShape="0">
                      <a:srgbClr val="000000">
                        <a:alpha val="50000"/>
                      </a:srgbClr>
                    </a:outerShdw>
                  </a:effectLst>
                </a:defRPr>
              </a:pPr>
              <a:endParaRPr/>
            </a:p>
          </p:txBody>
        </p:sp>
        <p:sp>
          <p:nvSpPr>
            <p:cNvPr id="13" name="Shape 8"/>
            <p:cNvSpPr/>
            <p:nvPr userDrawn="1"/>
          </p:nvSpPr>
          <p:spPr>
            <a:xfrm>
              <a:off x="8694591" y="6376794"/>
              <a:ext cx="86795" cy="154613"/>
            </a:xfrm>
            <a:custGeom>
              <a:avLst/>
              <a:gdLst/>
              <a:ahLst/>
              <a:cxnLst>
                <a:cxn ang="0">
                  <a:pos x="wd2" y="hd2"/>
                </a:cxn>
                <a:cxn ang="5400000">
                  <a:pos x="wd2" y="hd2"/>
                </a:cxn>
                <a:cxn ang="10800000">
                  <a:pos x="wd2" y="hd2"/>
                </a:cxn>
                <a:cxn ang="16200000">
                  <a:pos x="wd2" y="hd2"/>
                </a:cxn>
              </a:cxnLst>
              <a:rect l="0" t="0" r="r" b="b"/>
              <a:pathLst>
                <a:path w="21582" h="21382" extrusionOk="0">
                  <a:moveTo>
                    <a:pt x="0" y="1324"/>
                  </a:moveTo>
                  <a:cubicBezTo>
                    <a:pt x="0" y="758"/>
                    <a:pt x="489" y="355"/>
                    <a:pt x="1466" y="123"/>
                  </a:cubicBezTo>
                  <a:cubicBezTo>
                    <a:pt x="2443" y="-106"/>
                    <a:pt x="3316" y="-15"/>
                    <a:pt x="4084" y="402"/>
                  </a:cubicBezTo>
                  <a:lnTo>
                    <a:pt x="20890" y="9729"/>
                  </a:lnTo>
                  <a:cubicBezTo>
                    <a:pt x="21372" y="9994"/>
                    <a:pt x="21600" y="10313"/>
                    <a:pt x="21581" y="10687"/>
                  </a:cubicBezTo>
                  <a:cubicBezTo>
                    <a:pt x="21581" y="11046"/>
                    <a:pt x="21346" y="11354"/>
                    <a:pt x="20890" y="11609"/>
                  </a:cubicBezTo>
                  <a:lnTo>
                    <a:pt x="4084" y="20971"/>
                  </a:lnTo>
                  <a:cubicBezTo>
                    <a:pt x="3316" y="21400"/>
                    <a:pt x="2443" y="21494"/>
                    <a:pt x="1466" y="21251"/>
                  </a:cubicBezTo>
                  <a:cubicBezTo>
                    <a:pt x="495" y="21019"/>
                    <a:pt x="0" y="20605"/>
                    <a:pt x="0" y="20017"/>
                  </a:cubicBezTo>
                  <a:lnTo>
                    <a:pt x="0" y="1324"/>
                  </a:lnTo>
                  <a:close/>
                </a:path>
              </a:pathLst>
            </a:custGeom>
            <a:solidFill>
              <a:srgbClr val="AAAAAA"/>
            </a:solidFill>
            <a:ln w="12700">
              <a:miter lim="400000"/>
            </a:ln>
          </p:spPr>
          <p:txBody>
            <a:bodyPr lIns="38100" tIns="38100" rIns="38100" bIns="38100" anchor="ctr"/>
            <a:lstStyle/>
            <a:p>
              <a:pPr lvl="0" defTabSz="457200">
                <a:defRPr sz="6400">
                  <a:solidFill>
                    <a:srgbClr val="FFFFFF"/>
                  </a:solidFill>
                  <a:effectLst>
                    <a:outerShdw blurRad="38100" dist="12700" dir="5400000" rotWithShape="0">
                      <a:srgbClr val="000000">
                        <a:alpha val="50000"/>
                      </a:srgbClr>
                    </a:outerShdw>
                  </a:effectLst>
                </a:defRPr>
              </a:pPr>
              <a:endParaRPr/>
            </a:p>
          </p:txBody>
        </p:sp>
      </p:grpSp>
      <p:grpSp>
        <p:nvGrpSpPr>
          <p:cNvPr id="14" name="Group 20"/>
          <p:cNvGrpSpPr/>
          <p:nvPr userDrawn="1"/>
        </p:nvGrpSpPr>
        <p:grpSpPr>
          <a:xfrm>
            <a:off x="211874" y="6181587"/>
            <a:ext cx="1109272" cy="556018"/>
            <a:chOff x="0" y="0"/>
            <a:chExt cx="2909292" cy="1458269"/>
          </a:xfrm>
        </p:grpSpPr>
        <p:sp>
          <p:nvSpPr>
            <p:cNvPr id="15" name="Shape 9"/>
            <p:cNvSpPr/>
            <p:nvPr/>
          </p:nvSpPr>
          <p:spPr>
            <a:xfrm>
              <a:off x="581517" y="505701"/>
              <a:ext cx="287866" cy="330124"/>
            </a:xfrm>
            <a:custGeom>
              <a:avLst/>
              <a:gdLst/>
              <a:ahLst/>
              <a:cxnLst>
                <a:cxn ang="0">
                  <a:pos x="wd2" y="hd2"/>
                </a:cxn>
                <a:cxn ang="5400000">
                  <a:pos x="wd2" y="hd2"/>
                </a:cxn>
                <a:cxn ang="10800000">
                  <a:pos x="wd2" y="hd2"/>
                </a:cxn>
                <a:cxn ang="16200000">
                  <a:pos x="wd2" y="hd2"/>
                </a:cxn>
              </a:cxnLst>
              <a:rect l="0" t="0" r="r" b="b"/>
              <a:pathLst>
                <a:path w="21600" h="21600" extrusionOk="0">
                  <a:moveTo>
                    <a:pt x="0" y="10860"/>
                  </a:moveTo>
                  <a:lnTo>
                    <a:pt x="0" y="10800"/>
                  </a:lnTo>
                  <a:cubicBezTo>
                    <a:pt x="0" y="4863"/>
                    <a:pt x="5111" y="0"/>
                    <a:pt x="12435" y="0"/>
                  </a:cubicBezTo>
                  <a:cubicBezTo>
                    <a:pt x="16013" y="0"/>
                    <a:pt x="18432" y="835"/>
                    <a:pt x="20408" y="2118"/>
                  </a:cubicBezTo>
                  <a:cubicBezTo>
                    <a:pt x="20953" y="2476"/>
                    <a:pt x="21430" y="3133"/>
                    <a:pt x="21430" y="3938"/>
                  </a:cubicBezTo>
                  <a:cubicBezTo>
                    <a:pt x="21430" y="5191"/>
                    <a:pt x="20271" y="6176"/>
                    <a:pt x="18840" y="6176"/>
                  </a:cubicBezTo>
                  <a:cubicBezTo>
                    <a:pt x="18125" y="6176"/>
                    <a:pt x="17648" y="5937"/>
                    <a:pt x="17273" y="5728"/>
                  </a:cubicBezTo>
                  <a:cubicBezTo>
                    <a:pt x="15808" y="4773"/>
                    <a:pt x="14275" y="4236"/>
                    <a:pt x="12401" y="4236"/>
                  </a:cubicBezTo>
                  <a:cubicBezTo>
                    <a:pt x="8381" y="4236"/>
                    <a:pt x="5485" y="7160"/>
                    <a:pt x="5485" y="10740"/>
                  </a:cubicBezTo>
                  <a:lnTo>
                    <a:pt x="5485" y="10800"/>
                  </a:lnTo>
                  <a:cubicBezTo>
                    <a:pt x="5485" y="14380"/>
                    <a:pt x="8313" y="17364"/>
                    <a:pt x="12401" y="17364"/>
                  </a:cubicBezTo>
                  <a:cubicBezTo>
                    <a:pt x="14616" y="17364"/>
                    <a:pt x="16081" y="16767"/>
                    <a:pt x="17580" y="15723"/>
                  </a:cubicBezTo>
                  <a:cubicBezTo>
                    <a:pt x="17989" y="15424"/>
                    <a:pt x="18534" y="15215"/>
                    <a:pt x="19147" y="15215"/>
                  </a:cubicBezTo>
                  <a:cubicBezTo>
                    <a:pt x="20476" y="15215"/>
                    <a:pt x="21600" y="16170"/>
                    <a:pt x="21600" y="17334"/>
                  </a:cubicBezTo>
                  <a:cubicBezTo>
                    <a:pt x="21600" y="18050"/>
                    <a:pt x="21191" y="18617"/>
                    <a:pt x="20714" y="18975"/>
                  </a:cubicBezTo>
                  <a:cubicBezTo>
                    <a:pt x="18568" y="20615"/>
                    <a:pt x="16047" y="21600"/>
                    <a:pt x="12231" y="21600"/>
                  </a:cubicBezTo>
                  <a:cubicBezTo>
                    <a:pt x="5213" y="21600"/>
                    <a:pt x="0" y="16856"/>
                    <a:pt x="0" y="10860"/>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10"/>
            <p:cNvSpPr/>
            <p:nvPr/>
          </p:nvSpPr>
          <p:spPr>
            <a:xfrm>
              <a:off x="907279" y="505701"/>
              <a:ext cx="337813" cy="330124"/>
            </a:xfrm>
            <a:custGeom>
              <a:avLst/>
              <a:gdLst/>
              <a:ahLst/>
              <a:cxnLst>
                <a:cxn ang="0">
                  <a:pos x="wd2" y="hd2"/>
                </a:cxn>
                <a:cxn ang="5400000">
                  <a:pos x="wd2" y="hd2"/>
                </a:cxn>
                <a:cxn ang="10800000">
                  <a:pos x="wd2" y="hd2"/>
                </a:cxn>
                <a:cxn ang="16200000">
                  <a:pos x="wd2" y="hd2"/>
                </a:cxn>
              </a:cxnLst>
              <a:rect l="0" t="0" r="r" b="b"/>
              <a:pathLst>
                <a:path w="21600" h="21600" extrusionOk="0">
                  <a:moveTo>
                    <a:pt x="16926" y="10860"/>
                  </a:moveTo>
                  <a:lnTo>
                    <a:pt x="16926" y="10800"/>
                  </a:lnTo>
                  <a:cubicBezTo>
                    <a:pt x="16926" y="7220"/>
                    <a:pt x="14371" y="4236"/>
                    <a:pt x="10771" y="4236"/>
                  </a:cubicBezTo>
                  <a:cubicBezTo>
                    <a:pt x="7171" y="4236"/>
                    <a:pt x="4674" y="7160"/>
                    <a:pt x="4674" y="10740"/>
                  </a:cubicBezTo>
                  <a:lnTo>
                    <a:pt x="4674" y="10800"/>
                  </a:lnTo>
                  <a:cubicBezTo>
                    <a:pt x="4674" y="14380"/>
                    <a:pt x="7229" y="17364"/>
                    <a:pt x="10829" y="17364"/>
                  </a:cubicBezTo>
                  <a:cubicBezTo>
                    <a:pt x="14429" y="17364"/>
                    <a:pt x="16926" y="14440"/>
                    <a:pt x="16926" y="10860"/>
                  </a:cubicBezTo>
                  <a:close/>
                  <a:moveTo>
                    <a:pt x="0" y="10860"/>
                  </a:moveTo>
                  <a:lnTo>
                    <a:pt x="0" y="10800"/>
                  </a:lnTo>
                  <a:cubicBezTo>
                    <a:pt x="0" y="4863"/>
                    <a:pt x="4558" y="0"/>
                    <a:pt x="10829" y="0"/>
                  </a:cubicBezTo>
                  <a:cubicBezTo>
                    <a:pt x="17100" y="0"/>
                    <a:pt x="21600" y="4803"/>
                    <a:pt x="21600" y="10740"/>
                  </a:cubicBezTo>
                  <a:lnTo>
                    <a:pt x="21600" y="10800"/>
                  </a:lnTo>
                  <a:cubicBezTo>
                    <a:pt x="21600" y="16737"/>
                    <a:pt x="17042" y="21600"/>
                    <a:pt x="10771" y="21600"/>
                  </a:cubicBezTo>
                  <a:cubicBezTo>
                    <a:pt x="4500" y="21600"/>
                    <a:pt x="0" y="16797"/>
                    <a:pt x="0" y="10860"/>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11"/>
            <p:cNvSpPr/>
            <p:nvPr/>
          </p:nvSpPr>
          <p:spPr>
            <a:xfrm>
              <a:off x="1308217" y="505701"/>
              <a:ext cx="282417" cy="324649"/>
            </a:xfrm>
            <a:custGeom>
              <a:avLst/>
              <a:gdLst/>
              <a:ahLst/>
              <a:cxnLst>
                <a:cxn ang="0">
                  <a:pos x="wd2" y="hd2"/>
                </a:cxn>
                <a:cxn ang="5400000">
                  <a:pos x="wd2" y="hd2"/>
                </a:cxn>
                <a:cxn ang="10800000">
                  <a:pos x="wd2" y="hd2"/>
                </a:cxn>
                <a:cxn ang="16200000">
                  <a:pos x="wd2" y="hd2"/>
                </a:cxn>
              </a:cxnLst>
              <a:rect l="0" t="0" r="r" b="b"/>
              <a:pathLst>
                <a:path w="21600" h="21600" extrusionOk="0">
                  <a:moveTo>
                    <a:pt x="0" y="2397"/>
                  </a:moveTo>
                  <a:cubicBezTo>
                    <a:pt x="0" y="1092"/>
                    <a:pt x="1181" y="61"/>
                    <a:pt x="2674" y="61"/>
                  </a:cubicBezTo>
                  <a:lnTo>
                    <a:pt x="3230" y="61"/>
                  </a:lnTo>
                  <a:cubicBezTo>
                    <a:pt x="4514" y="61"/>
                    <a:pt x="5278" y="607"/>
                    <a:pt x="6008" y="1426"/>
                  </a:cubicBezTo>
                  <a:lnTo>
                    <a:pt x="16322" y="13257"/>
                  </a:lnTo>
                  <a:lnTo>
                    <a:pt x="16322" y="2306"/>
                  </a:lnTo>
                  <a:cubicBezTo>
                    <a:pt x="16322" y="1031"/>
                    <a:pt x="17502" y="0"/>
                    <a:pt x="18961" y="0"/>
                  </a:cubicBezTo>
                  <a:cubicBezTo>
                    <a:pt x="20419" y="0"/>
                    <a:pt x="21600" y="1031"/>
                    <a:pt x="21600" y="2306"/>
                  </a:cubicBezTo>
                  <a:lnTo>
                    <a:pt x="21600" y="19204"/>
                  </a:lnTo>
                  <a:cubicBezTo>
                    <a:pt x="21600" y="20508"/>
                    <a:pt x="20419" y="21539"/>
                    <a:pt x="18926" y="21539"/>
                  </a:cubicBezTo>
                  <a:lnTo>
                    <a:pt x="18752" y="21539"/>
                  </a:lnTo>
                  <a:cubicBezTo>
                    <a:pt x="17468" y="21539"/>
                    <a:pt x="16704" y="20993"/>
                    <a:pt x="15974" y="20174"/>
                  </a:cubicBezTo>
                  <a:lnTo>
                    <a:pt x="5278" y="7918"/>
                  </a:lnTo>
                  <a:lnTo>
                    <a:pt x="5278" y="19294"/>
                  </a:lnTo>
                  <a:cubicBezTo>
                    <a:pt x="5278" y="20569"/>
                    <a:pt x="4098" y="21600"/>
                    <a:pt x="2639" y="21600"/>
                  </a:cubicBezTo>
                  <a:cubicBezTo>
                    <a:pt x="1181" y="21600"/>
                    <a:pt x="0" y="20569"/>
                    <a:pt x="0" y="19294"/>
                  </a:cubicBezTo>
                  <a:cubicBezTo>
                    <a:pt x="0" y="19294"/>
                    <a:pt x="0" y="2397"/>
                    <a:pt x="0" y="2397"/>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8" name="Shape 12"/>
            <p:cNvSpPr/>
            <p:nvPr/>
          </p:nvSpPr>
          <p:spPr>
            <a:xfrm>
              <a:off x="1667390" y="505701"/>
              <a:ext cx="282414" cy="324649"/>
            </a:xfrm>
            <a:custGeom>
              <a:avLst/>
              <a:gdLst/>
              <a:ahLst/>
              <a:cxnLst>
                <a:cxn ang="0">
                  <a:pos x="wd2" y="hd2"/>
                </a:cxn>
                <a:cxn ang="5400000">
                  <a:pos x="wd2" y="hd2"/>
                </a:cxn>
                <a:cxn ang="10800000">
                  <a:pos x="wd2" y="hd2"/>
                </a:cxn>
                <a:cxn ang="16200000">
                  <a:pos x="wd2" y="hd2"/>
                </a:cxn>
              </a:cxnLst>
              <a:rect l="0" t="0" r="r" b="b"/>
              <a:pathLst>
                <a:path w="21600" h="21600" extrusionOk="0">
                  <a:moveTo>
                    <a:pt x="0" y="2397"/>
                  </a:moveTo>
                  <a:cubicBezTo>
                    <a:pt x="0" y="1092"/>
                    <a:pt x="1180" y="61"/>
                    <a:pt x="2674" y="61"/>
                  </a:cubicBezTo>
                  <a:lnTo>
                    <a:pt x="3230" y="61"/>
                  </a:lnTo>
                  <a:cubicBezTo>
                    <a:pt x="4514" y="61"/>
                    <a:pt x="5278" y="607"/>
                    <a:pt x="6008" y="1426"/>
                  </a:cubicBezTo>
                  <a:lnTo>
                    <a:pt x="16321" y="13257"/>
                  </a:lnTo>
                  <a:lnTo>
                    <a:pt x="16321" y="2306"/>
                  </a:lnTo>
                  <a:cubicBezTo>
                    <a:pt x="16321" y="1031"/>
                    <a:pt x="17502" y="0"/>
                    <a:pt x="18961" y="0"/>
                  </a:cubicBezTo>
                  <a:cubicBezTo>
                    <a:pt x="20420" y="0"/>
                    <a:pt x="21600" y="1031"/>
                    <a:pt x="21600" y="2306"/>
                  </a:cubicBezTo>
                  <a:lnTo>
                    <a:pt x="21600" y="19204"/>
                  </a:lnTo>
                  <a:cubicBezTo>
                    <a:pt x="21600" y="20508"/>
                    <a:pt x="20420" y="21539"/>
                    <a:pt x="18926" y="21539"/>
                  </a:cubicBezTo>
                  <a:lnTo>
                    <a:pt x="18753" y="21539"/>
                  </a:lnTo>
                  <a:cubicBezTo>
                    <a:pt x="17467" y="21539"/>
                    <a:pt x="16704" y="20993"/>
                    <a:pt x="15974" y="20174"/>
                  </a:cubicBezTo>
                  <a:lnTo>
                    <a:pt x="5278" y="7918"/>
                  </a:lnTo>
                  <a:lnTo>
                    <a:pt x="5278" y="19294"/>
                  </a:lnTo>
                  <a:cubicBezTo>
                    <a:pt x="5278" y="20569"/>
                    <a:pt x="4098" y="21600"/>
                    <a:pt x="2639" y="21600"/>
                  </a:cubicBezTo>
                  <a:cubicBezTo>
                    <a:pt x="1180" y="21600"/>
                    <a:pt x="0" y="20569"/>
                    <a:pt x="0" y="19294"/>
                  </a:cubicBezTo>
                  <a:cubicBezTo>
                    <a:pt x="0" y="19294"/>
                    <a:pt x="0" y="2397"/>
                    <a:pt x="0" y="2397"/>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13"/>
            <p:cNvSpPr/>
            <p:nvPr/>
          </p:nvSpPr>
          <p:spPr>
            <a:xfrm>
              <a:off x="2026564" y="514078"/>
              <a:ext cx="244728" cy="319180"/>
            </a:xfrm>
            <a:custGeom>
              <a:avLst/>
              <a:gdLst/>
              <a:ahLst/>
              <a:cxnLst>
                <a:cxn ang="0">
                  <a:pos x="wd2" y="hd2"/>
                </a:cxn>
                <a:cxn ang="5400000">
                  <a:pos x="wd2" y="hd2"/>
                </a:cxn>
                <a:cxn ang="10800000">
                  <a:pos x="wd2" y="hd2"/>
                </a:cxn>
                <a:cxn ang="16200000">
                  <a:pos x="wd2" y="hd2"/>
                </a:cxn>
              </a:cxnLst>
              <a:rect l="0" t="0" r="r" b="b"/>
              <a:pathLst>
                <a:path w="21600" h="21600" extrusionOk="0">
                  <a:moveTo>
                    <a:pt x="0" y="19224"/>
                  </a:moveTo>
                  <a:lnTo>
                    <a:pt x="0" y="2376"/>
                  </a:lnTo>
                  <a:cubicBezTo>
                    <a:pt x="0" y="1049"/>
                    <a:pt x="1362" y="0"/>
                    <a:pt x="3086" y="0"/>
                  </a:cubicBezTo>
                  <a:lnTo>
                    <a:pt x="18634" y="0"/>
                  </a:lnTo>
                  <a:cubicBezTo>
                    <a:pt x="20157" y="0"/>
                    <a:pt x="21400" y="956"/>
                    <a:pt x="21400" y="2129"/>
                  </a:cubicBezTo>
                  <a:cubicBezTo>
                    <a:pt x="21400" y="3302"/>
                    <a:pt x="20157" y="4227"/>
                    <a:pt x="18634" y="4227"/>
                  </a:cubicBezTo>
                  <a:lnTo>
                    <a:pt x="6131" y="4227"/>
                  </a:lnTo>
                  <a:lnTo>
                    <a:pt x="6131" y="8609"/>
                  </a:lnTo>
                  <a:lnTo>
                    <a:pt x="16831" y="8609"/>
                  </a:lnTo>
                  <a:cubicBezTo>
                    <a:pt x="18354" y="8609"/>
                    <a:pt x="19596" y="9566"/>
                    <a:pt x="19596" y="10738"/>
                  </a:cubicBezTo>
                  <a:cubicBezTo>
                    <a:pt x="19596" y="11911"/>
                    <a:pt x="18354" y="12837"/>
                    <a:pt x="16831" y="12837"/>
                  </a:cubicBezTo>
                  <a:lnTo>
                    <a:pt x="6131" y="12837"/>
                  </a:lnTo>
                  <a:lnTo>
                    <a:pt x="6131" y="17373"/>
                  </a:lnTo>
                  <a:lnTo>
                    <a:pt x="18835" y="17373"/>
                  </a:lnTo>
                  <a:cubicBezTo>
                    <a:pt x="20358" y="17373"/>
                    <a:pt x="21600" y="18329"/>
                    <a:pt x="21600" y="19502"/>
                  </a:cubicBezTo>
                  <a:cubicBezTo>
                    <a:pt x="21600" y="20674"/>
                    <a:pt x="20358" y="21600"/>
                    <a:pt x="18835" y="21600"/>
                  </a:cubicBezTo>
                  <a:lnTo>
                    <a:pt x="3086" y="21600"/>
                  </a:lnTo>
                  <a:cubicBezTo>
                    <a:pt x="1362" y="21600"/>
                    <a:pt x="0" y="20551"/>
                    <a:pt x="0" y="19224"/>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0" name="Shape 14"/>
            <p:cNvSpPr/>
            <p:nvPr/>
          </p:nvSpPr>
          <p:spPr>
            <a:xfrm>
              <a:off x="2318914" y="505701"/>
              <a:ext cx="287863" cy="330124"/>
            </a:xfrm>
            <a:custGeom>
              <a:avLst/>
              <a:gdLst/>
              <a:ahLst/>
              <a:cxnLst>
                <a:cxn ang="0">
                  <a:pos x="wd2" y="hd2"/>
                </a:cxn>
                <a:cxn ang="5400000">
                  <a:pos x="wd2" y="hd2"/>
                </a:cxn>
                <a:cxn ang="10800000">
                  <a:pos x="wd2" y="hd2"/>
                </a:cxn>
                <a:cxn ang="16200000">
                  <a:pos x="wd2" y="hd2"/>
                </a:cxn>
              </a:cxnLst>
              <a:rect l="0" t="0" r="r" b="b"/>
              <a:pathLst>
                <a:path w="21600" h="21600" extrusionOk="0">
                  <a:moveTo>
                    <a:pt x="0" y="10860"/>
                  </a:moveTo>
                  <a:lnTo>
                    <a:pt x="0" y="10800"/>
                  </a:lnTo>
                  <a:cubicBezTo>
                    <a:pt x="0" y="4863"/>
                    <a:pt x="5110" y="0"/>
                    <a:pt x="12435" y="0"/>
                  </a:cubicBezTo>
                  <a:cubicBezTo>
                    <a:pt x="16012" y="0"/>
                    <a:pt x="18431" y="835"/>
                    <a:pt x="20408" y="2118"/>
                  </a:cubicBezTo>
                  <a:cubicBezTo>
                    <a:pt x="20953" y="2476"/>
                    <a:pt x="21430" y="3133"/>
                    <a:pt x="21430" y="3938"/>
                  </a:cubicBezTo>
                  <a:cubicBezTo>
                    <a:pt x="21430" y="5191"/>
                    <a:pt x="20271" y="6176"/>
                    <a:pt x="18840" y="6176"/>
                  </a:cubicBezTo>
                  <a:cubicBezTo>
                    <a:pt x="18125" y="6176"/>
                    <a:pt x="17648" y="5937"/>
                    <a:pt x="17273" y="5728"/>
                  </a:cubicBezTo>
                  <a:cubicBezTo>
                    <a:pt x="15808" y="4773"/>
                    <a:pt x="14275" y="4236"/>
                    <a:pt x="12401" y="4236"/>
                  </a:cubicBezTo>
                  <a:cubicBezTo>
                    <a:pt x="8381" y="4236"/>
                    <a:pt x="5485" y="7160"/>
                    <a:pt x="5485" y="10740"/>
                  </a:cubicBezTo>
                  <a:lnTo>
                    <a:pt x="5485" y="10800"/>
                  </a:lnTo>
                  <a:cubicBezTo>
                    <a:pt x="5485" y="14380"/>
                    <a:pt x="8313" y="17364"/>
                    <a:pt x="12401" y="17364"/>
                  </a:cubicBezTo>
                  <a:cubicBezTo>
                    <a:pt x="14616" y="17364"/>
                    <a:pt x="16081" y="16767"/>
                    <a:pt x="17580" y="15723"/>
                  </a:cubicBezTo>
                  <a:cubicBezTo>
                    <a:pt x="17989" y="15424"/>
                    <a:pt x="18534" y="15215"/>
                    <a:pt x="19147" y="15215"/>
                  </a:cubicBezTo>
                  <a:cubicBezTo>
                    <a:pt x="20476" y="15215"/>
                    <a:pt x="21600" y="16170"/>
                    <a:pt x="21600" y="17334"/>
                  </a:cubicBezTo>
                  <a:cubicBezTo>
                    <a:pt x="21600" y="18050"/>
                    <a:pt x="21191" y="18617"/>
                    <a:pt x="20714" y="18975"/>
                  </a:cubicBezTo>
                  <a:cubicBezTo>
                    <a:pt x="18568" y="20615"/>
                    <a:pt x="16047" y="21600"/>
                    <a:pt x="12231" y="21600"/>
                  </a:cubicBezTo>
                  <a:cubicBezTo>
                    <a:pt x="5213" y="21600"/>
                    <a:pt x="0" y="16856"/>
                    <a:pt x="0" y="10860"/>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1" name="Shape 15"/>
            <p:cNvSpPr/>
            <p:nvPr/>
          </p:nvSpPr>
          <p:spPr>
            <a:xfrm>
              <a:off x="2640499" y="514078"/>
              <a:ext cx="268795" cy="321914"/>
            </a:xfrm>
            <a:custGeom>
              <a:avLst/>
              <a:gdLst/>
              <a:ahLst/>
              <a:cxnLst>
                <a:cxn ang="0">
                  <a:pos x="wd2" y="hd2"/>
                </a:cxn>
                <a:cxn ang="5400000">
                  <a:pos x="wd2" y="hd2"/>
                </a:cxn>
                <a:cxn ang="10800000">
                  <a:pos x="wd2" y="hd2"/>
                </a:cxn>
                <a:cxn ang="16200000">
                  <a:pos x="wd2" y="hd2"/>
                </a:cxn>
              </a:cxnLst>
              <a:rect l="0" t="0" r="r" b="b"/>
              <a:pathLst>
                <a:path w="21600" h="21600" extrusionOk="0">
                  <a:moveTo>
                    <a:pt x="7991" y="4344"/>
                  </a:moveTo>
                  <a:lnTo>
                    <a:pt x="2591" y="4344"/>
                  </a:lnTo>
                  <a:cubicBezTo>
                    <a:pt x="1168" y="4344"/>
                    <a:pt x="0" y="3365"/>
                    <a:pt x="0" y="2172"/>
                  </a:cubicBezTo>
                  <a:cubicBezTo>
                    <a:pt x="0" y="979"/>
                    <a:pt x="1168" y="0"/>
                    <a:pt x="2591" y="0"/>
                  </a:cubicBezTo>
                  <a:lnTo>
                    <a:pt x="19009" y="0"/>
                  </a:lnTo>
                  <a:cubicBezTo>
                    <a:pt x="20433" y="0"/>
                    <a:pt x="21600" y="979"/>
                    <a:pt x="21600" y="2172"/>
                  </a:cubicBezTo>
                  <a:cubicBezTo>
                    <a:pt x="21600" y="3365"/>
                    <a:pt x="20433" y="4344"/>
                    <a:pt x="19009" y="4344"/>
                  </a:cubicBezTo>
                  <a:lnTo>
                    <a:pt x="13610" y="4344"/>
                  </a:lnTo>
                  <a:lnTo>
                    <a:pt x="13610" y="19244"/>
                  </a:lnTo>
                  <a:cubicBezTo>
                    <a:pt x="13610" y="20560"/>
                    <a:pt x="12369" y="21600"/>
                    <a:pt x="10800" y="21600"/>
                  </a:cubicBezTo>
                  <a:cubicBezTo>
                    <a:pt x="9231" y="21600"/>
                    <a:pt x="7991" y="20560"/>
                    <a:pt x="7991" y="19244"/>
                  </a:cubicBezTo>
                  <a:cubicBezTo>
                    <a:pt x="7991" y="19244"/>
                    <a:pt x="7991" y="4344"/>
                    <a:pt x="7991" y="4344"/>
                  </a:cubicBez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nvGrpSpPr>
            <p:cNvPr id="22" name="Group 19"/>
            <p:cNvGrpSpPr/>
            <p:nvPr/>
          </p:nvGrpSpPr>
          <p:grpSpPr>
            <a:xfrm rot="2910888">
              <a:off x="212488" y="212681"/>
              <a:ext cx="1033264" cy="1032907"/>
              <a:chOff x="0" y="0"/>
              <a:chExt cx="1033263" cy="1032905"/>
            </a:xfrm>
          </p:grpSpPr>
          <p:sp>
            <p:nvSpPr>
              <p:cNvPr id="23" name="Shape 16"/>
              <p:cNvSpPr/>
              <p:nvPr/>
            </p:nvSpPr>
            <p:spPr>
              <a:xfrm>
                <a:off x="327253" y="475448"/>
                <a:ext cx="706011" cy="557458"/>
              </a:xfrm>
              <a:custGeom>
                <a:avLst/>
                <a:gdLst/>
                <a:ahLst/>
                <a:cxnLst>
                  <a:cxn ang="0">
                    <a:pos x="wd2" y="hd2"/>
                  </a:cxn>
                  <a:cxn ang="5400000">
                    <a:pos x="wd2" y="hd2"/>
                  </a:cxn>
                  <a:cxn ang="10800000">
                    <a:pos x="wd2" y="hd2"/>
                  </a:cxn>
                  <a:cxn ang="16200000">
                    <a:pos x="wd2" y="hd2"/>
                  </a:cxn>
                </a:cxnLst>
                <a:rect l="0" t="0" r="r" b="b"/>
                <a:pathLst>
                  <a:path w="21600" h="21554" extrusionOk="0">
                    <a:moveTo>
                      <a:pt x="334" y="19251"/>
                    </a:moveTo>
                    <a:cubicBezTo>
                      <a:pt x="2675" y="20062"/>
                      <a:pt x="5153" y="20178"/>
                      <a:pt x="7534" y="19599"/>
                    </a:cubicBezTo>
                    <a:cubicBezTo>
                      <a:pt x="9917" y="19022"/>
                      <a:pt x="12188" y="17733"/>
                      <a:pt x="14112" y="15874"/>
                    </a:cubicBezTo>
                    <a:cubicBezTo>
                      <a:pt x="16039" y="14021"/>
                      <a:pt x="17622" y="11603"/>
                      <a:pt x="18698" y="8859"/>
                    </a:cubicBezTo>
                    <a:cubicBezTo>
                      <a:pt x="19237" y="7488"/>
                      <a:pt x="19650" y="6039"/>
                      <a:pt x="19925" y="4547"/>
                    </a:cubicBezTo>
                    <a:cubicBezTo>
                      <a:pt x="20201" y="3057"/>
                      <a:pt x="20338" y="1527"/>
                      <a:pt x="20338" y="0"/>
                    </a:cubicBezTo>
                    <a:lnTo>
                      <a:pt x="21600" y="0"/>
                    </a:lnTo>
                    <a:cubicBezTo>
                      <a:pt x="21600" y="1646"/>
                      <a:pt x="21452" y="3299"/>
                      <a:pt x="21155" y="4909"/>
                    </a:cubicBezTo>
                    <a:cubicBezTo>
                      <a:pt x="20857" y="6519"/>
                      <a:pt x="20411" y="8086"/>
                      <a:pt x="19829" y="9567"/>
                    </a:cubicBezTo>
                    <a:cubicBezTo>
                      <a:pt x="18666" y="12530"/>
                      <a:pt x="16958" y="15138"/>
                      <a:pt x="14877" y="17141"/>
                    </a:cubicBezTo>
                    <a:cubicBezTo>
                      <a:pt x="12801" y="19147"/>
                      <a:pt x="10347" y="20540"/>
                      <a:pt x="7773" y="21164"/>
                    </a:cubicBezTo>
                    <a:cubicBezTo>
                      <a:pt x="6487" y="21476"/>
                      <a:pt x="5175" y="21600"/>
                      <a:pt x="3872" y="21538"/>
                    </a:cubicBezTo>
                    <a:cubicBezTo>
                      <a:pt x="2567" y="21475"/>
                      <a:pt x="1263" y="21225"/>
                      <a:pt x="0" y="20788"/>
                    </a:cubicBezTo>
                    <a:cubicBezTo>
                      <a:pt x="0" y="20788"/>
                      <a:pt x="334" y="19251"/>
                      <a:pt x="334" y="19251"/>
                    </a:cubicBezTo>
                    <a:close/>
                  </a:path>
                </a:pathLst>
              </a:custGeom>
              <a:solidFill>
                <a:schemeClr val="accent5"/>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4" name="Shape 17"/>
              <p:cNvSpPr/>
              <p:nvPr/>
            </p:nvSpPr>
            <p:spPr>
              <a:xfrm>
                <a:off x="59500" y="475448"/>
                <a:ext cx="932896" cy="516250"/>
              </a:xfrm>
              <a:custGeom>
                <a:avLst/>
                <a:gdLst/>
                <a:ahLst/>
                <a:cxnLst>
                  <a:cxn ang="0">
                    <a:pos x="wd2" y="hd2"/>
                  </a:cxn>
                  <a:cxn ang="5400000">
                    <a:pos x="wd2" y="hd2"/>
                  </a:cxn>
                  <a:cxn ang="10800000">
                    <a:pos x="wd2" y="hd2"/>
                  </a:cxn>
                  <a:cxn ang="16200000">
                    <a:pos x="wd2" y="hd2"/>
                  </a:cxn>
                </a:cxnLst>
                <a:rect l="0" t="0" r="r" b="b"/>
                <a:pathLst>
                  <a:path w="21600" h="21247" extrusionOk="0">
                    <a:moveTo>
                      <a:pt x="768" y="11602"/>
                    </a:moveTo>
                    <a:cubicBezTo>
                      <a:pt x="1451" y="13245"/>
                      <a:pt x="2280" y="14698"/>
                      <a:pt x="3214" y="15888"/>
                    </a:cubicBezTo>
                    <a:cubicBezTo>
                      <a:pt x="4148" y="17080"/>
                      <a:pt x="5187" y="18011"/>
                      <a:pt x="6283" y="18630"/>
                    </a:cubicBezTo>
                    <a:cubicBezTo>
                      <a:pt x="8475" y="19876"/>
                      <a:pt x="10887" y="19857"/>
                      <a:pt x="13073" y="18578"/>
                    </a:cubicBezTo>
                    <a:cubicBezTo>
                      <a:pt x="14165" y="17941"/>
                      <a:pt x="15201" y="16995"/>
                      <a:pt x="16129" y="15788"/>
                    </a:cubicBezTo>
                    <a:cubicBezTo>
                      <a:pt x="17057" y="14582"/>
                      <a:pt x="17878" y="13118"/>
                      <a:pt x="18553" y="11465"/>
                    </a:cubicBezTo>
                    <a:cubicBezTo>
                      <a:pt x="19229" y="9812"/>
                      <a:pt x="19757" y="7970"/>
                      <a:pt x="20111" y="6027"/>
                    </a:cubicBezTo>
                    <a:cubicBezTo>
                      <a:pt x="20466" y="4084"/>
                      <a:pt x="20645" y="2041"/>
                      <a:pt x="20644" y="0"/>
                    </a:cubicBezTo>
                    <a:lnTo>
                      <a:pt x="21600" y="0"/>
                    </a:lnTo>
                    <a:cubicBezTo>
                      <a:pt x="21600" y="2215"/>
                      <a:pt x="21405" y="4436"/>
                      <a:pt x="21020" y="6549"/>
                    </a:cubicBezTo>
                    <a:cubicBezTo>
                      <a:pt x="20635" y="8662"/>
                      <a:pt x="20060" y="10664"/>
                      <a:pt x="19326" y="12460"/>
                    </a:cubicBezTo>
                    <a:cubicBezTo>
                      <a:pt x="18593" y="14256"/>
                      <a:pt x="17701" y="15846"/>
                      <a:pt x="16693" y="17157"/>
                    </a:cubicBezTo>
                    <a:cubicBezTo>
                      <a:pt x="15685" y="18467"/>
                      <a:pt x="14559" y="19497"/>
                      <a:pt x="13371" y="20188"/>
                    </a:cubicBezTo>
                    <a:cubicBezTo>
                      <a:pt x="10992" y="21580"/>
                      <a:pt x="8378" y="21600"/>
                      <a:pt x="5994" y="20246"/>
                    </a:cubicBezTo>
                    <a:cubicBezTo>
                      <a:pt x="4802" y="19572"/>
                      <a:pt x="3671" y="18560"/>
                      <a:pt x="2657" y="17265"/>
                    </a:cubicBezTo>
                    <a:cubicBezTo>
                      <a:pt x="1642" y="15972"/>
                      <a:pt x="742" y="14395"/>
                      <a:pt x="0" y="12610"/>
                    </a:cubicBezTo>
                    <a:cubicBezTo>
                      <a:pt x="0" y="12610"/>
                      <a:pt x="768" y="11602"/>
                      <a:pt x="768" y="11602"/>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5" name="Shape 18"/>
              <p:cNvSpPr/>
              <p:nvPr/>
            </p:nvSpPr>
            <p:spPr>
              <a:xfrm>
                <a:off x="-1" y="0"/>
                <a:ext cx="951236" cy="950120"/>
              </a:xfrm>
              <a:custGeom>
                <a:avLst/>
                <a:gdLst/>
                <a:ahLst/>
                <a:cxnLst>
                  <a:cxn ang="0">
                    <a:pos x="wd2" y="hd2"/>
                  </a:cxn>
                  <a:cxn ang="5400000">
                    <a:pos x="wd2" y="hd2"/>
                  </a:cxn>
                  <a:cxn ang="10800000">
                    <a:pos x="wd2" y="hd2"/>
                  </a:cxn>
                  <a:cxn ang="16200000">
                    <a:pos x="wd2" y="hd2"/>
                  </a:cxn>
                </a:cxnLst>
                <a:rect l="0" t="0" r="r" b="b"/>
                <a:pathLst>
                  <a:path w="21395" h="21395" extrusionOk="0">
                    <a:moveTo>
                      <a:pt x="10697" y="928"/>
                    </a:moveTo>
                    <a:cubicBezTo>
                      <a:pt x="9736" y="928"/>
                      <a:pt x="8778" y="1068"/>
                      <a:pt x="7860" y="1346"/>
                    </a:cubicBezTo>
                    <a:cubicBezTo>
                      <a:pt x="6943" y="1624"/>
                      <a:pt x="6067" y="2039"/>
                      <a:pt x="5270" y="2573"/>
                    </a:cubicBezTo>
                    <a:cubicBezTo>
                      <a:pt x="4473" y="3107"/>
                      <a:pt x="3754" y="3758"/>
                      <a:pt x="3145" y="4500"/>
                    </a:cubicBezTo>
                    <a:cubicBezTo>
                      <a:pt x="2536" y="5241"/>
                      <a:pt x="2036" y="6073"/>
                      <a:pt x="1669" y="6958"/>
                    </a:cubicBezTo>
                    <a:cubicBezTo>
                      <a:pt x="1301" y="7844"/>
                      <a:pt x="1067" y="8784"/>
                      <a:pt x="975" y="9739"/>
                    </a:cubicBezTo>
                    <a:cubicBezTo>
                      <a:pt x="882" y="10694"/>
                      <a:pt x="928" y="11665"/>
                      <a:pt x="1114" y="12605"/>
                    </a:cubicBezTo>
                    <a:cubicBezTo>
                      <a:pt x="1300" y="13546"/>
                      <a:pt x="1627" y="14458"/>
                      <a:pt x="2079" y="15303"/>
                    </a:cubicBezTo>
                    <a:cubicBezTo>
                      <a:pt x="2532" y="16149"/>
                      <a:pt x="3111" y="16927"/>
                      <a:pt x="3790" y="17606"/>
                    </a:cubicBezTo>
                    <a:cubicBezTo>
                      <a:pt x="4468" y="18285"/>
                      <a:pt x="5247" y="18863"/>
                      <a:pt x="6092" y="19316"/>
                    </a:cubicBezTo>
                    <a:cubicBezTo>
                      <a:pt x="6938" y="19769"/>
                      <a:pt x="7849" y="20095"/>
                      <a:pt x="8790" y="20281"/>
                    </a:cubicBezTo>
                    <a:cubicBezTo>
                      <a:pt x="9730" y="20467"/>
                      <a:pt x="10701" y="20514"/>
                      <a:pt x="11656" y="20420"/>
                    </a:cubicBezTo>
                    <a:cubicBezTo>
                      <a:pt x="12612" y="20328"/>
                      <a:pt x="13551" y="20094"/>
                      <a:pt x="14436" y="19726"/>
                    </a:cubicBezTo>
                    <a:cubicBezTo>
                      <a:pt x="15322" y="19359"/>
                      <a:pt x="16153" y="18860"/>
                      <a:pt x="16895" y="18250"/>
                    </a:cubicBezTo>
                    <a:cubicBezTo>
                      <a:pt x="17637" y="17641"/>
                      <a:pt x="18288" y="16922"/>
                      <a:pt x="18822" y="16125"/>
                    </a:cubicBezTo>
                    <a:cubicBezTo>
                      <a:pt x="19356" y="15328"/>
                      <a:pt x="19771" y="14452"/>
                      <a:pt x="20049" y="13534"/>
                    </a:cubicBezTo>
                    <a:cubicBezTo>
                      <a:pt x="20327" y="12617"/>
                      <a:pt x="20467" y="11659"/>
                      <a:pt x="20467" y="10698"/>
                    </a:cubicBezTo>
                    <a:lnTo>
                      <a:pt x="21395" y="10698"/>
                    </a:lnTo>
                    <a:cubicBezTo>
                      <a:pt x="21395" y="11748"/>
                      <a:pt x="21242" y="12799"/>
                      <a:pt x="20937" y="13804"/>
                    </a:cubicBezTo>
                    <a:cubicBezTo>
                      <a:pt x="20632" y="14809"/>
                      <a:pt x="20177" y="15768"/>
                      <a:pt x="19593" y="16641"/>
                    </a:cubicBezTo>
                    <a:cubicBezTo>
                      <a:pt x="19009" y="17514"/>
                      <a:pt x="18295" y="18301"/>
                      <a:pt x="17484" y="18967"/>
                    </a:cubicBezTo>
                    <a:cubicBezTo>
                      <a:pt x="16672" y="19634"/>
                      <a:pt x="15762" y="20181"/>
                      <a:pt x="14792" y="20583"/>
                    </a:cubicBezTo>
                    <a:cubicBezTo>
                      <a:pt x="12852" y="21392"/>
                      <a:pt x="10671" y="21600"/>
                      <a:pt x="8610" y="21192"/>
                    </a:cubicBezTo>
                    <a:cubicBezTo>
                      <a:pt x="7579" y="20988"/>
                      <a:pt x="6580" y="20630"/>
                      <a:pt x="5654" y="20134"/>
                    </a:cubicBezTo>
                    <a:cubicBezTo>
                      <a:pt x="4728" y="19638"/>
                      <a:pt x="3876" y="19004"/>
                      <a:pt x="3133" y="18262"/>
                    </a:cubicBezTo>
                    <a:cubicBezTo>
                      <a:pt x="2391" y="17519"/>
                      <a:pt x="1757" y="16667"/>
                      <a:pt x="1261" y="15741"/>
                    </a:cubicBezTo>
                    <a:cubicBezTo>
                      <a:pt x="766" y="14815"/>
                      <a:pt x="407" y="13815"/>
                      <a:pt x="204" y="12785"/>
                    </a:cubicBezTo>
                    <a:cubicBezTo>
                      <a:pt x="-205" y="10725"/>
                      <a:pt x="3" y="8543"/>
                      <a:pt x="812" y="6603"/>
                    </a:cubicBezTo>
                    <a:cubicBezTo>
                      <a:pt x="1214" y="5633"/>
                      <a:pt x="1761" y="4723"/>
                      <a:pt x="2428" y="3911"/>
                    </a:cubicBezTo>
                    <a:cubicBezTo>
                      <a:pt x="3095" y="3099"/>
                      <a:pt x="3881" y="2386"/>
                      <a:pt x="4754" y="1802"/>
                    </a:cubicBezTo>
                    <a:cubicBezTo>
                      <a:pt x="5627" y="1217"/>
                      <a:pt x="6586" y="762"/>
                      <a:pt x="7592" y="458"/>
                    </a:cubicBezTo>
                    <a:cubicBezTo>
                      <a:pt x="8597" y="153"/>
                      <a:pt x="9647" y="0"/>
                      <a:pt x="10698" y="0"/>
                    </a:cubicBezTo>
                    <a:cubicBezTo>
                      <a:pt x="10698" y="0"/>
                      <a:pt x="10697" y="928"/>
                      <a:pt x="10697" y="928"/>
                    </a:cubicBezTo>
                    <a:close/>
                  </a:path>
                </a:pathLst>
              </a:custGeom>
              <a:solidFill>
                <a:schemeClr val="accent3"/>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35" name="Picture Placeholder 2"/>
          <p:cNvSpPr>
            <a:spLocks noGrp="1"/>
          </p:cNvSpPr>
          <p:nvPr>
            <p:ph type="pic" sz="quarter" idx="12"/>
          </p:nvPr>
        </p:nvSpPr>
        <p:spPr>
          <a:xfrm>
            <a:off x="3064720" y="3157593"/>
            <a:ext cx="1996249" cy="1262356"/>
          </a:xfrm>
          <a:prstGeom prst="rect">
            <a:avLst/>
          </a:prstGeom>
        </p:spPr>
        <p:txBody>
          <a:bodyPr>
            <a:normAutofit/>
          </a:bodyPr>
          <a:lstStyle>
            <a:lvl1pPr marL="0" indent="0" algn="ctr">
              <a:buNone/>
              <a:defRPr sz="1400">
                <a:solidFill>
                  <a:schemeClr val="bg1"/>
                </a:solidFill>
              </a:defRPr>
            </a:lvl1pPr>
          </a:lstStyle>
          <a:p>
            <a:endParaRPr lang="id-ID"/>
          </a:p>
        </p:txBody>
      </p:sp>
      <p:sp>
        <p:nvSpPr>
          <p:cNvPr id="34" name="Picture Placeholder 2"/>
          <p:cNvSpPr>
            <a:spLocks noGrp="1"/>
          </p:cNvSpPr>
          <p:nvPr>
            <p:ph type="pic" sz="quarter" idx="11"/>
          </p:nvPr>
        </p:nvSpPr>
        <p:spPr>
          <a:xfrm>
            <a:off x="796431" y="2468149"/>
            <a:ext cx="2913303" cy="1639919"/>
          </a:xfrm>
          <a:prstGeom prst="rect">
            <a:avLst/>
          </a:prstGeom>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2717704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0" y="0"/>
            <a:ext cx="9144000" cy="6858000"/>
          </a:xfrm>
          <a:prstGeom prst="rect">
            <a:avLst/>
          </a:prstGeom>
          <a:solidFill>
            <a:srgbClr val="000000"/>
          </a:solidFill>
        </p:spPr>
        <p:txBody>
          <a:bodyPr>
            <a:normAutofit/>
          </a:bodyPr>
          <a:lstStyle>
            <a:lvl1pPr marL="0" indent="0" algn="ctr">
              <a:buNone/>
              <a:defRPr sz="1400">
                <a:solidFill>
                  <a:schemeClr val="bg1"/>
                </a:solidFill>
              </a:defRPr>
            </a:lvl1pPr>
          </a:lstStyle>
          <a:p>
            <a:endParaRPr lang="id-ID"/>
          </a:p>
        </p:txBody>
      </p:sp>
      <p:sp>
        <p:nvSpPr>
          <p:cNvPr id="27" name="Picture Placeholder 2"/>
          <p:cNvSpPr>
            <a:spLocks noGrp="1"/>
          </p:cNvSpPr>
          <p:nvPr>
            <p:ph type="pic" sz="quarter" idx="12"/>
          </p:nvPr>
        </p:nvSpPr>
        <p:spPr>
          <a:xfrm rot="742184">
            <a:off x="5929045" y="2183726"/>
            <a:ext cx="2403359" cy="3325219"/>
          </a:xfrm>
          <a:prstGeom prst="rect">
            <a:avLst/>
          </a:prstGeom>
        </p:spPr>
        <p:txBody>
          <a:bodyPr>
            <a:normAutofit/>
          </a:bodyPr>
          <a:lstStyle>
            <a:lvl1pPr marL="0" indent="0" algn="ctr">
              <a:buNone/>
              <a:defRPr sz="1400">
                <a:solidFill>
                  <a:schemeClr val="bg1"/>
                </a:solidFill>
              </a:defRPr>
            </a:lvl1pPr>
          </a:lstStyle>
          <a:p>
            <a:endParaRPr lang="id-ID"/>
          </a:p>
        </p:txBody>
      </p:sp>
      <p:sp>
        <p:nvSpPr>
          <p:cNvPr id="26" name="Picture Placeholder 2"/>
          <p:cNvSpPr>
            <a:spLocks noGrp="1"/>
          </p:cNvSpPr>
          <p:nvPr>
            <p:ph type="pic" sz="quarter" idx="11"/>
          </p:nvPr>
        </p:nvSpPr>
        <p:spPr>
          <a:xfrm rot="21376860">
            <a:off x="4565677" y="2183726"/>
            <a:ext cx="2403359" cy="3325219"/>
          </a:xfrm>
          <a:prstGeom prst="rect">
            <a:avLst/>
          </a:prstGeom>
        </p:spPr>
        <p:txBody>
          <a:bodyPr>
            <a:normAutofit/>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71127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1" name="Picture Placeholder 29"/>
          <p:cNvSpPr>
            <a:spLocks noGrp="1"/>
          </p:cNvSpPr>
          <p:nvPr>
            <p:ph type="pic" sz="quarter" idx="10"/>
          </p:nvPr>
        </p:nvSpPr>
        <p:spPr>
          <a:xfrm>
            <a:off x="260335" y="1623535"/>
            <a:ext cx="2416604" cy="2391873"/>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42227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4" name="Picture Placeholder 29"/>
          <p:cNvSpPr>
            <a:spLocks noGrp="1"/>
          </p:cNvSpPr>
          <p:nvPr>
            <p:ph type="pic" sz="quarter" idx="10"/>
          </p:nvPr>
        </p:nvSpPr>
        <p:spPr>
          <a:xfrm>
            <a:off x="2673245" y="2240275"/>
            <a:ext cx="1639449" cy="2966343"/>
          </a:xfrm>
          <a:prstGeom prst="rect">
            <a:avLst/>
          </a:prstGeom>
        </p:spPr>
        <p:txBody>
          <a:bodyPr/>
          <a:lstStyle>
            <a:lvl1pPr marL="0" indent="0" algn="ctr">
              <a:buNone/>
              <a:defRPr sz="1400">
                <a:solidFill>
                  <a:schemeClr val="bg1"/>
                </a:solidFill>
              </a:defRPr>
            </a:lvl1pPr>
          </a:lstStyle>
          <a:p>
            <a:endParaRPr lang="id-ID"/>
          </a:p>
        </p:txBody>
      </p:sp>
      <p:sp>
        <p:nvSpPr>
          <p:cNvPr id="25" name="Picture Placeholder 29"/>
          <p:cNvSpPr>
            <a:spLocks noGrp="1"/>
          </p:cNvSpPr>
          <p:nvPr>
            <p:ph type="pic" sz="quarter" idx="11"/>
          </p:nvPr>
        </p:nvSpPr>
        <p:spPr>
          <a:xfrm>
            <a:off x="4808067" y="2240275"/>
            <a:ext cx="1639449" cy="2966343"/>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04152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Picture Placeholder 29"/>
          <p:cNvSpPr>
            <a:spLocks noGrp="1"/>
          </p:cNvSpPr>
          <p:nvPr>
            <p:ph type="pic" sz="quarter" idx="10"/>
          </p:nvPr>
        </p:nvSpPr>
        <p:spPr>
          <a:xfrm>
            <a:off x="5049051" y="2758033"/>
            <a:ext cx="2988639" cy="1719407"/>
          </a:xfrm>
          <a:prstGeom prst="rect">
            <a:avLst/>
          </a:prstGeom>
        </p:spPr>
        <p:txBody>
          <a:bodyPr/>
          <a:lstStyle>
            <a:lvl1pPr marL="0" indent="0" algn="ctr">
              <a:buNone/>
              <a:defRPr sz="1400">
                <a:solidFill>
                  <a:schemeClr val="bg1"/>
                </a:solidFill>
              </a:defRPr>
            </a:lvl1pPr>
          </a:lstStyle>
          <a:p>
            <a:endParaRPr lang="id-ID"/>
          </a:p>
        </p:txBody>
      </p:sp>
      <p:sp>
        <p:nvSpPr>
          <p:cNvPr id="32" name="Picture Placeholder 29"/>
          <p:cNvSpPr>
            <a:spLocks noGrp="1"/>
          </p:cNvSpPr>
          <p:nvPr>
            <p:ph type="pic" sz="quarter" idx="11"/>
          </p:nvPr>
        </p:nvSpPr>
        <p:spPr>
          <a:xfrm>
            <a:off x="4501270" y="3561626"/>
            <a:ext cx="1225601" cy="1668028"/>
          </a:xfrm>
          <a:prstGeom prst="rect">
            <a:avLst/>
          </a:prstGeom>
        </p:spPr>
        <p:txBody>
          <a:bodyPr/>
          <a:lstStyle>
            <a:lvl1pPr marL="0" indent="0" algn="ctr">
              <a:buNone/>
              <a:defRPr sz="1400">
                <a:solidFill>
                  <a:schemeClr val="bg1"/>
                </a:solidFill>
              </a:defRPr>
            </a:lvl1pPr>
          </a:lstStyle>
          <a:p>
            <a:endParaRPr lang="id-ID"/>
          </a:p>
        </p:txBody>
      </p:sp>
      <p:sp>
        <p:nvSpPr>
          <p:cNvPr id="33" name="Picture Placeholder 29"/>
          <p:cNvSpPr>
            <a:spLocks noGrp="1"/>
          </p:cNvSpPr>
          <p:nvPr>
            <p:ph type="pic" sz="quarter" idx="12"/>
          </p:nvPr>
        </p:nvSpPr>
        <p:spPr>
          <a:xfrm>
            <a:off x="4017764" y="4197109"/>
            <a:ext cx="619596" cy="1106029"/>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19045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2" name="Picture Placeholder 29"/>
          <p:cNvSpPr>
            <a:spLocks noGrp="1"/>
          </p:cNvSpPr>
          <p:nvPr>
            <p:ph type="pic" sz="quarter" idx="10"/>
          </p:nvPr>
        </p:nvSpPr>
        <p:spPr>
          <a:xfrm>
            <a:off x="0" y="0"/>
            <a:ext cx="9144000" cy="4724106"/>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213248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hape 23"/>
          <p:cNvSpPr/>
          <p:nvPr userDrawn="1"/>
        </p:nvSpPr>
        <p:spPr>
          <a:xfrm>
            <a:off x="0" y="1"/>
            <a:ext cx="9144000" cy="4426856"/>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3" name="Picture Placeholder 29"/>
          <p:cNvSpPr>
            <a:spLocks noGrp="1"/>
          </p:cNvSpPr>
          <p:nvPr>
            <p:ph type="pic" sz="quarter" idx="10"/>
          </p:nvPr>
        </p:nvSpPr>
        <p:spPr>
          <a:xfrm>
            <a:off x="5564179" y="2000429"/>
            <a:ext cx="1794107" cy="2927181"/>
          </a:xfrm>
          <a:prstGeom prst="rect">
            <a:avLst/>
          </a:prstGeom>
        </p:spPr>
        <p:txBody>
          <a:bodyPr/>
          <a:lstStyle>
            <a:lvl1pPr marL="0" indent="0" algn="ctr">
              <a:buNone/>
              <a:defRPr sz="1400">
                <a:solidFill>
                  <a:schemeClr val="bg1"/>
                </a:solidFill>
              </a:defRPr>
            </a:lvl1pPr>
          </a:lstStyle>
          <a:p>
            <a:endParaRPr lang="id-ID"/>
          </a:p>
        </p:txBody>
      </p:sp>
      <p:sp>
        <p:nvSpPr>
          <p:cNvPr id="24" name="Picture Placeholder 29"/>
          <p:cNvSpPr>
            <a:spLocks noGrp="1"/>
          </p:cNvSpPr>
          <p:nvPr>
            <p:ph type="pic" sz="quarter" idx="11"/>
          </p:nvPr>
        </p:nvSpPr>
        <p:spPr>
          <a:xfrm>
            <a:off x="6628120" y="1847859"/>
            <a:ext cx="1794107" cy="3234311"/>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92977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Shape 23"/>
          <p:cNvSpPr/>
          <p:nvPr userDrawn="1"/>
        </p:nvSpPr>
        <p:spPr>
          <a:xfrm>
            <a:off x="0" y="1"/>
            <a:ext cx="9144000" cy="4426856"/>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2" name="Picture Placeholder 29"/>
          <p:cNvSpPr>
            <a:spLocks noGrp="1"/>
          </p:cNvSpPr>
          <p:nvPr>
            <p:ph type="pic" sz="quarter" idx="11"/>
          </p:nvPr>
        </p:nvSpPr>
        <p:spPr>
          <a:xfrm>
            <a:off x="718247" y="1737836"/>
            <a:ext cx="1794107" cy="3269849"/>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300782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Shape 23"/>
          <p:cNvSpPr/>
          <p:nvPr userDrawn="1"/>
        </p:nvSpPr>
        <p:spPr>
          <a:xfrm>
            <a:off x="0" y="1"/>
            <a:ext cx="9144000" cy="4426856"/>
          </a:xfrm>
          <a:prstGeom prst="rect">
            <a:avLst/>
          </a:prstGeom>
          <a:solidFill>
            <a:schemeClr val="accent6"/>
          </a:solidFill>
          <a:ln w="25400">
            <a:solidFill>
              <a:srgbClr val="655A7C"/>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4" name="Picture Placeholder 29"/>
          <p:cNvSpPr>
            <a:spLocks noGrp="1"/>
          </p:cNvSpPr>
          <p:nvPr>
            <p:ph type="pic" sz="quarter" idx="11"/>
          </p:nvPr>
        </p:nvSpPr>
        <p:spPr>
          <a:xfrm>
            <a:off x="5648609" y="1692698"/>
            <a:ext cx="2471989" cy="3319815"/>
          </a:xfrm>
          <a:prstGeom prst="rect">
            <a:avLst/>
          </a:prstGeom>
        </p:spPr>
        <p:txBody>
          <a:bodyPr/>
          <a:lstStyle>
            <a:lvl1pPr marL="0" indent="0" algn="ctr">
              <a:buNone/>
              <a:defRPr sz="1400">
                <a:solidFill>
                  <a:schemeClr val="bg1"/>
                </a:solidFill>
              </a:defRPr>
            </a:lvl1pPr>
          </a:lstStyle>
          <a:p>
            <a:endParaRPr lang="id-ID"/>
          </a:p>
        </p:txBody>
      </p:sp>
    </p:spTree>
    <p:extLst>
      <p:ext uri="{BB962C8B-B14F-4D97-AF65-F5344CB8AC3E}">
        <p14:creationId xmlns:p14="http://schemas.microsoft.com/office/powerpoint/2010/main" val="17331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266700" y="5990286"/>
            <a:ext cx="1155700" cy="728014"/>
          </a:xfrm>
          <a:prstGeom prst="rect">
            <a:avLst/>
          </a:prstGeom>
        </p:spPr>
      </p:pic>
      <p:sp>
        <p:nvSpPr>
          <p:cNvPr id="3" name="TextBox 2"/>
          <p:cNvSpPr txBox="1"/>
          <p:nvPr userDrawn="1"/>
        </p:nvSpPr>
        <p:spPr>
          <a:xfrm>
            <a:off x="6578600" y="6354293"/>
            <a:ext cx="2623410" cy="369332"/>
          </a:xfrm>
          <a:prstGeom prst="rect">
            <a:avLst/>
          </a:prstGeom>
          <a:noFill/>
        </p:spPr>
        <p:txBody>
          <a:bodyPr wrap="none" rtlCol="0">
            <a:spAutoFit/>
          </a:bodyPr>
          <a:lstStyle/>
          <a:p>
            <a:r>
              <a:rPr lang="fr-FR" b="1" dirty="0">
                <a:solidFill>
                  <a:srgbClr val="2E9FB5"/>
                </a:solidFill>
              </a:rPr>
              <a:t>WWW.IT-Cameroun.COM</a:t>
            </a:r>
          </a:p>
        </p:txBody>
      </p:sp>
    </p:spTree>
    <p:extLst>
      <p:ext uri="{BB962C8B-B14F-4D97-AF65-F5344CB8AC3E}">
        <p14:creationId xmlns:p14="http://schemas.microsoft.com/office/powerpoint/2010/main" val="4149307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73" r:id="rId23"/>
    <p:sldLayoutId id="2147483684" r:id="rId24"/>
    <p:sldLayoutId id="2147483685" r:id="rId2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32626" t="30303" r="26161" b="31919"/>
          <a:stretch/>
        </p:blipFill>
        <p:spPr>
          <a:xfrm>
            <a:off x="282628" y="1288472"/>
            <a:ext cx="4247632" cy="3893663"/>
          </a:xfrm>
          <a:prstGeom prst="rect">
            <a:avLst/>
          </a:prstGeom>
        </p:spPr>
      </p:pic>
      <p:sp>
        <p:nvSpPr>
          <p:cNvPr id="12" name="Shape 194"/>
          <p:cNvSpPr/>
          <p:nvPr/>
        </p:nvSpPr>
        <p:spPr>
          <a:xfrm>
            <a:off x="1829379" y="5796685"/>
            <a:ext cx="1808187" cy="2718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600" spc="72">
                <a:solidFill>
                  <a:srgbClr val="444444"/>
                </a:solidFill>
                <a:latin typeface="Oswald Regular"/>
                <a:ea typeface="Oswald Regular"/>
                <a:cs typeface="Oswald Regular"/>
                <a:sym typeface="Oswald Regular"/>
              </a:defRPr>
            </a:lvl1pPr>
          </a:lstStyle>
          <a:p>
            <a:pPr lvl="0">
              <a:defRPr sz="1800" spc="0">
                <a:solidFill>
                  <a:srgbClr val="000000"/>
                </a:solidFill>
              </a:defRPr>
            </a:pPr>
            <a:r>
              <a:rPr sz="1100" spc="72" dirty="0">
                <a:solidFill>
                  <a:schemeClr val="bg2"/>
                </a:solidFill>
              </a:rPr>
              <a:t>Multipurpose Presentation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74057">
            <a:off x="5646853" y="315998"/>
            <a:ext cx="2960261" cy="2520738"/>
          </a:xfrm>
          <a:prstGeom prst="rect">
            <a:avLst/>
          </a:prstGeom>
        </p:spPr>
      </p:pic>
      <p:sp>
        <p:nvSpPr>
          <p:cNvPr id="9" name="TextBox 19"/>
          <p:cNvSpPr txBox="1"/>
          <p:nvPr/>
        </p:nvSpPr>
        <p:spPr>
          <a:xfrm>
            <a:off x="3717235" y="3366254"/>
            <a:ext cx="4764154" cy="1815882"/>
          </a:xfrm>
          <a:prstGeom prst="rect">
            <a:avLst/>
          </a:prstGeom>
          <a:noFill/>
        </p:spPr>
        <p:txBody>
          <a:bodyPr wrap="square" rtlCol="0">
            <a:spAutoFit/>
          </a:bodyPr>
          <a:lstStyle/>
          <a:p>
            <a:pPr algn="ctr"/>
            <a:r>
              <a:rPr lang="fr-FR" sz="2800" b="1" i="1" dirty="0">
                <a:solidFill>
                  <a:schemeClr val="accent1">
                    <a:lumMod val="50000"/>
                  </a:schemeClr>
                </a:solidFill>
              </a:rPr>
              <a:t>La solution Afric’Apps </a:t>
            </a:r>
            <a:r>
              <a:rPr lang="fr-FR" sz="2800" b="1" i="1" dirty="0" err="1">
                <a:solidFill>
                  <a:schemeClr val="accent1">
                    <a:lumMod val="50000"/>
                  </a:schemeClr>
                </a:solidFill>
              </a:rPr>
              <a:t>Tracking</a:t>
            </a:r>
            <a:r>
              <a:rPr lang="fr-FR" sz="2800" b="1" i="1" dirty="0">
                <a:solidFill>
                  <a:schemeClr val="accent1">
                    <a:lumMod val="50000"/>
                  </a:schemeClr>
                </a:solidFill>
              </a:rPr>
              <a:t>: </a:t>
            </a:r>
            <a:r>
              <a:rPr lang="fr-FR" sz="2800" b="1" i="1" dirty="0">
                <a:solidFill>
                  <a:schemeClr val="tx2">
                    <a:lumMod val="75000"/>
                  </a:schemeClr>
                </a:solidFill>
              </a:rPr>
              <a:t>localisation et Immobilisation des voitures volées et autres</a:t>
            </a:r>
          </a:p>
        </p:txBody>
      </p:sp>
    </p:spTree>
    <p:extLst>
      <p:ext uri="{BB962C8B-B14F-4D97-AF65-F5344CB8AC3E}">
        <p14:creationId xmlns:p14="http://schemas.microsoft.com/office/powerpoint/2010/main" val="30649514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 name="Group 429"/>
          <p:cNvGrpSpPr/>
          <p:nvPr/>
        </p:nvGrpSpPr>
        <p:grpSpPr>
          <a:xfrm>
            <a:off x="943038" y="3370228"/>
            <a:ext cx="3404961" cy="815712"/>
            <a:chOff x="0" y="0"/>
            <a:chExt cx="6626573" cy="1587500"/>
          </a:xfrm>
        </p:grpSpPr>
        <p:graphicFrame>
          <p:nvGraphicFramePr>
            <p:cNvPr id="23"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2"/>
            </a:graphicData>
          </a:graphic>
        </p:graphicFrame>
        <p:sp>
          <p:nvSpPr>
            <p:cNvPr id="24"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25" name="Shape 427"/>
            <p:cNvSpPr/>
            <p:nvPr/>
          </p:nvSpPr>
          <p:spPr>
            <a:xfrm>
              <a:off x="600232" y="334532"/>
              <a:ext cx="355255"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1</a:t>
              </a:r>
            </a:p>
          </p:txBody>
        </p:sp>
        <p:sp>
          <p:nvSpPr>
            <p:cNvPr id="26"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lvl="0">
                <a:defRPr sz="1800" spc="0">
                  <a:solidFill>
                    <a:srgbClr val="000000"/>
                  </a:solidFill>
                </a:defRPr>
              </a:pPr>
              <a:r>
                <a:rPr lang="fr-FR" sz="1400" dirty="0"/>
                <a:t>Réduire les coûts et améliorer la compétitivité et performance des entreprises</a:t>
              </a:r>
              <a:r>
                <a:rPr sz="1400" spc="53" dirty="0">
                  <a:solidFill>
                    <a:schemeClr val="bg2">
                      <a:lumMod val="65000"/>
                    </a:schemeClr>
                  </a:solidFill>
                </a:rPr>
                <a:t>.</a:t>
              </a:r>
            </a:p>
          </p:txBody>
        </p:sp>
      </p:grpSp>
      <p:grpSp>
        <p:nvGrpSpPr>
          <p:cNvPr id="27" name="Group 429"/>
          <p:cNvGrpSpPr/>
          <p:nvPr/>
        </p:nvGrpSpPr>
        <p:grpSpPr>
          <a:xfrm>
            <a:off x="943038" y="4299141"/>
            <a:ext cx="3404961" cy="815712"/>
            <a:chOff x="0" y="0"/>
            <a:chExt cx="6626573" cy="1587500"/>
          </a:xfrm>
        </p:grpSpPr>
        <p:graphicFrame>
          <p:nvGraphicFramePr>
            <p:cNvPr id="28"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3"/>
            </a:graphicData>
          </a:graphic>
        </p:graphicFrame>
        <p:sp>
          <p:nvSpPr>
            <p:cNvPr id="29"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30" name="Shape 427"/>
            <p:cNvSpPr/>
            <p:nvPr/>
          </p:nvSpPr>
          <p:spPr>
            <a:xfrm>
              <a:off x="512225" y="334532"/>
              <a:ext cx="492038"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2</a:t>
              </a:r>
            </a:p>
          </p:txBody>
        </p:sp>
        <p:sp>
          <p:nvSpPr>
            <p:cNvPr id="31"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Etudier l’historique des évènements  </a:t>
              </a:r>
            </a:p>
            <a:p>
              <a:pPr lvl="0">
                <a:defRPr sz="1800" spc="0">
                  <a:solidFill>
                    <a:srgbClr val="000000"/>
                  </a:solidFill>
                </a:defRPr>
              </a:pPr>
              <a:r>
                <a:rPr sz="1200" spc="53" dirty="0">
                  <a:solidFill>
                    <a:schemeClr val="bg2">
                      <a:lumMod val="65000"/>
                    </a:schemeClr>
                  </a:solidFill>
                </a:rPr>
                <a:t>.</a:t>
              </a:r>
            </a:p>
          </p:txBody>
        </p:sp>
      </p:grpSp>
      <p:grpSp>
        <p:nvGrpSpPr>
          <p:cNvPr id="32" name="Group 429"/>
          <p:cNvGrpSpPr/>
          <p:nvPr/>
        </p:nvGrpSpPr>
        <p:grpSpPr>
          <a:xfrm>
            <a:off x="943038" y="5228057"/>
            <a:ext cx="3404961" cy="815712"/>
            <a:chOff x="0" y="0"/>
            <a:chExt cx="6626573" cy="1587500"/>
          </a:xfrm>
        </p:grpSpPr>
        <p:graphicFrame>
          <p:nvGraphicFramePr>
            <p:cNvPr id="33"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4"/>
            </a:graphicData>
          </a:graphic>
        </p:graphicFrame>
        <p:sp>
          <p:nvSpPr>
            <p:cNvPr id="34"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35" name="Shape 427"/>
            <p:cNvSpPr/>
            <p:nvPr/>
          </p:nvSpPr>
          <p:spPr>
            <a:xfrm>
              <a:off x="547729" y="334532"/>
              <a:ext cx="472244"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3</a:t>
              </a:r>
            </a:p>
          </p:txBody>
        </p:sp>
        <p:sp>
          <p:nvSpPr>
            <p:cNvPr id="36"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Déterminer la part de responsabilité des chauffeurs en cas d’accident,</a:t>
              </a:r>
            </a:p>
            <a:p>
              <a:pPr lvl="0">
                <a:defRPr sz="1800" spc="0">
                  <a:solidFill>
                    <a:srgbClr val="000000"/>
                  </a:solidFill>
                </a:defRPr>
              </a:pPr>
              <a:r>
                <a:rPr sz="1200" spc="53" dirty="0">
                  <a:solidFill>
                    <a:schemeClr val="bg2">
                      <a:lumMod val="65000"/>
                    </a:schemeClr>
                  </a:solidFill>
                </a:rPr>
                <a:t>.</a:t>
              </a:r>
            </a:p>
          </p:txBody>
        </p:sp>
      </p:grpSp>
      <p:grpSp>
        <p:nvGrpSpPr>
          <p:cNvPr id="37" name="Group 429"/>
          <p:cNvGrpSpPr/>
          <p:nvPr/>
        </p:nvGrpSpPr>
        <p:grpSpPr>
          <a:xfrm>
            <a:off x="4760295" y="3370228"/>
            <a:ext cx="3682851" cy="815712"/>
            <a:chOff x="0" y="0"/>
            <a:chExt cx="6626573" cy="1587500"/>
          </a:xfrm>
        </p:grpSpPr>
        <p:graphicFrame>
          <p:nvGraphicFramePr>
            <p:cNvPr id="38"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5"/>
            </a:graphicData>
          </a:graphic>
        </p:graphicFrame>
        <p:sp>
          <p:nvSpPr>
            <p:cNvPr id="39"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40" name="Shape 427"/>
            <p:cNvSpPr/>
            <p:nvPr/>
          </p:nvSpPr>
          <p:spPr>
            <a:xfrm>
              <a:off x="600232" y="334532"/>
              <a:ext cx="449234"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4</a:t>
              </a:r>
            </a:p>
          </p:txBody>
        </p:sp>
        <p:sp>
          <p:nvSpPr>
            <p:cNvPr id="41"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Suivi secret et traçabilité du  véhicule  </a:t>
              </a:r>
            </a:p>
            <a:p>
              <a:pPr lvl="0">
                <a:defRPr sz="1800" spc="0">
                  <a:solidFill>
                    <a:srgbClr val="000000"/>
                  </a:solidFill>
                </a:defRPr>
              </a:pPr>
              <a:r>
                <a:rPr sz="1200" spc="53" dirty="0">
                  <a:solidFill>
                    <a:schemeClr val="bg2">
                      <a:lumMod val="65000"/>
                    </a:schemeClr>
                  </a:solidFill>
                </a:rPr>
                <a:t>.</a:t>
              </a:r>
            </a:p>
          </p:txBody>
        </p:sp>
      </p:grpSp>
      <p:grpSp>
        <p:nvGrpSpPr>
          <p:cNvPr id="42" name="Group 429"/>
          <p:cNvGrpSpPr/>
          <p:nvPr/>
        </p:nvGrpSpPr>
        <p:grpSpPr>
          <a:xfrm>
            <a:off x="4760295" y="4219080"/>
            <a:ext cx="3808761" cy="895773"/>
            <a:chOff x="0" y="0"/>
            <a:chExt cx="7412429" cy="1587500"/>
          </a:xfrm>
        </p:grpSpPr>
        <p:graphicFrame>
          <p:nvGraphicFramePr>
            <p:cNvPr id="43"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6"/>
            </a:graphicData>
          </a:graphic>
        </p:graphicFrame>
        <p:sp>
          <p:nvSpPr>
            <p:cNvPr id="44"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45" name="Shape 427"/>
            <p:cNvSpPr/>
            <p:nvPr/>
          </p:nvSpPr>
          <p:spPr>
            <a:xfrm>
              <a:off x="512225" y="334532"/>
              <a:ext cx="476922"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5</a:t>
              </a:r>
            </a:p>
          </p:txBody>
        </p:sp>
        <p:sp>
          <p:nvSpPr>
            <p:cNvPr id="46" name="Shape 428"/>
            <p:cNvSpPr/>
            <p:nvPr/>
          </p:nvSpPr>
          <p:spPr>
            <a:xfrm>
              <a:off x="1885950" y="92917"/>
              <a:ext cx="5526479"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Evaluation pour la police en cas de crime, vol, agression, grâce au (time stamp , l’heure  exacte d’un évènement)</a:t>
              </a:r>
            </a:p>
            <a:p>
              <a:pPr lvl="0">
                <a:defRPr sz="1800" spc="0">
                  <a:solidFill>
                    <a:srgbClr val="000000"/>
                  </a:solidFill>
                </a:defRPr>
              </a:pPr>
              <a:r>
                <a:rPr sz="1400" spc="53" dirty="0">
                  <a:solidFill>
                    <a:schemeClr val="bg2">
                      <a:lumMod val="65000"/>
                    </a:schemeClr>
                  </a:solidFill>
                </a:rPr>
                <a:t>.</a:t>
              </a:r>
            </a:p>
          </p:txBody>
        </p:sp>
      </p:grpSp>
      <p:grpSp>
        <p:nvGrpSpPr>
          <p:cNvPr id="47" name="Group 429"/>
          <p:cNvGrpSpPr/>
          <p:nvPr/>
        </p:nvGrpSpPr>
        <p:grpSpPr>
          <a:xfrm>
            <a:off x="4760295" y="5228057"/>
            <a:ext cx="3404961" cy="815712"/>
            <a:chOff x="0" y="0"/>
            <a:chExt cx="6626573" cy="1587500"/>
          </a:xfrm>
        </p:grpSpPr>
        <p:graphicFrame>
          <p:nvGraphicFramePr>
            <p:cNvPr id="48" name="Chart 425"/>
            <p:cNvGraphicFramePr/>
            <p:nvPr>
              <p:extLst>
                <p:ext uri="{D42A27DB-BD31-4B8C-83A1-F6EECF244321}">
                  <p14:modId xmlns:p14="http://schemas.microsoft.com/office/powerpoint/2010/main" val="2079335717"/>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7"/>
            </a:graphicData>
          </a:graphic>
        </p:graphicFrame>
        <p:sp>
          <p:nvSpPr>
            <p:cNvPr id="49"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50" name="Shape 427"/>
            <p:cNvSpPr/>
            <p:nvPr/>
          </p:nvSpPr>
          <p:spPr>
            <a:xfrm>
              <a:off x="547729" y="334532"/>
              <a:ext cx="485989"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sz="2400" spc="84" dirty="0">
                  <a:solidFill>
                    <a:schemeClr val="bg2">
                      <a:lumMod val="65000"/>
                    </a:schemeClr>
                  </a:solidFill>
                </a:rPr>
                <a:t>6</a:t>
              </a:r>
            </a:p>
          </p:txBody>
        </p:sp>
        <p:sp>
          <p:nvSpPr>
            <p:cNvPr id="51"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spc="0" dirty="0">
                  <a:solidFill>
                    <a:srgbClr val="000000"/>
                  </a:solidFill>
                </a:rPr>
                <a:t>Optimisation de la logistique </a:t>
              </a:r>
            </a:p>
            <a:p>
              <a:pPr lvl="0">
                <a:defRPr sz="1800" spc="0">
                  <a:solidFill>
                    <a:srgbClr val="000000"/>
                  </a:solidFill>
                </a:defRPr>
              </a:pPr>
              <a:r>
                <a:rPr sz="1400" spc="0" dirty="0">
                  <a:solidFill>
                    <a:srgbClr val="000000"/>
                  </a:solidFill>
                </a:rPr>
                <a:t>.</a:t>
              </a:r>
              <a:r>
                <a:rPr lang="fr-FR" sz="1400" spc="0" dirty="0">
                  <a:solidFill>
                    <a:srgbClr val="000000"/>
                  </a:solidFill>
                </a:rPr>
                <a:t>(Diminuer le taux des trajets retour  à vide )</a:t>
              </a:r>
              <a:endParaRPr sz="1400" spc="0" dirty="0">
                <a:solidFill>
                  <a:srgbClr val="000000"/>
                </a:solidFill>
              </a:endParaRPr>
            </a:p>
          </p:txBody>
        </p:sp>
      </p:grpSp>
      <p:sp>
        <p:nvSpPr>
          <p:cNvPr id="52" name="Shape 200"/>
          <p:cNvSpPr/>
          <p:nvPr/>
        </p:nvSpPr>
        <p:spPr>
          <a:xfrm>
            <a:off x="1006814" y="331101"/>
            <a:ext cx="7044685"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9600" spc="192">
                <a:solidFill>
                  <a:srgbClr val="F15F47"/>
                </a:solidFill>
                <a:latin typeface="Oswald Regular"/>
                <a:ea typeface="Oswald Regular"/>
                <a:cs typeface="Oswald Regular"/>
                <a:sym typeface="Oswald Regular"/>
              </a:defRPr>
            </a:lvl1pPr>
          </a:lstStyle>
          <a:p>
            <a:pPr lvl="0">
              <a:defRPr sz="1800" spc="0">
                <a:solidFill>
                  <a:srgbClr val="000000"/>
                </a:solidFill>
              </a:defRPr>
            </a:pPr>
            <a:r>
              <a:rPr lang="fr-FR" sz="4000" b="1" spc="0" dirty="0">
                <a:ln w="0"/>
                <a:solidFill>
                  <a:srgbClr val="2E9FB5"/>
                </a:solidFill>
                <a:effectLst>
                  <a:outerShdw blurRad="38100" dist="25400" dir="5400000" algn="ctr" rotWithShape="0">
                    <a:srgbClr val="6E747A">
                      <a:alpha val="43000"/>
                    </a:srgbClr>
                  </a:outerShdw>
                </a:effectLst>
                <a:latin typeface="+mn-lt"/>
                <a:ea typeface="+mn-ea"/>
                <a:cs typeface="+mn-cs"/>
              </a:rPr>
              <a:t>Les avantages de notre solution  </a:t>
            </a:r>
          </a:p>
        </p:txBody>
      </p:sp>
      <p:sp>
        <p:nvSpPr>
          <p:cNvPr id="53" name="TextBox 53"/>
          <p:cNvSpPr txBox="1"/>
          <p:nvPr/>
        </p:nvSpPr>
        <p:spPr>
          <a:xfrm>
            <a:off x="840625" y="1196988"/>
            <a:ext cx="7381068" cy="954107"/>
          </a:xfrm>
          <a:prstGeom prst="rect">
            <a:avLst/>
          </a:prstGeom>
          <a:noFill/>
        </p:spPr>
        <p:txBody>
          <a:bodyPr wrap="square" rtlCol="0">
            <a:spAutoFit/>
          </a:bodyPr>
          <a:lstStyle/>
          <a:p>
            <a:pPr lvl="0" algn="ctr">
              <a:defRPr sz="1800" spc="0">
                <a:solidFill>
                  <a:srgbClr val="000000"/>
                </a:solidFill>
              </a:defRPr>
            </a:pPr>
            <a:r>
              <a:rPr lang="fr-FR" sz="2800" b="1" dirty="0">
                <a:solidFill>
                  <a:srgbClr val="2E9FB5"/>
                </a:solidFill>
              </a:rPr>
              <a:t>Notre Solution Bi au Service de différents secteurs d’activités</a:t>
            </a:r>
          </a:p>
        </p:txBody>
      </p:sp>
      <p:sp>
        <p:nvSpPr>
          <p:cNvPr id="54" name="TextBox 1"/>
          <p:cNvSpPr txBox="1"/>
          <p:nvPr/>
        </p:nvSpPr>
        <p:spPr>
          <a:xfrm>
            <a:off x="446886" y="2558192"/>
            <a:ext cx="4681731" cy="646331"/>
          </a:xfrm>
          <a:prstGeom prst="rect">
            <a:avLst/>
          </a:prstGeom>
          <a:noFill/>
        </p:spPr>
        <p:txBody>
          <a:bodyPr wrap="none" rtlCol="0">
            <a:spAutoFit/>
          </a:bodyPr>
          <a:lstStyle/>
          <a:p>
            <a:pPr lvl="0"/>
            <a:r>
              <a:rPr lang="fr-FR" dirty="0">
                <a:solidFill>
                  <a:schemeClr val="tx2">
                    <a:lumMod val="10000"/>
                  </a:schemeClr>
                </a:solidFill>
              </a:rPr>
              <a:t>(secteur public, secteur privé et la société civile)</a:t>
            </a:r>
          </a:p>
          <a:p>
            <a:endParaRPr lang="fr-FR" dirty="0"/>
          </a:p>
        </p:txBody>
      </p:sp>
      <p:grpSp>
        <p:nvGrpSpPr>
          <p:cNvPr id="55" name="Group 429"/>
          <p:cNvGrpSpPr/>
          <p:nvPr/>
        </p:nvGrpSpPr>
        <p:grpSpPr>
          <a:xfrm>
            <a:off x="927789" y="6076909"/>
            <a:ext cx="3404961" cy="815712"/>
            <a:chOff x="0" y="0"/>
            <a:chExt cx="6626573" cy="1587500"/>
          </a:xfrm>
        </p:grpSpPr>
        <p:graphicFrame>
          <p:nvGraphicFramePr>
            <p:cNvPr id="56" name="Chart 425"/>
            <p:cNvGraphicFramePr/>
            <p:nvPr>
              <p:extLst>
                <p:ext uri="{D42A27DB-BD31-4B8C-83A1-F6EECF244321}">
                  <p14:modId xmlns:p14="http://schemas.microsoft.com/office/powerpoint/2010/main" val="1110666356"/>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8"/>
            </a:graphicData>
          </a:graphic>
        </p:graphicFrame>
        <p:sp>
          <p:nvSpPr>
            <p:cNvPr id="57"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58" name="Shape 427"/>
            <p:cNvSpPr/>
            <p:nvPr/>
          </p:nvSpPr>
          <p:spPr>
            <a:xfrm>
              <a:off x="547729" y="334532"/>
              <a:ext cx="533468"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lang="fr-FR" sz="2400" dirty="0">
                  <a:solidFill>
                    <a:schemeClr val="bg2">
                      <a:lumMod val="65000"/>
                    </a:schemeClr>
                  </a:solidFill>
                </a:rPr>
                <a:t>7</a:t>
              </a:r>
              <a:endParaRPr sz="2400" spc="84" dirty="0">
                <a:solidFill>
                  <a:schemeClr val="bg2">
                    <a:lumMod val="65000"/>
                  </a:schemeClr>
                </a:solidFill>
              </a:endParaRPr>
            </a:p>
          </p:txBody>
        </p:sp>
        <p:sp>
          <p:nvSpPr>
            <p:cNvPr id="59"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Sécuriser les biens et personnes</a:t>
              </a:r>
              <a:endParaRPr sz="1400" spc="53" dirty="0">
                <a:solidFill>
                  <a:schemeClr val="tx2">
                    <a:lumMod val="25000"/>
                  </a:schemeClr>
                </a:solidFill>
              </a:endParaRPr>
            </a:p>
          </p:txBody>
        </p:sp>
      </p:grpSp>
      <p:grpSp>
        <p:nvGrpSpPr>
          <p:cNvPr id="60" name="Group 429"/>
          <p:cNvGrpSpPr/>
          <p:nvPr/>
        </p:nvGrpSpPr>
        <p:grpSpPr>
          <a:xfrm>
            <a:off x="4792393" y="6038237"/>
            <a:ext cx="3404961" cy="815712"/>
            <a:chOff x="0" y="0"/>
            <a:chExt cx="6626573" cy="1587500"/>
          </a:xfrm>
        </p:grpSpPr>
        <p:graphicFrame>
          <p:nvGraphicFramePr>
            <p:cNvPr id="61" name="Chart 425"/>
            <p:cNvGraphicFramePr/>
            <p:nvPr>
              <p:extLst>
                <p:ext uri="{D42A27DB-BD31-4B8C-83A1-F6EECF244321}">
                  <p14:modId xmlns:p14="http://schemas.microsoft.com/office/powerpoint/2010/main" val="2023056126"/>
                </p:ext>
              </p:extLst>
            </p:nvPr>
          </p:nvGraphicFramePr>
          <p:xfrm>
            <a:off x="0" y="0"/>
            <a:ext cx="1587500" cy="1587500"/>
          </p:xfrm>
          <a:graphic>
            <a:graphicData uri="http://schemas.openxmlformats.org/drawingml/2006/chart">
              <c:chart xmlns:c="http://schemas.openxmlformats.org/drawingml/2006/chart" xmlns:r="http://schemas.openxmlformats.org/officeDocument/2006/relationships" r:id="rId9"/>
            </a:graphicData>
          </a:graphic>
        </p:graphicFrame>
        <p:sp>
          <p:nvSpPr>
            <p:cNvPr id="62" name="Shape 426"/>
            <p:cNvSpPr/>
            <p:nvPr/>
          </p:nvSpPr>
          <p:spPr>
            <a:xfrm>
              <a:off x="135019" y="139110"/>
              <a:ext cx="1317462" cy="1317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2">
                    <a:lumMod val="65000"/>
                  </a:schemeClr>
                </a:solidFill>
              </a:endParaRPr>
            </a:p>
          </p:txBody>
        </p:sp>
        <p:sp>
          <p:nvSpPr>
            <p:cNvPr id="63" name="Shape 427"/>
            <p:cNvSpPr/>
            <p:nvPr/>
          </p:nvSpPr>
          <p:spPr>
            <a:xfrm>
              <a:off x="547729" y="334532"/>
              <a:ext cx="533468" cy="9184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4200" spc="84">
                  <a:solidFill>
                    <a:srgbClr val="444444"/>
                  </a:solidFill>
                  <a:latin typeface="Oswald Light"/>
                  <a:ea typeface="Oswald Light"/>
                  <a:cs typeface="Oswald Light"/>
                  <a:sym typeface="Oswald Light"/>
                </a:defRPr>
              </a:lvl1pPr>
            </a:lstStyle>
            <a:p>
              <a:pPr lvl="0">
                <a:defRPr sz="1800" spc="0">
                  <a:solidFill>
                    <a:srgbClr val="000000"/>
                  </a:solidFill>
                </a:defRPr>
              </a:pPr>
              <a:r>
                <a:rPr lang="fr-FR" sz="2400" dirty="0">
                  <a:solidFill>
                    <a:schemeClr val="bg2">
                      <a:lumMod val="65000"/>
                    </a:schemeClr>
                  </a:solidFill>
                </a:rPr>
                <a:t>8</a:t>
              </a:r>
              <a:endParaRPr sz="2400" spc="84" dirty="0">
                <a:solidFill>
                  <a:schemeClr val="bg2">
                    <a:lumMod val="65000"/>
                  </a:schemeClr>
                </a:solidFill>
              </a:endParaRPr>
            </a:p>
          </p:txBody>
        </p:sp>
        <p:sp>
          <p:nvSpPr>
            <p:cNvPr id="64" name="Shape 428"/>
            <p:cNvSpPr/>
            <p:nvPr/>
          </p:nvSpPr>
          <p:spPr>
            <a:xfrm>
              <a:off x="1885950" y="92917"/>
              <a:ext cx="4740623" cy="1397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700" spc="53">
                  <a:solidFill>
                    <a:srgbClr val="929292"/>
                  </a:solidFill>
                  <a:latin typeface="Source Sans Pro"/>
                  <a:ea typeface="Source Sans Pro"/>
                  <a:cs typeface="Source Sans Pro"/>
                  <a:sym typeface="Source Sans Pro"/>
                </a:defRPr>
              </a:lvl1pPr>
            </a:lstStyle>
            <a:p>
              <a:pPr>
                <a:defRPr sz="1800" spc="0">
                  <a:solidFill>
                    <a:srgbClr val="000000"/>
                  </a:solidFill>
                </a:defRPr>
              </a:pPr>
              <a:r>
                <a:rPr lang="fr-FR" sz="1400" dirty="0"/>
                <a:t>Ecoute audio du véhicule</a:t>
              </a:r>
              <a:endParaRPr sz="1400" spc="53" dirty="0">
                <a:solidFill>
                  <a:schemeClr val="tx2">
                    <a:lumMod val="25000"/>
                  </a:schemeClr>
                </a:solidFill>
              </a:endParaRPr>
            </a:p>
          </p:txBody>
        </p:sp>
      </p:grpSp>
    </p:spTree>
    <p:extLst>
      <p:ext uri="{BB962C8B-B14F-4D97-AF65-F5344CB8AC3E}">
        <p14:creationId xmlns:p14="http://schemas.microsoft.com/office/powerpoint/2010/main" val="2756747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1000"/>
                                        <p:tgtEl>
                                          <p:spTgt spid="53"/>
                                        </p:tgtEl>
                                      </p:cBhvr>
                                    </p:animEffect>
                                    <p:anim calcmode="lin" valueType="num">
                                      <p:cBhvr>
                                        <p:cTn id="14" dur="1000" fill="hold"/>
                                        <p:tgtEl>
                                          <p:spTgt spid="53"/>
                                        </p:tgtEl>
                                        <p:attrNameLst>
                                          <p:attrName>ppt_x</p:attrName>
                                        </p:attrNameLst>
                                      </p:cBhvr>
                                      <p:tavLst>
                                        <p:tav tm="0">
                                          <p:val>
                                            <p:strVal val="#ppt_x"/>
                                          </p:val>
                                        </p:tav>
                                        <p:tav tm="100000">
                                          <p:val>
                                            <p:strVal val="#ppt_x"/>
                                          </p:val>
                                        </p:tav>
                                      </p:tavLst>
                                    </p:anim>
                                    <p:anim calcmode="lin" valueType="num">
                                      <p:cBhvr>
                                        <p:cTn id="15" dur="1000" fill="hold"/>
                                        <p:tgtEl>
                                          <p:spTgt spid="53"/>
                                        </p:tgtEl>
                                        <p:attrNameLst>
                                          <p:attrName>ppt_y</p:attrName>
                                        </p:attrNameLst>
                                      </p:cBhvr>
                                      <p:tavLst>
                                        <p:tav tm="0">
                                          <p:val>
                                            <p:strVal val="#ppt_y+.1"/>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7" presetClass="entr" presetSubtype="10" fill="hold" grpId="0" nodeType="afterEffect">
                                  <p:stCondLst>
                                    <p:cond delay="0"/>
                                  </p:stCondLst>
                                  <p:iterate>
                                    <p:tmAbs val="0"/>
                                  </p:iterate>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17" presetClass="entr" presetSubtype="10" fill="hold" grpId="0" nodeType="afterEffect">
                                  <p:stCondLst>
                                    <p:cond delay="0"/>
                                  </p:stCondLst>
                                  <p:iterate>
                                    <p:tmAbs val="0"/>
                                  </p:iterate>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17" presetClass="entr" presetSubtype="10" fill="hold" grpId="0" nodeType="afterEffect">
                                  <p:stCondLst>
                                    <p:cond delay="0"/>
                                  </p:stCondLst>
                                  <p:iterate>
                                    <p:tmAbs val="0"/>
                                  </p:iterate>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strVal val="#ppt_h"/>
                                          </p:val>
                                        </p:tav>
                                        <p:tav tm="100000">
                                          <p:val>
                                            <p:strVal val="#ppt_h"/>
                                          </p:val>
                                        </p:tav>
                                      </p:tavLst>
                                    </p:anim>
                                  </p:childTnLst>
                                </p:cTn>
                              </p:par>
                            </p:childTnLst>
                          </p:cTn>
                        </p:par>
                        <p:par>
                          <p:cTn id="35" fill="hold">
                            <p:stCondLst>
                              <p:cond delay="3500"/>
                            </p:stCondLst>
                            <p:childTnLst>
                              <p:par>
                                <p:cTn id="36" presetID="17" presetClass="entr" presetSubtype="10" fill="hold" grpId="0" nodeType="afterEffect">
                                  <p:stCondLst>
                                    <p:cond delay="0"/>
                                  </p:stCondLst>
                                  <p:iterate>
                                    <p:tmAbs val="0"/>
                                  </p:iterate>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strVal val="#ppt_h"/>
                                          </p:val>
                                        </p:tav>
                                        <p:tav tm="100000">
                                          <p:val>
                                            <p:strVal val="#ppt_h"/>
                                          </p:val>
                                        </p:tav>
                                      </p:tavLst>
                                    </p:anim>
                                  </p:childTnLst>
                                </p:cTn>
                              </p:par>
                            </p:childTnLst>
                          </p:cTn>
                        </p:par>
                        <p:par>
                          <p:cTn id="40" fill="hold">
                            <p:stCondLst>
                              <p:cond delay="4000"/>
                            </p:stCondLst>
                            <p:childTnLst>
                              <p:par>
                                <p:cTn id="41" presetID="17" presetClass="entr" presetSubtype="10" fill="hold" grpId="0" nodeType="afterEffect">
                                  <p:stCondLst>
                                    <p:cond delay="0"/>
                                  </p:stCondLst>
                                  <p:iterate>
                                    <p:tmAbs val="0"/>
                                  </p:iterate>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17" presetClass="entr" presetSubtype="10" fill="hold" grpId="0" nodeType="afterEffect">
                                  <p:stCondLst>
                                    <p:cond delay="0"/>
                                  </p:stCondLst>
                                  <p:iterate>
                                    <p:tmAbs val="0"/>
                                  </p:iterate>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strVal val="#ppt_h"/>
                                          </p:val>
                                        </p:tav>
                                        <p:tav tm="100000">
                                          <p:val>
                                            <p:strVal val="#ppt_h"/>
                                          </p:val>
                                        </p:tav>
                                      </p:tavLst>
                                    </p:anim>
                                  </p:childTnLst>
                                </p:cTn>
                              </p:par>
                            </p:childTnLst>
                          </p:cTn>
                        </p:par>
                        <p:par>
                          <p:cTn id="50" fill="hold">
                            <p:stCondLst>
                              <p:cond delay="5000"/>
                            </p:stCondLst>
                            <p:childTnLst>
                              <p:par>
                                <p:cTn id="51" presetID="17" presetClass="entr" presetSubtype="10" fill="hold" grpId="0" nodeType="afterEffect">
                                  <p:stCondLst>
                                    <p:cond delay="0"/>
                                  </p:stCondLst>
                                  <p:iterate>
                                    <p:tmAbs val="0"/>
                                  </p:iterate>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strVal val="#ppt_h"/>
                                          </p:val>
                                        </p:tav>
                                        <p:tav tm="100000">
                                          <p:val>
                                            <p:strVal val="#ppt_h"/>
                                          </p:val>
                                        </p:tav>
                                      </p:tavLst>
                                    </p:anim>
                                  </p:childTnLst>
                                </p:cTn>
                              </p:par>
                            </p:childTnLst>
                          </p:cTn>
                        </p:par>
                        <p:par>
                          <p:cTn id="55" fill="hold">
                            <p:stCondLst>
                              <p:cond delay="5500"/>
                            </p:stCondLst>
                            <p:childTnLst>
                              <p:par>
                                <p:cTn id="56" presetID="17" presetClass="entr" presetSubtype="10" fill="hold" grpId="0" nodeType="afterEffect">
                                  <p:stCondLst>
                                    <p:cond delay="0"/>
                                  </p:stCondLst>
                                  <p:iterate>
                                    <p:tmAbs val="0"/>
                                  </p:iterate>
                                  <p:childTnLst>
                                    <p:set>
                                      <p:cBhvr>
                                        <p:cTn id="57" dur="1" fill="hold">
                                          <p:stCondLst>
                                            <p:cond delay="0"/>
                                          </p:stCondLst>
                                        </p:cTn>
                                        <p:tgtEl>
                                          <p:spTgt spid="60"/>
                                        </p:tgtEl>
                                        <p:attrNameLst>
                                          <p:attrName>style.visibility</p:attrName>
                                        </p:attrNameLst>
                                      </p:cBhvr>
                                      <p:to>
                                        <p:strVal val="visible"/>
                                      </p:to>
                                    </p:set>
                                    <p:anim calcmode="lin" valueType="num">
                                      <p:cBhvr>
                                        <p:cTn id="58" dur="500" fill="hold"/>
                                        <p:tgtEl>
                                          <p:spTgt spid="60"/>
                                        </p:tgtEl>
                                        <p:attrNameLst>
                                          <p:attrName>ppt_w</p:attrName>
                                        </p:attrNameLst>
                                      </p:cBhvr>
                                      <p:tavLst>
                                        <p:tav tm="0">
                                          <p:val>
                                            <p:fltVal val="0"/>
                                          </p:val>
                                        </p:tav>
                                        <p:tav tm="100000">
                                          <p:val>
                                            <p:strVal val="#ppt_w"/>
                                          </p:val>
                                        </p:tav>
                                      </p:tavLst>
                                    </p:anim>
                                    <p:anim calcmode="lin" valueType="num">
                                      <p:cBhvr>
                                        <p:cTn id="59" dur="500" fill="hold"/>
                                        <p:tgtEl>
                                          <p:spTgt spid="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dvAuto="0"/>
      <p:bldP spid="27" grpId="0" advAuto="0"/>
      <p:bldP spid="32" grpId="0" advAuto="0"/>
      <p:bldP spid="37" grpId="0" advAuto="0"/>
      <p:bldP spid="42" grpId="0" advAuto="0"/>
      <p:bldP spid="47" grpId="0" advAuto="0"/>
      <p:bldP spid="52" grpId="0" animBg="1"/>
      <p:bldP spid="53" grpId="0"/>
      <p:bldP spid="54" grpId="0"/>
      <p:bldP spid="55" grpId="0" advAuto="0"/>
      <p:bldP spid="60" grpId="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794" r="14794"/>
          <a:stretch>
            <a:fillRect/>
          </a:stretch>
        </p:blipFill>
        <p:spPr>
          <a:xfrm>
            <a:off x="385902" y="1370100"/>
            <a:ext cx="3912303" cy="4739618"/>
          </a:xfrm>
          <a:prstGeom prst="rect">
            <a:avLst/>
          </a:prstGeom>
          <a:ln>
            <a:noFill/>
          </a:ln>
          <a:effectLst>
            <a:softEdge rad="112500"/>
          </a:effectLst>
        </p:spPr>
      </p:pic>
      <p:grpSp>
        <p:nvGrpSpPr>
          <p:cNvPr id="42" name="Group 1060"/>
          <p:cNvGrpSpPr/>
          <p:nvPr/>
        </p:nvGrpSpPr>
        <p:grpSpPr>
          <a:xfrm>
            <a:off x="4150451" y="2664955"/>
            <a:ext cx="4775185" cy="2841560"/>
            <a:chOff x="1540654" y="1799998"/>
            <a:chExt cx="10268130" cy="6110237"/>
          </a:xfrm>
        </p:grpSpPr>
        <p:sp>
          <p:nvSpPr>
            <p:cNvPr id="47" name="Shape 1056"/>
            <p:cNvSpPr/>
            <p:nvPr/>
          </p:nvSpPr>
          <p:spPr>
            <a:xfrm>
              <a:off x="1540654" y="1799998"/>
              <a:ext cx="10268130" cy="127951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9600" spc="192">
                  <a:solidFill>
                    <a:srgbClr val="FBB22F"/>
                  </a:solidFill>
                  <a:latin typeface="Oswald Regular"/>
                  <a:ea typeface="Oswald Regular"/>
                  <a:cs typeface="Oswald Regular"/>
                  <a:sym typeface="Oswald Regular"/>
                </a:defRPr>
              </a:lvl1pPr>
            </a:lstStyle>
            <a:p>
              <a:pPr lvl="0">
                <a:defRPr sz="1800" spc="0">
                  <a:solidFill>
                    <a:srgbClr val="000000"/>
                  </a:solidFill>
                </a:defRPr>
              </a:pPr>
              <a:r>
                <a:rPr lang="fr-FR" sz="3200" b="1" spc="0" dirty="0">
                  <a:solidFill>
                    <a:srgbClr val="2E9FB5"/>
                  </a:solidFill>
                </a:rPr>
                <a:t>Perspectives de l’avenir</a:t>
              </a:r>
              <a:endParaRPr sz="3200" b="1" spc="0" dirty="0">
                <a:solidFill>
                  <a:srgbClr val="2E9FB5"/>
                </a:solidFill>
              </a:endParaRPr>
            </a:p>
          </p:txBody>
        </p:sp>
        <p:sp>
          <p:nvSpPr>
            <p:cNvPr id="55" name="Shape 1059"/>
            <p:cNvSpPr/>
            <p:nvPr/>
          </p:nvSpPr>
          <p:spPr>
            <a:xfrm>
              <a:off x="1540654" y="4115827"/>
              <a:ext cx="9563802" cy="37944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2400" spc="48">
                  <a:solidFill>
                    <a:srgbClr val="AAAAAA"/>
                  </a:solidFill>
                  <a:latin typeface="Source Sans Pro"/>
                  <a:ea typeface="Source Sans Pro"/>
                  <a:cs typeface="Source Sans Pro"/>
                  <a:sym typeface="Source Sans Pro"/>
                </a:defRPr>
              </a:lvl1pPr>
            </a:lstStyle>
            <a:p>
              <a:pPr>
                <a:defRPr sz="1800" spc="0">
                  <a:solidFill>
                    <a:srgbClr val="000000"/>
                  </a:solidFill>
                </a:defRPr>
              </a:pPr>
              <a:r>
                <a:rPr lang="fr-FR" sz="1800" spc="53" dirty="0">
                  <a:solidFill>
                    <a:schemeClr val="tx2">
                      <a:lumMod val="10000"/>
                    </a:schemeClr>
                  </a:solidFill>
                </a:rPr>
                <a:t>Avec l'introduction de la 4G au Cameroun, on compte ajouter comme fonctionnalité l'option du live streaming. (Caméra on board, système de navigation guidé à distance, Vidéoconférence)</a:t>
              </a:r>
            </a:p>
          </p:txBody>
        </p:sp>
      </p:grpSp>
      <p:sp>
        <p:nvSpPr>
          <p:cNvPr id="56" name="Shape 799"/>
          <p:cNvSpPr/>
          <p:nvPr/>
        </p:nvSpPr>
        <p:spPr>
          <a:xfrm>
            <a:off x="4150451" y="3374252"/>
            <a:ext cx="826044" cy="92898"/>
          </a:xfrm>
          <a:prstGeom prst="rect">
            <a:avLst/>
          </a:prstGeom>
          <a:solidFill>
            <a:schemeClr val="accent3"/>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7" name="Shape 800"/>
          <p:cNvSpPr/>
          <p:nvPr/>
        </p:nvSpPr>
        <p:spPr>
          <a:xfrm>
            <a:off x="4993015" y="3374252"/>
            <a:ext cx="826044" cy="92898"/>
          </a:xfrm>
          <a:prstGeom prst="rect">
            <a:avLst/>
          </a:prstGeom>
          <a:solidFill>
            <a:schemeClr val="accent2"/>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8" name="Shape 801"/>
          <p:cNvSpPr/>
          <p:nvPr/>
        </p:nvSpPr>
        <p:spPr>
          <a:xfrm>
            <a:off x="5835579" y="3374252"/>
            <a:ext cx="826044" cy="92898"/>
          </a:xfrm>
          <a:prstGeom prst="rect">
            <a:avLst/>
          </a:prstGeom>
          <a:solidFill>
            <a:schemeClr val="accent6"/>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9" name="Shape 802"/>
          <p:cNvSpPr/>
          <p:nvPr/>
        </p:nvSpPr>
        <p:spPr>
          <a:xfrm>
            <a:off x="6667378" y="3374252"/>
            <a:ext cx="826044" cy="92898"/>
          </a:xfrm>
          <a:prstGeom prst="rect">
            <a:avLst/>
          </a:prstGeom>
          <a:solidFill>
            <a:schemeClr val="accent1"/>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60" name="Shape 799"/>
          <p:cNvSpPr/>
          <p:nvPr/>
        </p:nvSpPr>
        <p:spPr>
          <a:xfrm>
            <a:off x="7493422" y="3374252"/>
            <a:ext cx="826044" cy="92898"/>
          </a:xfrm>
          <a:prstGeom prst="rect">
            <a:avLst/>
          </a:prstGeom>
          <a:solidFill>
            <a:schemeClr val="accent3"/>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Tree>
    <p:extLst>
      <p:ext uri="{BB962C8B-B14F-4D97-AF65-F5344CB8AC3E}">
        <p14:creationId xmlns:p14="http://schemas.microsoft.com/office/powerpoint/2010/main" val="2756747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0"/>
                                        <p:tgtEl>
                                          <p:spTgt spid="59"/>
                                        </p:tgtEl>
                                      </p:cBhvr>
                                    </p:animEffect>
                                    <p:anim calcmode="lin" valueType="num">
                                      <p:cBhvr>
                                        <p:cTn id="28" dur="1000" fill="hold"/>
                                        <p:tgtEl>
                                          <p:spTgt spid="59"/>
                                        </p:tgtEl>
                                        <p:attrNameLst>
                                          <p:attrName>ppt_x</p:attrName>
                                        </p:attrNameLst>
                                      </p:cBhvr>
                                      <p:tavLst>
                                        <p:tav tm="0">
                                          <p:val>
                                            <p:strVal val="#ppt_x"/>
                                          </p:val>
                                        </p:tav>
                                        <p:tav tm="100000">
                                          <p:val>
                                            <p:strVal val="#ppt_x"/>
                                          </p:val>
                                        </p:tav>
                                      </p:tavLst>
                                    </p:anim>
                                    <p:anim calcmode="lin" valueType="num">
                                      <p:cBhvr>
                                        <p:cTn id="29" dur="1000" fill="hold"/>
                                        <p:tgtEl>
                                          <p:spTgt spid="5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1000"/>
                                        <p:tgtEl>
                                          <p:spTgt spid="60"/>
                                        </p:tgtEl>
                                      </p:cBhvr>
                                    </p:animEffect>
                                    <p:anim calcmode="lin" valueType="num">
                                      <p:cBhvr>
                                        <p:cTn id="33" dur="1000" fill="hold"/>
                                        <p:tgtEl>
                                          <p:spTgt spid="60"/>
                                        </p:tgtEl>
                                        <p:attrNameLst>
                                          <p:attrName>ppt_x</p:attrName>
                                        </p:attrNameLst>
                                      </p:cBhvr>
                                      <p:tavLst>
                                        <p:tav tm="0">
                                          <p:val>
                                            <p:strVal val="#ppt_x"/>
                                          </p:val>
                                        </p:tav>
                                        <p:tav tm="100000">
                                          <p:val>
                                            <p:strVal val="#ppt_x"/>
                                          </p:val>
                                        </p:tav>
                                      </p:tavLst>
                                    </p:anim>
                                    <p:anim calcmode="lin" valueType="num">
                                      <p:cBhvr>
                                        <p:cTn id="3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Shape 794"/>
          <p:cNvSpPr/>
          <p:nvPr/>
        </p:nvSpPr>
        <p:spPr>
          <a:xfrm>
            <a:off x="4387443" y="741791"/>
            <a:ext cx="3351378" cy="841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600" spc="192">
                <a:solidFill>
                  <a:srgbClr val="FFFFFF"/>
                </a:solidFill>
                <a:latin typeface="Oswald Light"/>
                <a:ea typeface="Oswald Light"/>
                <a:cs typeface="Oswald Light"/>
                <a:sym typeface="Oswald Light"/>
              </a:defRPr>
            </a:lvl1pPr>
          </a:lstStyle>
          <a:p>
            <a:pPr lvl="0">
              <a:defRPr sz="1800" spc="0">
                <a:solidFill>
                  <a:srgbClr val="000000"/>
                </a:solidFill>
              </a:defRPr>
            </a:pPr>
            <a:r>
              <a:rPr lang="fr-FR" sz="4800" b="1" dirty="0">
                <a:solidFill>
                  <a:schemeClr val="accent1">
                    <a:lumMod val="50000"/>
                  </a:schemeClr>
                </a:solidFill>
              </a:rPr>
              <a:t>Motivation</a:t>
            </a:r>
          </a:p>
        </p:txBody>
      </p:sp>
      <p:sp>
        <p:nvSpPr>
          <p:cNvPr id="9" name="Shape 795"/>
          <p:cNvSpPr/>
          <p:nvPr/>
        </p:nvSpPr>
        <p:spPr>
          <a:xfrm>
            <a:off x="4055164" y="2142254"/>
            <a:ext cx="4290345" cy="43088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just">
              <a:defRPr sz="2700" spc="53">
                <a:solidFill>
                  <a:srgbClr val="FFFFFF"/>
                </a:solidFill>
                <a:latin typeface="Source Sans Pro"/>
                <a:ea typeface="Source Sans Pro"/>
                <a:cs typeface="Source Sans Pro"/>
                <a:sym typeface="Source Sans Pro"/>
              </a:defRPr>
            </a:lvl1pPr>
          </a:lstStyle>
          <a:p>
            <a:r>
              <a:rPr lang="fr-FR" sz="2000" dirty="0">
                <a:solidFill>
                  <a:schemeClr val="tx2">
                    <a:lumMod val="10000"/>
                  </a:schemeClr>
                </a:solidFill>
              </a:rPr>
              <a:t>Après avoir bien étudié le marché Camerounais, on a constaté qu’il y a un déficit en matière de technologie et des tarifs très élevés à </a:t>
            </a:r>
            <a:r>
              <a:rPr lang="fr-FR" sz="2000" b="1" i="1" dirty="0">
                <a:solidFill>
                  <a:schemeClr val="tx2">
                    <a:lumMod val="10000"/>
                  </a:schemeClr>
                </a:solidFill>
              </a:rPr>
              <a:t>la géolocalisation, la vidéo surveillance, le contrôle d’accès et la gestion réseaux locaux d’entreprise</a:t>
            </a:r>
            <a:r>
              <a:rPr lang="fr-FR" sz="2000" dirty="0">
                <a:solidFill>
                  <a:schemeClr val="tx2">
                    <a:lumMod val="10000"/>
                  </a:schemeClr>
                </a:solidFill>
              </a:rPr>
              <a:t>.</a:t>
            </a:r>
          </a:p>
          <a:p>
            <a:endParaRPr lang="fr-FR" sz="2000" dirty="0">
              <a:solidFill>
                <a:schemeClr val="tx2">
                  <a:lumMod val="10000"/>
                </a:schemeClr>
              </a:solidFill>
            </a:endParaRPr>
          </a:p>
          <a:p>
            <a:r>
              <a:rPr lang="fr-FR" sz="2000" dirty="0">
                <a:solidFill>
                  <a:schemeClr val="tx2">
                    <a:lumMod val="10000"/>
                  </a:schemeClr>
                </a:solidFill>
              </a:rPr>
              <a:t>Les solutions existantes ne satisfont pas le besoin des secteurs concernés au Cameroun et sont inaccessibles pour le plus grand nombre.</a:t>
            </a:r>
          </a:p>
        </p:txBody>
      </p:sp>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sp>
        <p:nvSpPr>
          <p:cNvPr id="11" name="Shape 799"/>
          <p:cNvSpPr/>
          <p:nvPr/>
        </p:nvSpPr>
        <p:spPr>
          <a:xfrm>
            <a:off x="4387443" y="1678849"/>
            <a:ext cx="869149" cy="92898"/>
          </a:xfrm>
          <a:prstGeom prst="rect">
            <a:avLst/>
          </a:prstGeom>
          <a:solidFill>
            <a:schemeClr val="accent3"/>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2" name="Shape 800"/>
          <p:cNvSpPr/>
          <p:nvPr/>
        </p:nvSpPr>
        <p:spPr>
          <a:xfrm>
            <a:off x="5273974" y="1678849"/>
            <a:ext cx="869149" cy="92898"/>
          </a:xfrm>
          <a:prstGeom prst="rect">
            <a:avLst/>
          </a:prstGeom>
          <a:solidFill>
            <a:schemeClr val="accent2"/>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3" name="Shape 801"/>
          <p:cNvSpPr/>
          <p:nvPr/>
        </p:nvSpPr>
        <p:spPr>
          <a:xfrm>
            <a:off x="6160506" y="1678849"/>
            <a:ext cx="869149" cy="92898"/>
          </a:xfrm>
          <a:prstGeom prst="rect">
            <a:avLst/>
          </a:prstGeom>
          <a:solidFill>
            <a:schemeClr val="accent6"/>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4" name="Shape 802"/>
          <p:cNvSpPr/>
          <p:nvPr/>
        </p:nvSpPr>
        <p:spPr>
          <a:xfrm>
            <a:off x="7035711" y="1678849"/>
            <a:ext cx="869149" cy="92898"/>
          </a:xfrm>
          <a:prstGeom prst="rect">
            <a:avLst/>
          </a:prstGeom>
          <a:solidFill>
            <a:schemeClr val="accent1"/>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32626" t="30303" r="26161" b="31919"/>
          <a:stretch/>
        </p:blipFill>
        <p:spPr>
          <a:xfrm>
            <a:off x="282628" y="1288473"/>
            <a:ext cx="3718056" cy="3408218"/>
          </a:xfrm>
          <a:prstGeom prst="rect">
            <a:avLst/>
          </a:prstGeom>
        </p:spPr>
      </p:pic>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2" name="Image 11"/>
          <p:cNvPicPr>
            <a:picLocks noChangeAspect="1"/>
          </p:cNvPicPr>
          <p:nvPr/>
        </p:nvPicPr>
        <p:blipFill rotWithShape="1">
          <a:blip r:embed="rId2">
            <a:extLst>
              <a:ext uri="{28A0092B-C50C-407E-A947-70E740481C1C}">
                <a14:useLocalDpi xmlns:a14="http://schemas.microsoft.com/office/drawing/2010/main" val="0"/>
              </a:ext>
            </a:extLst>
          </a:blip>
          <a:srcRect l="32626" t="30303" r="26161" b="31919"/>
          <a:stretch/>
        </p:blipFill>
        <p:spPr>
          <a:xfrm>
            <a:off x="158206" y="997528"/>
            <a:ext cx="3718056" cy="3408218"/>
          </a:xfrm>
          <a:prstGeom prst="rect">
            <a:avLst/>
          </a:prstGeom>
        </p:spPr>
      </p:pic>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grpSp>
        <p:nvGrpSpPr>
          <p:cNvPr id="17" name="Group 803"/>
          <p:cNvGrpSpPr/>
          <p:nvPr/>
        </p:nvGrpSpPr>
        <p:grpSpPr>
          <a:xfrm>
            <a:off x="3798322" y="352831"/>
            <a:ext cx="3854293" cy="2868144"/>
            <a:chOff x="7308276" y="84587"/>
            <a:chExt cx="8297190" cy="6041300"/>
          </a:xfrm>
        </p:grpSpPr>
        <p:sp>
          <p:nvSpPr>
            <p:cNvPr id="18" name="Shape 794"/>
            <p:cNvSpPr/>
            <p:nvPr/>
          </p:nvSpPr>
          <p:spPr>
            <a:xfrm>
              <a:off x="7308276" y="84587"/>
              <a:ext cx="5528193" cy="17719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9600" spc="192">
                  <a:solidFill>
                    <a:srgbClr val="FFFFFF"/>
                  </a:solidFill>
                  <a:latin typeface="Oswald Light"/>
                  <a:ea typeface="Oswald Light"/>
                  <a:cs typeface="Oswald Light"/>
                  <a:sym typeface="Oswald Light"/>
                </a:defRPr>
              </a:lvl1pPr>
            </a:lstStyle>
            <a:p>
              <a:pPr lvl="0">
                <a:defRPr sz="1800" spc="0">
                  <a:solidFill>
                    <a:srgbClr val="000000"/>
                  </a:solidFill>
                </a:defRPr>
              </a:pPr>
              <a:r>
                <a:rPr lang="fr-FR" sz="4800" b="1" spc="0" dirty="0">
                  <a:solidFill>
                    <a:schemeClr val="accent1">
                      <a:lumMod val="50000"/>
                    </a:schemeClr>
                  </a:solidFill>
                </a:rPr>
                <a:t>Solution</a:t>
              </a:r>
            </a:p>
          </p:txBody>
        </p:sp>
        <p:sp>
          <p:nvSpPr>
            <p:cNvPr id="19" name="Shape 795"/>
            <p:cNvSpPr/>
            <p:nvPr/>
          </p:nvSpPr>
          <p:spPr>
            <a:xfrm>
              <a:off x="7611008" y="2884469"/>
              <a:ext cx="7994458" cy="3241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just">
                <a:defRPr sz="2700" spc="53">
                  <a:solidFill>
                    <a:srgbClr val="FFFFFF"/>
                  </a:solidFill>
                  <a:latin typeface="Source Sans Pro"/>
                  <a:ea typeface="Source Sans Pro"/>
                  <a:cs typeface="Source Sans Pro"/>
                  <a:sym typeface="Source Sans Pro"/>
                </a:defRPr>
              </a:lvl1pPr>
            </a:lstStyle>
            <a:p>
              <a:pPr algn="l"/>
              <a:r>
                <a:rPr lang="fr-FR" sz="2000" dirty="0">
                  <a:solidFill>
                    <a:schemeClr val="tx2">
                      <a:lumMod val="10000"/>
                    </a:schemeClr>
                  </a:solidFill>
                </a:rPr>
                <a:t>Afric’Apps propose une solution globale  combinant l’intelligence, la technologie et Géolocalisation adaptée au marché Camerounais. </a:t>
              </a:r>
            </a:p>
          </p:txBody>
        </p:sp>
        <p:sp>
          <p:nvSpPr>
            <p:cNvPr id="20" name="Shape 799"/>
            <p:cNvSpPr/>
            <p:nvPr/>
          </p:nvSpPr>
          <p:spPr>
            <a:xfrm>
              <a:off x="7632700" y="2101850"/>
              <a:ext cx="1948794" cy="215900"/>
            </a:xfrm>
            <a:prstGeom prst="rect">
              <a:avLst/>
            </a:prstGeom>
            <a:solidFill>
              <a:schemeClr val="accent3"/>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1" name="Shape 800"/>
            <p:cNvSpPr/>
            <p:nvPr/>
          </p:nvSpPr>
          <p:spPr>
            <a:xfrm>
              <a:off x="9620468" y="2101850"/>
              <a:ext cx="1948794" cy="215900"/>
            </a:xfrm>
            <a:prstGeom prst="rect">
              <a:avLst/>
            </a:prstGeom>
            <a:solidFill>
              <a:schemeClr val="accent2"/>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2" name="Shape 801"/>
            <p:cNvSpPr/>
            <p:nvPr/>
          </p:nvSpPr>
          <p:spPr>
            <a:xfrm>
              <a:off x="11608238" y="2101850"/>
              <a:ext cx="1948794" cy="215900"/>
            </a:xfrm>
            <a:prstGeom prst="rect">
              <a:avLst/>
            </a:prstGeom>
            <a:solidFill>
              <a:schemeClr val="accent6"/>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23" name="Shape 802"/>
            <p:cNvSpPr/>
            <p:nvPr/>
          </p:nvSpPr>
          <p:spPr>
            <a:xfrm>
              <a:off x="13570610" y="2101850"/>
              <a:ext cx="1948794" cy="215900"/>
            </a:xfrm>
            <a:prstGeom prst="rect">
              <a:avLst/>
            </a:prstGeom>
            <a:solidFill>
              <a:schemeClr val="accent1"/>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solidFill>
                  <a:srgbClr val="FF0000"/>
                </a:solidFill>
              </a:endParaRPr>
            </a:p>
          </p:txBody>
        </p:sp>
      </p:grpSp>
      <p:pic>
        <p:nvPicPr>
          <p:cNvPr id="24" name="Picture Placeholder 21"/>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1439" b="1439"/>
          <a:stretch>
            <a:fillRect/>
          </a:stretch>
        </p:blipFill>
        <p:spPr>
          <a:xfrm>
            <a:off x="3876262" y="3538331"/>
            <a:ext cx="4552122" cy="3319670"/>
          </a:xfrm>
          <a:prstGeom prst="ellipse">
            <a:avLst/>
          </a:prstGeom>
          <a:ln>
            <a:noFill/>
          </a:ln>
          <a:effectLst>
            <a:softEdge rad="112500"/>
          </a:effectLst>
        </p:spPr>
      </p:pic>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par>
                          <p:cTn id="21" fill="hold">
                            <p:stCondLst>
                              <p:cond delay="2000"/>
                            </p:stCondLst>
                            <p:childTnLst>
                              <p:par>
                                <p:cTn id="22" presetID="6" presetClass="entr" presetSubtype="16"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circle(in)">
                                      <p:cBhvr>
                                        <p:cTn id="2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sp>
        <p:nvSpPr>
          <p:cNvPr id="16" name="Shape 200"/>
          <p:cNvSpPr/>
          <p:nvPr/>
        </p:nvSpPr>
        <p:spPr>
          <a:xfrm>
            <a:off x="5045219" y="1696251"/>
            <a:ext cx="1952458"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9600" spc="192">
                <a:solidFill>
                  <a:srgbClr val="F15F47"/>
                </a:solidFill>
                <a:latin typeface="Oswald Regular"/>
                <a:ea typeface="Oswald Regular"/>
                <a:cs typeface="Oswald Regular"/>
                <a:sym typeface="Oswald Regular"/>
              </a:defRPr>
            </a:lvl1pPr>
          </a:lstStyle>
          <a:p>
            <a:pPr lvl="0">
              <a:defRPr sz="1800" spc="0">
                <a:solidFill>
                  <a:srgbClr val="000000"/>
                </a:solidFill>
              </a:defRPr>
            </a:pPr>
            <a:r>
              <a:rPr lang="fr-FR" sz="4800" b="1" dirty="0">
                <a:solidFill>
                  <a:srgbClr val="2E9FB5"/>
                </a:solidFill>
              </a:rPr>
              <a:t>Cibles</a:t>
            </a:r>
          </a:p>
        </p:txBody>
      </p:sp>
      <p:grpSp>
        <p:nvGrpSpPr>
          <p:cNvPr id="17" name="Group 907"/>
          <p:cNvGrpSpPr/>
          <p:nvPr/>
        </p:nvGrpSpPr>
        <p:grpSpPr>
          <a:xfrm>
            <a:off x="298516" y="586362"/>
            <a:ext cx="8554385" cy="5615655"/>
            <a:chOff x="-1244640" y="-15370"/>
            <a:chExt cx="20598618" cy="10764870"/>
          </a:xfrm>
        </p:grpSpPr>
        <p:sp>
          <p:nvSpPr>
            <p:cNvPr id="18" name="Shape 889"/>
            <p:cNvSpPr/>
            <p:nvPr/>
          </p:nvSpPr>
          <p:spPr>
            <a:xfrm>
              <a:off x="901700" y="558800"/>
              <a:ext cx="7137400" cy="7137400"/>
            </a:xfrm>
            <a:prstGeom prst="line">
              <a:avLst/>
            </a:prstGeom>
            <a:noFill/>
            <a:ln w="25400" cap="flat">
              <a:solidFill>
                <a:schemeClr val="bg1">
                  <a:lumMod val="85000"/>
                </a:schemeClr>
              </a:solidFill>
              <a:custDash>
                <a:ds d="200000" sp="200000"/>
              </a:custDash>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sz="600"/>
            </a:p>
          </p:txBody>
        </p:sp>
        <p:sp>
          <p:nvSpPr>
            <p:cNvPr id="19" name="Shape 890"/>
            <p:cNvSpPr/>
            <p:nvPr/>
          </p:nvSpPr>
          <p:spPr>
            <a:xfrm flipH="1">
              <a:off x="901700" y="558800"/>
              <a:ext cx="7137400" cy="7137400"/>
            </a:xfrm>
            <a:prstGeom prst="line">
              <a:avLst/>
            </a:prstGeom>
            <a:noFill/>
            <a:ln w="25400" cap="flat">
              <a:solidFill>
                <a:schemeClr val="bg1">
                  <a:lumMod val="85000"/>
                </a:schemeClr>
              </a:solidFill>
              <a:custDash>
                <a:ds d="200000" sp="200000"/>
              </a:custDash>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sz="600"/>
            </a:p>
          </p:txBody>
        </p:sp>
        <p:sp>
          <p:nvSpPr>
            <p:cNvPr id="20" name="Shape 891"/>
            <p:cNvSpPr/>
            <p:nvPr/>
          </p:nvSpPr>
          <p:spPr>
            <a:xfrm>
              <a:off x="3301999" y="2959100"/>
              <a:ext cx="2336802" cy="23368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sp>
          <p:nvSpPr>
            <p:cNvPr id="21" name="Shape 892"/>
            <p:cNvSpPr/>
            <p:nvPr/>
          </p:nvSpPr>
          <p:spPr>
            <a:xfrm>
              <a:off x="3614033" y="3749293"/>
              <a:ext cx="1824222" cy="8893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200" spc="84">
                  <a:solidFill>
                    <a:srgbClr val="FFFFFF"/>
                  </a:solidFill>
                  <a:latin typeface="Oswald Regular"/>
                  <a:ea typeface="Oswald Regular"/>
                  <a:cs typeface="Oswald Regular"/>
                  <a:sym typeface="Oswald Regular"/>
                </a:defRPr>
              </a:lvl1pPr>
            </a:lstStyle>
            <a:p>
              <a:pPr lvl="0">
                <a:defRPr sz="1800" spc="0">
                  <a:solidFill>
                    <a:srgbClr val="000000"/>
                  </a:solidFill>
                </a:defRPr>
              </a:pPr>
              <a:r>
                <a:rPr lang="fr-FR" sz="2400" spc="84" dirty="0">
                  <a:solidFill>
                    <a:schemeClr val="bg1"/>
                  </a:solidFill>
                </a:rPr>
                <a:t>Cible</a:t>
              </a:r>
              <a:endParaRPr sz="2400" spc="84" dirty="0">
                <a:solidFill>
                  <a:schemeClr val="bg1"/>
                </a:solidFill>
              </a:endParaRPr>
            </a:p>
          </p:txBody>
        </p:sp>
        <p:sp>
          <p:nvSpPr>
            <p:cNvPr id="22" name="Shape 893"/>
            <p:cNvSpPr/>
            <p:nvPr/>
          </p:nvSpPr>
          <p:spPr>
            <a:xfrm>
              <a:off x="3127517" y="-15370"/>
              <a:ext cx="3057093" cy="7411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200" spc="84">
                  <a:solidFill>
                    <a:srgbClr val="FBB22F"/>
                  </a:solidFill>
                  <a:latin typeface="Oswald Regular"/>
                  <a:ea typeface="Oswald Regular"/>
                  <a:cs typeface="Oswald Regular"/>
                  <a:sym typeface="Oswald Regular"/>
                </a:defRPr>
              </a:lvl1pPr>
            </a:lstStyle>
            <a:p>
              <a:pPr lvl="0">
                <a:defRPr sz="1800" spc="0">
                  <a:solidFill>
                    <a:srgbClr val="000000"/>
                  </a:solidFill>
                </a:defRPr>
              </a:pPr>
              <a:r>
                <a:rPr lang="fr-FR" sz="2000" dirty="0">
                  <a:solidFill>
                    <a:schemeClr val="accent3"/>
                  </a:solidFill>
                </a:rPr>
                <a:t>Particuliers</a:t>
              </a:r>
              <a:endParaRPr sz="1800" spc="84" dirty="0">
                <a:solidFill>
                  <a:schemeClr val="accent3"/>
                </a:solidFill>
              </a:endParaRPr>
            </a:p>
          </p:txBody>
        </p:sp>
        <p:sp>
          <p:nvSpPr>
            <p:cNvPr id="23" name="Shape 894"/>
            <p:cNvSpPr/>
            <p:nvPr/>
          </p:nvSpPr>
          <p:spPr>
            <a:xfrm>
              <a:off x="3901671" y="5742441"/>
              <a:ext cx="1199988" cy="7411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200" spc="84">
                  <a:solidFill>
                    <a:srgbClr val="3AC7E2"/>
                  </a:solidFill>
                  <a:latin typeface="Oswald Regular"/>
                  <a:ea typeface="Oswald Regular"/>
                  <a:cs typeface="Oswald Regular"/>
                  <a:sym typeface="Oswald Regular"/>
                </a:defRPr>
              </a:lvl1pPr>
            </a:lstStyle>
            <a:p>
              <a:pPr lvl="0">
                <a:defRPr sz="1800" spc="0">
                  <a:solidFill>
                    <a:srgbClr val="000000"/>
                  </a:solidFill>
                </a:defRPr>
              </a:pPr>
              <a:r>
                <a:rPr lang="fr-FR" sz="2000" spc="84" dirty="0">
                  <a:solidFill>
                    <a:schemeClr val="accent1"/>
                  </a:solidFill>
                </a:rPr>
                <a:t>Etat</a:t>
              </a:r>
              <a:endParaRPr lang="fr-FR" sz="1800" spc="84" dirty="0">
                <a:solidFill>
                  <a:schemeClr val="accent1"/>
                </a:solidFill>
              </a:endParaRPr>
            </a:p>
          </p:txBody>
        </p:sp>
        <p:sp>
          <p:nvSpPr>
            <p:cNvPr id="24" name="Shape 895"/>
            <p:cNvSpPr/>
            <p:nvPr/>
          </p:nvSpPr>
          <p:spPr>
            <a:xfrm>
              <a:off x="6143865" y="2871411"/>
              <a:ext cx="3408044" cy="7411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200" spc="84">
                  <a:solidFill>
                    <a:srgbClr val="2BC2AC"/>
                  </a:solidFill>
                  <a:latin typeface="Oswald Regular"/>
                  <a:ea typeface="Oswald Regular"/>
                  <a:cs typeface="Oswald Regular"/>
                  <a:sym typeface="Oswald Regular"/>
                </a:defRPr>
              </a:lvl1pPr>
            </a:lstStyle>
            <a:p>
              <a:pPr lvl="0">
                <a:defRPr sz="1800" spc="0">
                  <a:solidFill>
                    <a:srgbClr val="000000"/>
                  </a:solidFill>
                </a:defRPr>
              </a:pPr>
              <a:r>
                <a:rPr lang="fr-FR" sz="2000" spc="84" dirty="0">
                  <a:solidFill>
                    <a:schemeClr val="accent2"/>
                  </a:solidFill>
                </a:rPr>
                <a:t>Entreprises</a:t>
              </a:r>
              <a:endParaRPr lang="fr-FR" sz="1800" spc="84" dirty="0">
                <a:solidFill>
                  <a:schemeClr val="accent2"/>
                </a:solidFill>
              </a:endParaRPr>
            </a:p>
          </p:txBody>
        </p:sp>
        <p:sp>
          <p:nvSpPr>
            <p:cNvPr id="25" name="Shape 896"/>
            <p:cNvSpPr/>
            <p:nvPr/>
          </p:nvSpPr>
          <p:spPr>
            <a:xfrm>
              <a:off x="6005631" y="3632090"/>
              <a:ext cx="3371850" cy="2120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2400" spc="48">
                  <a:solidFill>
                    <a:srgbClr val="929292"/>
                  </a:solidFill>
                  <a:latin typeface="Source Sans Pro"/>
                  <a:ea typeface="Source Sans Pro"/>
                  <a:cs typeface="Source Sans Pro"/>
                  <a:sym typeface="Source Sans Pro"/>
                </a:defRPr>
              </a:lvl1pPr>
            </a:lstStyle>
            <a:p>
              <a:pPr lvl="0" algn="ctr">
                <a:defRPr sz="1800" spc="0">
                  <a:solidFill>
                    <a:srgbClr val="000000"/>
                  </a:solidFill>
                </a:defRPr>
              </a:pPr>
              <a:r>
                <a:rPr lang="fr-FR" sz="1400" spc="48" dirty="0">
                  <a:solidFill>
                    <a:schemeClr val="bg1">
                      <a:lumMod val="65000"/>
                    </a:schemeClr>
                  </a:solidFill>
                </a:rPr>
                <a:t>Transport maritime, transport marchandises,  etc…</a:t>
              </a:r>
              <a:endParaRPr sz="1400" spc="48" dirty="0">
                <a:solidFill>
                  <a:schemeClr val="bg1">
                    <a:lumMod val="65000"/>
                  </a:schemeClr>
                </a:solidFill>
              </a:endParaRPr>
            </a:p>
          </p:txBody>
        </p:sp>
        <p:sp>
          <p:nvSpPr>
            <p:cNvPr id="26" name="Shape 897"/>
            <p:cNvSpPr/>
            <p:nvPr/>
          </p:nvSpPr>
          <p:spPr>
            <a:xfrm>
              <a:off x="-1244640" y="2900458"/>
              <a:ext cx="4416112" cy="7411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200" spc="84">
                  <a:solidFill>
                    <a:srgbClr val="F15F47"/>
                  </a:solidFill>
                  <a:latin typeface="Oswald Regular"/>
                  <a:ea typeface="Oswald Regular"/>
                  <a:cs typeface="Oswald Regular"/>
                  <a:sym typeface="Oswald Regular"/>
                </a:defRPr>
              </a:lvl1pPr>
            </a:lstStyle>
            <a:p>
              <a:pPr lvl="0">
                <a:defRPr sz="1800" spc="0">
                  <a:solidFill>
                    <a:srgbClr val="000000"/>
                  </a:solidFill>
                </a:defRPr>
              </a:pPr>
              <a:r>
                <a:rPr lang="fr-FR" sz="2000" spc="84" dirty="0">
                  <a:solidFill>
                    <a:schemeClr val="accent5"/>
                  </a:solidFill>
                </a:rPr>
                <a:t>Professionnels</a:t>
              </a:r>
              <a:endParaRPr lang="fr-FR" sz="1800" spc="84" dirty="0">
                <a:solidFill>
                  <a:schemeClr val="accent5"/>
                </a:solidFill>
              </a:endParaRPr>
            </a:p>
          </p:txBody>
        </p:sp>
        <p:sp>
          <p:nvSpPr>
            <p:cNvPr id="27" name="Shape 898"/>
            <p:cNvSpPr/>
            <p:nvPr/>
          </p:nvSpPr>
          <p:spPr>
            <a:xfrm>
              <a:off x="-438195" y="3632090"/>
              <a:ext cx="2959099" cy="2120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2400" spc="48">
                  <a:solidFill>
                    <a:srgbClr val="929292"/>
                  </a:solidFill>
                  <a:latin typeface="Source Sans Pro"/>
                  <a:ea typeface="Source Sans Pro"/>
                  <a:cs typeface="Source Sans Pro"/>
                  <a:sym typeface="Source Sans Pro"/>
                </a:defRPr>
              </a:lvl1pPr>
            </a:lstStyle>
            <a:p>
              <a:pPr lvl="0" algn="ctr">
                <a:defRPr sz="1800" spc="0">
                  <a:solidFill>
                    <a:srgbClr val="000000"/>
                  </a:solidFill>
                </a:defRPr>
              </a:pPr>
              <a:r>
                <a:rPr lang="fr-FR" sz="1400" spc="48" dirty="0">
                  <a:solidFill>
                    <a:schemeClr val="bg1">
                      <a:lumMod val="65000"/>
                    </a:schemeClr>
                  </a:solidFill>
                </a:rPr>
                <a:t>Propriétaire des taxis,</a:t>
              </a:r>
            </a:p>
            <a:p>
              <a:pPr lvl="0" algn="ctr">
                <a:defRPr sz="1800" spc="0">
                  <a:solidFill>
                    <a:srgbClr val="000000"/>
                  </a:solidFill>
                </a:defRPr>
              </a:pPr>
              <a:r>
                <a:rPr lang="fr-FR" sz="1400" spc="48" dirty="0">
                  <a:solidFill>
                    <a:schemeClr val="bg1">
                      <a:lumMod val="65000"/>
                    </a:schemeClr>
                  </a:solidFill>
                </a:rPr>
                <a:t>Chauffeur, taxi, ambulanciers, etc… </a:t>
              </a:r>
              <a:endParaRPr sz="1400" spc="48" dirty="0">
                <a:solidFill>
                  <a:schemeClr val="bg1">
                    <a:lumMod val="65000"/>
                  </a:schemeClr>
                </a:solidFill>
              </a:endParaRPr>
            </a:p>
          </p:txBody>
        </p:sp>
        <p:sp>
          <p:nvSpPr>
            <p:cNvPr id="28" name="Shape 899"/>
            <p:cNvSpPr/>
            <p:nvPr/>
          </p:nvSpPr>
          <p:spPr>
            <a:xfrm>
              <a:off x="10146112" y="2596378"/>
              <a:ext cx="9207866" cy="81531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lvl="0">
                <a:defRPr sz="1800"/>
              </a:pPr>
              <a:endParaRPr lang="fr-FR" spc="53" dirty="0">
                <a:solidFill>
                  <a:schemeClr val="tx2">
                    <a:lumMod val="10000"/>
                  </a:schemeClr>
                </a:solidFill>
                <a:latin typeface="Source Sans Pro"/>
                <a:ea typeface="Source Sans Pro"/>
                <a:cs typeface="Source Sans Pro"/>
              </a:endParaRPr>
            </a:p>
            <a:p>
              <a:pPr lvl="0">
                <a:defRPr sz="1800"/>
              </a:pPr>
              <a:endParaRPr lang="fr-FR" spc="53" dirty="0">
                <a:solidFill>
                  <a:schemeClr val="tx2">
                    <a:lumMod val="10000"/>
                  </a:schemeClr>
                </a:solidFill>
                <a:latin typeface="Source Sans Pro"/>
                <a:ea typeface="Source Sans Pro"/>
                <a:cs typeface="Source Sans Pro"/>
              </a:endParaRPr>
            </a:p>
            <a:p>
              <a:pPr lvl="0">
                <a:defRPr sz="1800"/>
              </a:pPr>
              <a:endParaRPr lang="fr-FR" spc="53" dirty="0">
                <a:solidFill>
                  <a:schemeClr val="tx2">
                    <a:lumMod val="10000"/>
                  </a:schemeClr>
                </a:solidFill>
                <a:latin typeface="Source Sans Pro"/>
                <a:ea typeface="Source Sans Pro"/>
                <a:cs typeface="Source Sans Pro"/>
              </a:endParaRPr>
            </a:p>
            <a:p>
              <a:pPr lvl="0">
                <a:defRPr sz="1800"/>
              </a:pPr>
              <a:endParaRPr lang="fr-FR" spc="53" dirty="0">
                <a:solidFill>
                  <a:schemeClr val="tx2">
                    <a:lumMod val="10000"/>
                  </a:schemeClr>
                </a:solidFill>
                <a:latin typeface="Source Sans Pro"/>
                <a:ea typeface="Source Sans Pro"/>
                <a:cs typeface="Source Sans Pro"/>
              </a:endParaRPr>
            </a:p>
            <a:p>
              <a:pPr lvl="0">
                <a:defRPr sz="1800"/>
              </a:pPr>
              <a:r>
                <a:rPr lang="fr-FR" b="1" i="1" spc="53" dirty="0">
                  <a:solidFill>
                    <a:schemeClr val="tx2">
                      <a:lumMod val="10000"/>
                    </a:schemeClr>
                  </a:solidFill>
                  <a:latin typeface="Source Sans Pro"/>
                  <a:ea typeface="Source Sans Pro"/>
                  <a:cs typeface="Source Sans Pro"/>
                </a:rPr>
                <a:t>Afric’Apps </a:t>
              </a:r>
              <a:r>
                <a:rPr lang="fr-FR" spc="53" dirty="0">
                  <a:solidFill>
                    <a:schemeClr val="tx2">
                      <a:lumMod val="10000"/>
                    </a:schemeClr>
                  </a:solidFill>
                  <a:latin typeface="Source Sans Pro"/>
                  <a:ea typeface="Source Sans Pro"/>
                  <a:cs typeface="Source Sans Pro"/>
                </a:rPr>
                <a:t>est la solution incontournable non seulement pour les particuliers, les entreprises de </a:t>
              </a:r>
              <a:r>
                <a:rPr lang="fr-FR" spc="53" dirty="0">
                  <a:solidFill>
                    <a:schemeClr val="tx2">
                      <a:lumMod val="10000"/>
                    </a:schemeClr>
                  </a:solidFill>
                  <a:latin typeface="Source Sans Pro"/>
                  <a:ea typeface="Source Sans Pro"/>
                  <a:cs typeface="Source Sans Pro"/>
                  <a:sym typeface="Source Sans Pro"/>
                </a:rPr>
                <a:t>transport</a:t>
              </a:r>
              <a:r>
                <a:rPr lang="fr-FR" spc="53" dirty="0">
                  <a:solidFill>
                    <a:schemeClr val="tx2">
                      <a:lumMod val="10000"/>
                    </a:schemeClr>
                  </a:solidFill>
                  <a:latin typeface="Source Sans Pro"/>
                  <a:ea typeface="Source Sans Pro"/>
                  <a:cs typeface="Source Sans Pro"/>
                </a:rPr>
                <a:t>, de logistiques, les agences de location de voitures, mais aussi un instrument puissant pour  l’Etat (Ministère de Transport et équipement, Ministère de l’Intérieur, Ministère de Finance…les communes), les ambulanciers etc..</a:t>
              </a:r>
              <a:endParaRPr spc="53" dirty="0">
                <a:solidFill>
                  <a:schemeClr val="tx2">
                    <a:lumMod val="10000"/>
                  </a:schemeClr>
                </a:solidFill>
                <a:latin typeface="Source Sans Pro"/>
                <a:ea typeface="Source Sans Pro"/>
                <a:cs typeface="Source Sans Pro"/>
                <a:sym typeface="Source Sans Pro"/>
              </a:endParaRPr>
            </a:p>
          </p:txBody>
        </p:sp>
        <p:sp>
          <p:nvSpPr>
            <p:cNvPr id="29" name="Shape 900"/>
            <p:cNvSpPr/>
            <p:nvPr/>
          </p:nvSpPr>
          <p:spPr>
            <a:xfrm>
              <a:off x="3117793" y="789040"/>
              <a:ext cx="2959099" cy="2120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2400" spc="48">
                  <a:solidFill>
                    <a:srgbClr val="929292"/>
                  </a:solidFill>
                  <a:latin typeface="Source Sans Pro"/>
                  <a:ea typeface="Source Sans Pro"/>
                  <a:cs typeface="Source Sans Pro"/>
                  <a:sym typeface="Source Sans Pro"/>
                </a:defRPr>
              </a:lvl1pPr>
            </a:lstStyle>
            <a:p>
              <a:pPr lvl="0" algn="ctr">
                <a:defRPr sz="1800" spc="0">
                  <a:solidFill>
                    <a:srgbClr val="000000"/>
                  </a:solidFill>
                </a:defRPr>
              </a:pPr>
              <a:r>
                <a:rPr lang="fr-FR" sz="1400" spc="0" dirty="0">
                  <a:solidFill>
                    <a:schemeClr val="bg1">
                      <a:lumMod val="65000"/>
                    </a:schemeClr>
                  </a:solidFill>
                </a:rPr>
                <a:t>Voiture personnelle,  épouse, enfant, etc…</a:t>
              </a:r>
              <a:r>
                <a:rPr sz="1400" spc="48" dirty="0">
                  <a:solidFill>
                    <a:schemeClr val="bg1">
                      <a:lumMod val="65000"/>
                    </a:schemeClr>
                  </a:solidFill>
                </a:rPr>
                <a:t> </a:t>
              </a:r>
            </a:p>
          </p:txBody>
        </p:sp>
        <p:sp>
          <p:nvSpPr>
            <p:cNvPr id="30" name="Shape 901"/>
            <p:cNvSpPr/>
            <p:nvPr/>
          </p:nvSpPr>
          <p:spPr>
            <a:xfrm>
              <a:off x="2990851" y="6579920"/>
              <a:ext cx="2959099" cy="21209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2400" spc="48">
                  <a:solidFill>
                    <a:srgbClr val="929292"/>
                  </a:solidFill>
                  <a:latin typeface="Source Sans Pro"/>
                  <a:ea typeface="Source Sans Pro"/>
                  <a:cs typeface="Source Sans Pro"/>
                  <a:sym typeface="Source Sans Pro"/>
                </a:defRPr>
              </a:lvl1pPr>
            </a:lstStyle>
            <a:p>
              <a:pPr lvl="0" algn="ctr">
                <a:defRPr sz="1800" spc="0">
                  <a:solidFill>
                    <a:srgbClr val="000000"/>
                  </a:solidFill>
                </a:defRPr>
              </a:pPr>
              <a:r>
                <a:rPr lang="fr-FR" sz="1400" spc="48" dirty="0">
                  <a:solidFill>
                    <a:schemeClr val="bg1">
                      <a:lumMod val="65000"/>
                    </a:schemeClr>
                  </a:solidFill>
                </a:rPr>
                <a:t>Ministères, communes,</a:t>
              </a:r>
            </a:p>
            <a:p>
              <a:pPr lvl="0" algn="ctr">
                <a:defRPr sz="1800" spc="0">
                  <a:solidFill>
                    <a:srgbClr val="000000"/>
                  </a:solidFill>
                </a:defRPr>
              </a:pPr>
              <a:r>
                <a:rPr lang="fr-FR" sz="1400" dirty="0">
                  <a:solidFill>
                    <a:schemeClr val="bg1">
                      <a:lumMod val="65000"/>
                    </a:schemeClr>
                  </a:solidFill>
                </a:rPr>
                <a:t>mairie</a:t>
              </a:r>
              <a:r>
                <a:rPr lang="fr-FR" sz="1400" spc="48" dirty="0">
                  <a:solidFill>
                    <a:schemeClr val="bg1">
                      <a:lumMod val="65000"/>
                    </a:schemeClr>
                  </a:solidFill>
                </a:rPr>
                <a:t> etc…</a:t>
              </a:r>
              <a:endParaRPr sz="1400" spc="48" dirty="0">
                <a:solidFill>
                  <a:schemeClr val="bg1">
                    <a:lumMod val="65000"/>
                  </a:schemeClr>
                </a:solidFill>
              </a:endParaRPr>
            </a:p>
          </p:txBody>
        </p:sp>
        <p:sp>
          <p:nvSpPr>
            <p:cNvPr id="31" name="Shape 906"/>
            <p:cNvSpPr/>
            <p:nvPr/>
          </p:nvSpPr>
          <p:spPr>
            <a:xfrm>
              <a:off x="10668001" y="0"/>
              <a:ext cx="157" cy="66700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l">
                <a:defRPr sz="4200" spc="84">
                  <a:solidFill>
                    <a:srgbClr val="929292"/>
                  </a:solidFill>
                  <a:latin typeface="Oswald Light"/>
                  <a:ea typeface="Oswald Light"/>
                  <a:cs typeface="Oswald Light"/>
                  <a:sym typeface="Oswald Light"/>
                </a:defRPr>
              </a:lvl1pPr>
            </a:lstStyle>
            <a:p>
              <a:pPr lvl="0">
                <a:defRPr sz="1800" spc="0">
                  <a:solidFill>
                    <a:srgbClr val="000000"/>
                  </a:solidFill>
                </a:defRPr>
              </a:pPr>
              <a:endParaRPr sz="1800" spc="84" dirty="0">
                <a:solidFill>
                  <a:schemeClr val="bg1">
                    <a:lumMod val="65000"/>
                  </a:schemeClr>
                </a:solidFill>
              </a:endParaRPr>
            </a:p>
          </p:txBody>
        </p:sp>
      </p:grpSp>
      <p:sp>
        <p:nvSpPr>
          <p:cNvPr id="32" name="Shape 799"/>
          <p:cNvSpPr/>
          <p:nvPr/>
        </p:nvSpPr>
        <p:spPr>
          <a:xfrm>
            <a:off x="5028973" y="2553690"/>
            <a:ext cx="826044" cy="92898"/>
          </a:xfrm>
          <a:prstGeom prst="rect">
            <a:avLst/>
          </a:prstGeom>
          <a:solidFill>
            <a:schemeClr val="accent3"/>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33" name="Shape 801"/>
          <p:cNvSpPr/>
          <p:nvPr/>
        </p:nvSpPr>
        <p:spPr>
          <a:xfrm>
            <a:off x="6714101" y="2553690"/>
            <a:ext cx="826044" cy="92898"/>
          </a:xfrm>
          <a:prstGeom prst="rect">
            <a:avLst/>
          </a:prstGeom>
          <a:solidFill>
            <a:schemeClr val="accent6"/>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34" name="Shape 802"/>
          <p:cNvSpPr/>
          <p:nvPr/>
        </p:nvSpPr>
        <p:spPr>
          <a:xfrm>
            <a:off x="7545900" y="2553690"/>
            <a:ext cx="826044" cy="92898"/>
          </a:xfrm>
          <a:prstGeom prst="rect">
            <a:avLst/>
          </a:prstGeom>
          <a:solidFill>
            <a:schemeClr val="accent1"/>
          </a:solidFill>
          <a:ln w="25400" cap="flat">
            <a:no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ppt_x"/>
                                          </p:val>
                                        </p:tav>
                                        <p:tav tm="100000">
                                          <p:val>
                                            <p:strVal val="#ppt_x"/>
                                          </p:val>
                                        </p:tav>
                                      </p:tavLst>
                                    </p:anim>
                                    <p:anim calcmode="lin" valueType="num">
                                      <p:cBhvr additive="base">
                                        <p:cTn id="21" dur="500" fill="hold"/>
                                        <p:tgtEl>
                                          <p:spTgt spid="3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animBg="1"/>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32626" t="30303" r="26161" b="31919"/>
          <a:stretch/>
        </p:blipFill>
        <p:spPr>
          <a:xfrm>
            <a:off x="185647" y="928255"/>
            <a:ext cx="3718056" cy="3408218"/>
          </a:xfrm>
          <a:prstGeom prst="rect">
            <a:avLst/>
          </a:prstGeom>
        </p:spPr>
      </p:pic>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pic>
        <p:nvPicPr>
          <p:cNvPr id="16"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522" y="337931"/>
            <a:ext cx="5685182" cy="6079674"/>
          </a:xfrm>
          <a:prstGeom prst="rect">
            <a:avLst/>
          </a:prstGeom>
        </p:spPr>
      </p:pic>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grpSp>
        <p:nvGrpSpPr>
          <p:cNvPr id="16" name="Group 466"/>
          <p:cNvGrpSpPr/>
          <p:nvPr/>
        </p:nvGrpSpPr>
        <p:grpSpPr>
          <a:xfrm>
            <a:off x="331692" y="1849521"/>
            <a:ext cx="4618141" cy="1653495"/>
            <a:chOff x="0" y="0"/>
            <a:chExt cx="6883400" cy="3568700"/>
          </a:xfrm>
        </p:grpSpPr>
        <p:sp>
          <p:nvSpPr>
            <p:cNvPr id="17" name="Shape 462"/>
            <p:cNvSpPr/>
            <p:nvPr/>
          </p:nvSpPr>
          <p:spPr>
            <a:xfrm>
              <a:off x="0" y="0"/>
              <a:ext cx="6883400" cy="3568700"/>
            </a:xfrm>
            <a:prstGeom prst="rect">
              <a:avLst/>
            </a:prstGeom>
            <a:solidFill>
              <a:schemeClr val="accent3"/>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1"/>
                </a:solidFill>
              </a:endParaRPr>
            </a:p>
          </p:txBody>
        </p:sp>
        <p:sp>
          <p:nvSpPr>
            <p:cNvPr id="18" name="Shape 463"/>
            <p:cNvSpPr/>
            <p:nvPr/>
          </p:nvSpPr>
          <p:spPr>
            <a:xfrm>
              <a:off x="1883317" y="791466"/>
              <a:ext cx="3573065" cy="9654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lnSpc>
                  <a:spcPct val="80000"/>
                </a:lnSpc>
                <a:defRPr sz="1800"/>
              </a:pPr>
              <a:r>
                <a:rPr lang="fr-FR" sz="2800" dirty="0">
                  <a:solidFill>
                    <a:schemeClr val="bg1"/>
                  </a:solidFill>
                  <a:latin typeface="Open Sans Condensed Bold" panose="020B0806030504020204" pitchFamily="34" charset="0"/>
                  <a:ea typeface="Open Sans Condensed Light" panose="020B0306030504020204" pitchFamily="34" charset="0"/>
                  <a:cs typeface="Open Sans Condensed Light" panose="020B0306030504020204" pitchFamily="34" charset="0"/>
                  <a:sym typeface="Open Sans Condensed Bold"/>
                </a:rPr>
                <a:t>Mémoire</a:t>
              </a:r>
              <a:endParaRP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endParaRPr>
            </a:p>
          </p:txBody>
        </p:sp>
        <p:sp>
          <p:nvSpPr>
            <p:cNvPr id="19" name="Shape 464"/>
            <p:cNvSpPr/>
            <p:nvPr/>
          </p:nvSpPr>
          <p:spPr>
            <a:xfrm>
              <a:off x="673525" y="1847381"/>
              <a:ext cx="5823063" cy="12994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a:defRPr sz="2400" spc="48">
                  <a:solidFill>
                    <a:srgbClr val="FFFFFF"/>
                  </a:solidFill>
                  <a:latin typeface="Source Sans Pro"/>
                  <a:ea typeface="Source Sans Pro"/>
                  <a:cs typeface="Source Sans Pro"/>
                  <a:sym typeface="Source Sans Pro"/>
                </a:defRPr>
              </a:lvl1pPr>
            </a:lstStyle>
            <a:p>
              <a:pPr lvl="0">
                <a:defRPr sz="1800" spc="0">
                  <a:solidFill>
                    <a:srgbClr val="000000"/>
                  </a:solidFill>
                </a:defRPr>
              </a:pPr>
              <a:r>
                <a:rPr lang="fr-FR" sz="2000" dirty="0">
                  <a:solidFill>
                    <a:schemeClr val="bg1"/>
                  </a:solidFill>
                </a:rPr>
                <a:t>Mémoire intégrée et la possibilité d’ajouter un </a:t>
              </a:r>
              <a:r>
                <a:rPr lang="fr-FR" sz="1800" dirty="0">
                  <a:solidFill>
                    <a:schemeClr val="bg1"/>
                  </a:solidFill>
                </a:rPr>
                <a:t>MicroSD </a:t>
              </a:r>
              <a:endParaRPr sz="1600" spc="48" dirty="0">
                <a:solidFill>
                  <a:schemeClr val="bg1"/>
                </a:solidFill>
              </a:endParaRPr>
            </a:p>
          </p:txBody>
        </p:sp>
        <p:sp>
          <p:nvSpPr>
            <p:cNvPr id="20" name="Shape 465"/>
            <p:cNvSpPr/>
            <p:nvPr/>
          </p:nvSpPr>
          <p:spPr>
            <a:xfrm>
              <a:off x="673526" y="784537"/>
              <a:ext cx="897419" cy="747849"/>
            </a:xfrm>
            <a:custGeom>
              <a:avLst/>
              <a:gdLst/>
              <a:ahLst/>
              <a:cxnLst>
                <a:cxn ang="0">
                  <a:pos x="wd2" y="hd2"/>
                </a:cxn>
                <a:cxn ang="5400000">
                  <a:pos x="wd2" y="hd2"/>
                </a:cxn>
                <a:cxn ang="10800000">
                  <a:pos x="wd2" y="hd2"/>
                </a:cxn>
                <a:cxn ang="16200000">
                  <a:pos x="wd2" y="hd2"/>
                </a:cxn>
              </a:cxnLst>
              <a:rect l="0" t="0" r="r" b="b"/>
              <a:pathLst>
                <a:path w="21600" h="21600" extrusionOk="0">
                  <a:moveTo>
                    <a:pt x="16302" y="0"/>
                  </a:moveTo>
                  <a:cubicBezTo>
                    <a:pt x="16819" y="0"/>
                    <a:pt x="17289" y="191"/>
                    <a:pt x="17720" y="567"/>
                  </a:cubicBezTo>
                  <a:cubicBezTo>
                    <a:pt x="18151" y="943"/>
                    <a:pt x="18442" y="1424"/>
                    <a:pt x="18599" y="2015"/>
                  </a:cubicBezTo>
                  <a:lnTo>
                    <a:pt x="21387" y="12236"/>
                  </a:lnTo>
                  <a:cubicBezTo>
                    <a:pt x="21436" y="12454"/>
                    <a:pt x="21483" y="12665"/>
                    <a:pt x="21531" y="12874"/>
                  </a:cubicBezTo>
                  <a:cubicBezTo>
                    <a:pt x="21576" y="13088"/>
                    <a:pt x="21600" y="13299"/>
                    <a:pt x="21600" y="13517"/>
                  </a:cubicBezTo>
                  <a:lnTo>
                    <a:pt x="21600" y="18886"/>
                  </a:lnTo>
                  <a:cubicBezTo>
                    <a:pt x="21600" y="19271"/>
                    <a:pt x="21541" y="19626"/>
                    <a:pt x="21419" y="19955"/>
                  </a:cubicBezTo>
                  <a:cubicBezTo>
                    <a:pt x="21296" y="20284"/>
                    <a:pt x="21140" y="20566"/>
                    <a:pt x="20939" y="20807"/>
                  </a:cubicBezTo>
                  <a:cubicBezTo>
                    <a:pt x="20736" y="21045"/>
                    <a:pt x="20501" y="21239"/>
                    <a:pt x="20224" y="21383"/>
                  </a:cubicBezTo>
                  <a:cubicBezTo>
                    <a:pt x="19945" y="21529"/>
                    <a:pt x="19654" y="21600"/>
                    <a:pt x="19350" y="21600"/>
                  </a:cubicBezTo>
                  <a:lnTo>
                    <a:pt x="2262" y="21600"/>
                  </a:lnTo>
                  <a:cubicBezTo>
                    <a:pt x="1638" y="21600"/>
                    <a:pt x="1104" y="21336"/>
                    <a:pt x="663" y="20807"/>
                  </a:cubicBezTo>
                  <a:cubicBezTo>
                    <a:pt x="220" y="20278"/>
                    <a:pt x="0" y="19638"/>
                    <a:pt x="0" y="18886"/>
                  </a:cubicBezTo>
                  <a:lnTo>
                    <a:pt x="0" y="13517"/>
                  </a:lnTo>
                  <a:cubicBezTo>
                    <a:pt x="0" y="13300"/>
                    <a:pt x="24" y="13088"/>
                    <a:pt x="71" y="12874"/>
                  </a:cubicBezTo>
                  <a:cubicBezTo>
                    <a:pt x="120" y="12665"/>
                    <a:pt x="164" y="12451"/>
                    <a:pt x="211" y="12236"/>
                  </a:cubicBezTo>
                  <a:lnTo>
                    <a:pt x="2999" y="2015"/>
                  </a:lnTo>
                  <a:cubicBezTo>
                    <a:pt x="3156" y="1425"/>
                    <a:pt x="3452" y="943"/>
                    <a:pt x="3888" y="567"/>
                  </a:cubicBezTo>
                  <a:cubicBezTo>
                    <a:pt x="4316" y="191"/>
                    <a:pt x="4796" y="0"/>
                    <a:pt x="5310" y="0"/>
                  </a:cubicBezTo>
                  <a:lnTo>
                    <a:pt x="16302" y="0"/>
                  </a:lnTo>
                  <a:close/>
                  <a:moveTo>
                    <a:pt x="19808" y="13517"/>
                  </a:moveTo>
                  <a:cubicBezTo>
                    <a:pt x="19808" y="13367"/>
                    <a:pt x="19761" y="13235"/>
                    <a:pt x="19671" y="13129"/>
                  </a:cubicBezTo>
                  <a:cubicBezTo>
                    <a:pt x="19583" y="13020"/>
                    <a:pt x="19475" y="12968"/>
                    <a:pt x="19350" y="12968"/>
                  </a:cubicBezTo>
                  <a:lnTo>
                    <a:pt x="2262" y="12968"/>
                  </a:lnTo>
                  <a:cubicBezTo>
                    <a:pt x="2137" y="12968"/>
                    <a:pt x="2030" y="13017"/>
                    <a:pt x="1941" y="13120"/>
                  </a:cubicBezTo>
                  <a:cubicBezTo>
                    <a:pt x="1851" y="13223"/>
                    <a:pt x="1804" y="13355"/>
                    <a:pt x="1804" y="13517"/>
                  </a:cubicBezTo>
                  <a:lnTo>
                    <a:pt x="1804" y="18886"/>
                  </a:lnTo>
                  <a:cubicBezTo>
                    <a:pt x="1804" y="19036"/>
                    <a:pt x="1848" y="19168"/>
                    <a:pt x="1934" y="19274"/>
                  </a:cubicBezTo>
                  <a:cubicBezTo>
                    <a:pt x="2020" y="19382"/>
                    <a:pt x="2130" y="19438"/>
                    <a:pt x="2262" y="19438"/>
                  </a:cubicBezTo>
                  <a:lnTo>
                    <a:pt x="19350" y="19438"/>
                  </a:lnTo>
                  <a:cubicBezTo>
                    <a:pt x="19475" y="19438"/>
                    <a:pt x="19583" y="19385"/>
                    <a:pt x="19671" y="19282"/>
                  </a:cubicBezTo>
                  <a:cubicBezTo>
                    <a:pt x="19761" y="19180"/>
                    <a:pt x="19808" y="19047"/>
                    <a:pt x="19808" y="18886"/>
                  </a:cubicBezTo>
                  <a:lnTo>
                    <a:pt x="19808" y="13517"/>
                  </a:lnTo>
                  <a:close/>
                  <a:moveTo>
                    <a:pt x="5312" y="2168"/>
                  </a:moveTo>
                  <a:cubicBezTo>
                    <a:pt x="5185" y="2168"/>
                    <a:pt x="5063" y="2212"/>
                    <a:pt x="4940" y="2306"/>
                  </a:cubicBezTo>
                  <a:cubicBezTo>
                    <a:pt x="4823" y="2403"/>
                    <a:pt x="4740" y="2523"/>
                    <a:pt x="4703" y="2673"/>
                  </a:cubicBezTo>
                  <a:lnTo>
                    <a:pt x="2497" y="10800"/>
                  </a:lnTo>
                  <a:lnTo>
                    <a:pt x="19105" y="10800"/>
                  </a:lnTo>
                  <a:lnTo>
                    <a:pt x="16902" y="2673"/>
                  </a:lnTo>
                  <a:cubicBezTo>
                    <a:pt x="16870" y="2523"/>
                    <a:pt x="16794" y="2403"/>
                    <a:pt x="16674" y="2306"/>
                  </a:cubicBezTo>
                  <a:cubicBezTo>
                    <a:pt x="16554" y="2212"/>
                    <a:pt x="16432" y="2168"/>
                    <a:pt x="16305" y="2168"/>
                  </a:cubicBezTo>
                  <a:lnTo>
                    <a:pt x="5312" y="2168"/>
                  </a:lnTo>
                  <a:close/>
                  <a:moveTo>
                    <a:pt x="13511" y="14865"/>
                  </a:moveTo>
                  <a:cubicBezTo>
                    <a:pt x="13817" y="14865"/>
                    <a:pt x="14077" y="14994"/>
                    <a:pt x="14292" y="15253"/>
                  </a:cubicBezTo>
                  <a:cubicBezTo>
                    <a:pt x="14508" y="15511"/>
                    <a:pt x="14613" y="15822"/>
                    <a:pt x="14613" y="16187"/>
                  </a:cubicBezTo>
                  <a:cubicBezTo>
                    <a:pt x="14613" y="16571"/>
                    <a:pt x="14508" y="16891"/>
                    <a:pt x="14292" y="17150"/>
                  </a:cubicBezTo>
                  <a:cubicBezTo>
                    <a:pt x="14077" y="17408"/>
                    <a:pt x="13817" y="17538"/>
                    <a:pt x="13511" y="17538"/>
                  </a:cubicBezTo>
                  <a:cubicBezTo>
                    <a:pt x="13191" y="17538"/>
                    <a:pt x="12924" y="17408"/>
                    <a:pt x="12708" y="17150"/>
                  </a:cubicBezTo>
                  <a:cubicBezTo>
                    <a:pt x="12493" y="16891"/>
                    <a:pt x="12388" y="16571"/>
                    <a:pt x="12388" y="16187"/>
                  </a:cubicBezTo>
                  <a:cubicBezTo>
                    <a:pt x="12388" y="15822"/>
                    <a:pt x="12493" y="15511"/>
                    <a:pt x="12708" y="15253"/>
                  </a:cubicBezTo>
                  <a:cubicBezTo>
                    <a:pt x="12924" y="14994"/>
                    <a:pt x="13191" y="14865"/>
                    <a:pt x="13511" y="14865"/>
                  </a:cubicBezTo>
                  <a:moveTo>
                    <a:pt x="17113" y="14865"/>
                  </a:moveTo>
                  <a:cubicBezTo>
                    <a:pt x="17416" y="14865"/>
                    <a:pt x="17676" y="14994"/>
                    <a:pt x="17891" y="15253"/>
                  </a:cubicBezTo>
                  <a:cubicBezTo>
                    <a:pt x="18104" y="15511"/>
                    <a:pt x="18212" y="15822"/>
                    <a:pt x="18212" y="16187"/>
                  </a:cubicBezTo>
                  <a:cubicBezTo>
                    <a:pt x="18212" y="16571"/>
                    <a:pt x="18104" y="16891"/>
                    <a:pt x="17891" y="17150"/>
                  </a:cubicBezTo>
                  <a:cubicBezTo>
                    <a:pt x="17676" y="17408"/>
                    <a:pt x="17416" y="17538"/>
                    <a:pt x="17113" y="17538"/>
                  </a:cubicBezTo>
                  <a:cubicBezTo>
                    <a:pt x="16792" y="17538"/>
                    <a:pt x="16525" y="17408"/>
                    <a:pt x="16310" y="17150"/>
                  </a:cubicBezTo>
                  <a:cubicBezTo>
                    <a:pt x="16094" y="16891"/>
                    <a:pt x="15986" y="16571"/>
                    <a:pt x="15986" y="16187"/>
                  </a:cubicBezTo>
                  <a:cubicBezTo>
                    <a:pt x="15986" y="15822"/>
                    <a:pt x="16094" y="15511"/>
                    <a:pt x="16310" y="15253"/>
                  </a:cubicBezTo>
                  <a:cubicBezTo>
                    <a:pt x="16527" y="14994"/>
                    <a:pt x="16794" y="14865"/>
                    <a:pt x="17113" y="14865"/>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4000">
                <a:solidFill>
                  <a:schemeClr val="bg1"/>
                </a:solidFill>
              </a:endParaRPr>
            </a:p>
          </p:txBody>
        </p:sp>
      </p:grpSp>
      <p:grpSp>
        <p:nvGrpSpPr>
          <p:cNvPr id="21" name="Group 471"/>
          <p:cNvGrpSpPr/>
          <p:nvPr/>
        </p:nvGrpSpPr>
        <p:grpSpPr>
          <a:xfrm>
            <a:off x="4587281" y="4166575"/>
            <a:ext cx="4287006" cy="2275168"/>
            <a:chOff x="0" y="0"/>
            <a:chExt cx="6883400" cy="3568700"/>
          </a:xfrm>
        </p:grpSpPr>
        <p:sp>
          <p:nvSpPr>
            <p:cNvPr id="22" name="Shape 467"/>
            <p:cNvSpPr/>
            <p:nvPr/>
          </p:nvSpPr>
          <p:spPr>
            <a:xfrm>
              <a:off x="0" y="0"/>
              <a:ext cx="6883400" cy="3568700"/>
            </a:xfrm>
            <a:prstGeom prst="rect">
              <a:avLst/>
            </a:prstGeom>
            <a:solidFill>
              <a:schemeClr val="accent6"/>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1"/>
                </a:solidFill>
              </a:endParaRPr>
            </a:p>
          </p:txBody>
        </p:sp>
        <p:sp>
          <p:nvSpPr>
            <p:cNvPr id="23" name="Shape 468"/>
            <p:cNvSpPr/>
            <p:nvPr/>
          </p:nvSpPr>
          <p:spPr>
            <a:xfrm>
              <a:off x="1986848" y="369519"/>
              <a:ext cx="3992744" cy="17093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lnSpc>
                  <a:spcPct val="80000"/>
                </a:lnSpc>
                <a:defRPr sz="1800"/>
              </a:pPr>
              <a:r>
                <a:rPr lang="fr-F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rPr>
                <a:t>Double Connectivités</a:t>
              </a:r>
              <a:endParaRP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endParaRPr>
            </a:p>
          </p:txBody>
        </p:sp>
        <p:sp>
          <p:nvSpPr>
            <p:cNvPr id="24" name="Shape 469"/>
            <p:cNvSpPr/>
            <p:nvPr/>
          </p:nvSpPr>
          <p:spPr>
            <a:xfrm>
              <a:off x="654995" y="1863316"/>
              <a:ext cx="6072320" cy="1353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a:defRPr sz="2400" spc="48">
                  <a:solidFill>
                    <a:srgbClr val="FFFFFF"/>
                  </a:solidFill>
                  <a:latin typeface="Source Sans Pro"/>
                  <a:ea typeface="Source Sans Pro"/>
                  <a:cs typeface="Source Sans Pro"/>
                  <a:sym typeface="Source Sans Pro"/>
                </a:defRPr>
              </a:lvl1pPr>
            </a:lstStyle>
            <a:p>
              <a:pPr lvl="0">
                <a:defRPr sz="1800" spc="0">
                  <a:solidFill>
                    <a:srgbClr val="000000"/>
                  </a:solidFill>
                </a:defRPr>
              </a:pPr>
              <a:r>
                <a:rPr lang="fr-FR" sz="1800" dirty="0">
                  <a:solidFill>
                    <a:schemeClr val="bg1"/>
                  </a:solidFill>
                </a:rPr>
                <a:t>Accès via la plateforme par internet et gestion par des sms. </a:t>
              </a:r>
            </a:p>
            <a:p>
              <a:pPr lvl="0">
                <a:defRPr sz="1800" spc="0">
                  <a:solidFill>
                    <a:srgbClr val="000000"/>
                  </a:solidFill>
                </a:defRPr>
              </a:pPr>
              <a:r>
                <a:rPr lang="fr-FR" sz="1800" dirty="0">
                  <a:solidFill>
                    <a:schemeClr val="bg1"/>
                  </a:solidFill>
                </a:rPr>
                <a:t>De plus, le GPS assure la géolocalisation</a:t>
              </a:r>
            </a:p>
          </p:txBody>
        </p:sp>
        <p:sp>
          <p:nvSpPr>
            <p:cNvPr id="25" name="Shape 470"/>
            <p:cNvSpPr/>
            <p:nvPr/>
          </p:nvSpPr>
          <p:spPr>
            <a:xfrm>
              <a:off x="654994" y="741509"/>
              <a:ext cx="997132" cy="831224"/>
            </a:xfrm>
            <a:custGeom>
              <a:avLst/>
              <a:gdLst/>
              <a:ahLst/>
              <a:cxnLst>
                <a:cxn ang="0">
                  <a:pos x="wd2" y="hd2"/>
                </a:cxn>
                <a:cxn ang="5400000">
                  <a:pos x="wd2" y="hd2"/>
                </a:cxn>
                <a:cxn ang="10800000">
                  <a:pos x="wd2" y="hd2"/>
                </a:cxn>
                <a:cxn ang="16200000">
                  <a:pos x="wd2" y="hd2"/>
                </a:cxn>
              </a:cxnLst>
              <a:rect l="0" t="0" r="r" b="b"/>
              <a:pathLst>
                <a:path w="21600" h="21600" extrusionOk="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4000">
                <a:solidFill>
                  <a:schemeClr val="bg1"/>
                </a:solidFill>
              </a:endParaRPr>
            </a:p>
          </p:txBody>
        </p:sp>
      </p:grpSp>
      <p:grpSp>
        <p:nvGrpSpPr>
          <p:cNvPr id="26" name="Group 484"/>
          <p:cNvGrpSpPr/>
          <p:nvPr/>
        </p:nvGrpSpPr>
        <p:grpSpPr>
          <a:xfrm>
            <a:off x="5142192" y="1847466"/>
            <a:ext cx="3680971" cy="2230159"/>
            <a:chOff x="0" y="0"/>
            <a:chExt cx="6883400" cy="4813300"/>
          </a:xfrm>
        </p:grpSpPr>
        <p:sp>
          <p:nvSpPr>
            <p:cNvPr id="27" name="Shape 480"/>
            <p:cNvSpPr/>
            <p:nvPr/>
          </p:nvSpPr>
          <p:spPr>
            <a:xfrm>
              <a:off x="0" y="0"/>
              <a:ext cx="6883400" cy="4813300"/>
            </a:xfrm>
            <a:prstGeom prst="rect">
              <a:avLst/>
            </a:prstGeom>
            <a:solidFill>
              <a:schemeClr val="accent1"/>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1"/>
                </a:solidFill>
              </a:endParaRPr>
            </a:p>
          </p:txBody>
        </p:sp>
        <p:sp>
          <p:nvSpPr>
            <p:cNvPr id="28" name="Shape 481"/>
            <p:cNvSpPr/>
            <p:nvPr/>
          </p:nvSpPr>
          <p:spPr>
            <a:xfrm>
              <a:off x="2083393" y="788973"/>
              <a:ext cx="4000500" cy="965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lnSpc>
                  <a:spcPct val="80000"/>
                </a:lnSpc>
                <a:defRPr sz="1800"/>
              </a:pPr>
              <a:r>
                <a:rPr lang="fr-FR" sz="2800" dirty="0">
                  <a:solidFill>
                    <a:schemeClr val="bg1"/>
                  </a:solidFill>
                  <a:latin typeface="Open Sans Condensed Bold" panose="020B0806030504020204" pitchFamily="34" charset="0"/>
                  <a:ea typeface="Open Sans Condensed Bold" panose="020B0806030504020204" pitchFamily="34" charset="0"/>
                  <a:cs typeface="Open Sans Condensed Bold" panose="020B0806030504020204" pitchFamily="34" charset="0"/>
                  <a:sym typeface="Open Sans Condensed Bold"/>
                </a:rPr>
                <a:t>Performances</a:t>
              </a:r>
              <a:endParaRP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endParaRPr>
            </a:p>
          </p:txBody>
        </p:sp>
        <p:sp>
          <p:nvSpPr>
            <p:cNvPr id="29" name="Shape 482"/>
            <p:cNvSpPr/>
            <p:nvPr/>
          </p:nvSpPr>
          <p:spPr>
            <a:xfrm>
              <a:off x="666434" y="1929642"/>
              <a:ext cx="6042225" cy="25424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a:defRPr sz="2400" spc="48">
                  <a:solidFill>
                    <a:srgbClr val="FFFFFF"/>
                  </a:solidFill>
                  <a:latin typeface="Source Sans Pro"/>
                  <a:ea typeface="Source Sans Pro"/>
                  <a:cs typeface="Source Sans Pro"/>
                  <a:sym typeface="Source Sans Pro"/>
                </a:defRPr>
              </a:lvl1pPr>
            </a:lstStyle>
            <a:p>
              <a:pPr lvl="0">
                <a:defRPr sz="1800" spc="0">
                  <a:solidFill>
                    <a:srgbClr val="000000"/>
                  </a:solidFill>
                </a:defRPr>
              </a:pPr>
              <a:r>
                <a:rPr lang="fr-FR" sz="1800" dirty="0">
                  <a:solidFill>
                    <a:schemeClr val="bg1"/>
                  </a:solidFill>
                </a:rPr>
                <a:t>Doté d’une autonomie, longue durée de vie, d’une grande flexibilité et une simplicité d’installation </a:t>
              </a:r>
              <a:endParaRPr sz="1200" spc="48" dirty="0">
                <a:solidFill>
                  <a:schemeClr val="bg1"/>
                </a:solidFill>
              </a:endParaRPr>
            </a:p>
          </p:txBody>
        </p:sp>
        <p:sp>
          <p:nvSpPr>
            <p:cNvPr id="30" name="Shape 483"/>
            <p:cNvSpPr/>
            <p:nvPr/>
          </p:nvSpPr>
          <p:spPr>
            <a:xfrm>
              <a:off x="673476" y="757683"/>
              <a:ext cx="997133" cy="8313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8"/>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4000">
                <a:solidFill>
                  <a:schemeClr val="bg1"/>
                </a:solidFill>
              </a:endParaRPr>
            </a:p>
          </p:txBody>
        </p:sp>
      </p:grpSp>
      <p:grpSp>
        <p:nvGrpSpPr>
          <p:cNvPr id="31" name="Group 489"/>
          <p:cNvGrpSpPr/>
          <p:nvPr/>
        </p:nvGrpSpPr>
        <p:grpSpPr>
          <a:xfrm>
            <a:off x="332849" y="3597751"/>
            <a:ext cx="3995222" cy="2843991"/>
            <a:chOff x="0" y="0"/>
            <a:chExt cx="6883400" cy="4787900"/>
          </a:xfrm>
        </p:grpSpPr>
        <p:sp>
          <p:nvSpPr>
            <p:cNvPr id="32" name="Shape 485"/>
            <p:cNvSpPr/>
            <p:nvPr/>
          </p:nvSpPr>
          <p:spPr>
            <a:xfrm>
              <a:off x="0" y="0"/>
              <a:ext cx="6883400" cy="4787900"/>
            </a:xfrm>
            <a:prstGeom prst="rect">
              <a:avLst/>
            </a:prstGeom>
            <a:solidFill>
              <a:schemeClr val="accent5"/>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2000">
                <a:solidFill>
                  <a:schemeClr val="bg1"/>
                </a:solidFill>
              </a:endParaRPr>
            </a:p>
          </p:txBody>
        </p:sp>
        <p:sp>
          <p:nvSpPr>
            <p:cNvPr id="33" name="Shape 486"/>
            <p:cNvSpPr/>
            <p:nvPr/>
          </p:nvSpPr>
          <p:spPr>
            <a:xfrm>
              <a:off x="1597363" y="702763"/>
              <a:ext cx="3962401" cy="9654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lnSpc>
                  <a:spcPct val="80000"/>
                </a:lnSpc>
                <a:defRPr sz="1800"/>
              </a:pPr>
              <a:r>
                <a:rPr lang="fr-F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rPr>
                <a:t>Alimentation</a:t>
              </a:r>
              <a:endParaRPr sz="28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sym typeface="OpenSans-CondensedLight"/>
              </a:endParaRPr>
            </a:p>
          </p:txBody>
        </p:sp>
        <p:sp>
          <p:nvSpPr>
            <p:cNvPr id="34" name="Shape 487"/>
            <p:cNvSpPr/>
            <p:nvPr/>
          </p:nvSpPr>
          <p:spPr>
            <a:xfrm>
              <a:off x="781551" y="2067342"/>
              <a:ext cx="5902147" cy="18921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a:defRPr sz="2400" spc="48">
                  <a:solidFill>
                    <a:srgbClr val="FFFFFF"/>
                  </a:solidFill>
                  <a:latin typeface="Source Sans Pro"/>
                  <a:ea typeface="Source Sans Pro"/>
                  <a:cs typeface="Source Sans Pro"/>
                  <a:sym typeface="Source Sans Pro"/>
                </a:defRPr>
              </a:lvl1pPr>
            </a:lstStyle>
            <a:p>
              <a:pPr lvl="0">
                <a:defRPr sz="1800" spc="0">
                  <a:solidFill>
                    <a:srgbClr val="000000"/>
                  </a:solidFill>
                </a:defRPr>
              </a:pPr>
              <a:r>
                <a:rPr lang="fr-FR" sz="2000" dirty="0">
                  <a:solidFill>
                    <a:schemeClr val="bg1"/>
                  </a:solidFill>
                </a:rPr>
                <a:t>Alimentation directe (véhicule) et indirecte (batterie) </a:t>
              </a:r>
              <a:endParaRPr sz="1400" spc="48" dirty="0">
                <a:solidFill>
                  <a:schemeClr val="bg1"/>
                </a:solidFill>
              </a:endParaRPr>
            </a:p>
          </p:txBody>
        </p:sp>
      </p:grpSp>
      <p:sp>
        <p:nvSpPr>
          <p:cNvPr id="35" name="TextBox 22"/>
          <p:cNvSpPr txBox="1"/>
          <p:nvPr/>
        </p:nvSpPr>
        <p:spPr>
          <a:xfrm>
            <a:off x="7598" y="584801"/>
            <a:ext cx="9159367" cy="830997"/>
          </a:xfrm>
          <a:prstGeom prst="rect">
            <a:avLst/>
          </a:prstGeom>
          <a:noFill/>
        </p:spPr>
        <p:txBody>
          <a:bodyPr wrap="none" rtlCol="0">
            <a:spAutoFit/>
          </a:bodyPr>
          <a:lstStyle/>
          <a:p>
            <a:r>
              <a:rPr lang="fr-FR" sz="4800" b="1" dirty="0">
                <a:ln w="0"/>
                <a:solidFill>
                  <a:srgbClr val="2E9FB5"/>
                </a:solidFill>
                <a:effectLst>
                  <a:outerShdw blurRad="38100" dist="25400" dir="5400000" algn="ctr" rotWithShape="0">
                    <a:srgbClr val="6E747A">
                      <a:alpha val="43000"/>
                    </a:srgbClr>
                  </a:outerShdw>
                </a:effectLst>
              </a:rPr>
              <a:t>Les caractéristiques de nos trackers</a:t>
            </a:r>
          </a:p>
        </p:txBody>
      </p:sp>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17" presetClass="entr" presetSubtype="10" fill="hold" nodeType="afterEffect">
                                  <p:stCondLst>
                                    <p:cond delay="0"/>
                                  </p:stCondLst>
                                  <p:iterate>
                                    <p:tmAbs val="0"/>
                                  </p:iterate>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600"/>
                                  </p:stCondLst>
                                  <p:iterate>
                                    <p:tmAbs val="0"/>
                                  </p:iterate>
                                  <p:childTnLst>
                                    <p:set>
                                      <p:cBhvr>
                                        <p:cTn id="16" dur="1" fill="hold">
                                          <p:stCondLst>
                                            <p:cond delay="0"/>
                                          </p:stCondLst>
                                        </p:cTn>
                                        <p:tgtEl>
                                          <p:spTgt spid="31"/>
                                        </p:tgtEl>
                                        <p:attrNameLst>
                                          <p:attrName>style.visibility</p:attrName>
                                        </p:attrNameLst>
                                      </p:cBhvr>
                                      <p:to>
                                        <p:strVal val="visible"/>
                                      </p:to>
                                    </p:set>
                                    <p:anim calcmode="lin" valueType="num">
                                      <p:cBhvr>
                                        <p:cTn id="17" dur="750" fill="hold"/>
                                        <p:tgtEl>
                                          <p:spTgt spid="31"/>
                                        </p:tgtEl>
                                        <p:attrNameLst>
                                          <p:attrName>ppt_w</p:attrName>
                                        </p:attrNameLst>
                                      </p:cBhvr>
                                      <p:tavLst>
                                        <p:tav tm="0">
                                          <p:val>
                                            <p:fltVal val="0"/>
                                          </p:val>
                                        </p:tav>
                                        <p:tav tm="100000">
                                          <p:val>
                                            <p:strVal val="#ppt_w"/>
                                          </p:val>
                                        </p:tav>
                                      </p:tavLst>
                                    </p:anim>
                                    <p:anim calcmode="lin" valueType="num">
                                      <p:cBhvr>
                                        <p:cTn id="18" dur="750" fill="hold"/>
                                        <p:tgtEl>
                                          <p:spTgt spid="31"/>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900"/>
                                  </p:stCondLst>
                                  <p:iterate>
                                    <p:tmAbs val="0"/>
                                  </p:iterate>
                                  <p:childTnLst>
                                    <p:set>
                                      <p:cBhvr>
                                        <p:cTn id="20" dur="1" fill="hold">
                                          <p:stCondLst>
                                            <p:cond delay="0"/>
                                          </p:stCondLst>
                                        </p:cTn>
                                        <p:tgtEl>
                                          <p:spTgt spid="21"/>
                                        </p:tgtEl>
                                        <p:attrNameLst>
                                          <p:attrName>style.visibility</p:attrName>
                                        </p:attrNameLst>
                                      </p:cBhvr>
                                      <p:to>
                                        <p:strVal val="visible"/>
                                      </p:to>
                                    </p:set>
                                    <p:anim calcmode="lin" valueType="num">
                                      <p:cBhvr>
                                        <p:cTn id="21" dur="750" fill="hold"/>
                                        <p:tgtEl>
                                          <p:spTgt spid="21"/>
                                        </p:tgtEl>
                                        <p:attrNameLst>
                                          <p:attrName>ppt_w</p:attrName>
                                        </p:attrNameLst>
                                      </p:cBhvr>
                                      <p:tavLst>
                                        <p:tav tm="0">
                                          <p:val>
                                            <p:fltVal val="0"/>
                                          </p:val>
                                        </p:tav>
                                        <p:tav tm="100000">
                                          <p:val>
                                            <p:strVal val="#ppt_w"/>
                                          </p:val>
                                        </p:tav>
                                      </p:tavLst>
                                    </p:anim>
                                    <p:anim calcmode="lin" valueType="num">
                                      <p:cBhvr>
                                        <p:cTn id="22" dur="750" fill="hold"/>
                                        <p:tgtEl>
                                          <p:spTgt spid="21"/>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1300"/>
                                  </p:stCondLst>
                                  <p:iterate>
                                    <p:tmAbs val="0"/>
                                  </p:iterate>
                                  <p:childTnLst>
                                    <p:set>
                                      <p:cBhvr>
                                        <p:cTn id="24" dur="1" fill="hold">
                                          <p:stCondLst>
                                            <p:cond delay="0"/>
                                          </p:stCondLst>
                                        </p:cTn>
                                        <p:tgtEl>
                                          <p:spTgt spid="26"/>
                                        </p:tgtEl>
                                        <p:attrNameLst>
                                          <p:attrName>style.visibility</p:attrName>
                                        </p:attrNameLst>
                                      </p:cBhvr>
                                      <p:to>
                                        <p:strVal val="visible"/>
                                      </p:to>
                                    </p:set>
                                    <p:anim calcmode="lin" valueType="num">
                                      <p:cBhvr>
                                        <p:cTn id="25" dur="750" fill="hold"/>
                                        <p:tgtEl>
                                          <p:spTgt spid="26"/>
                                        </p:tgtEl>
                                        <p:attrNameLst>
                                          <p:attrName>ppt_w</p:attrName>
                                        </p:attrNameLst>
                                      </p:cBhvr>
                                      <p:tavLst>
                                        <p:tav tm="0">
                                          <p:val>
                                            <p:fltVal val="0"/>
                                          </p:val>
                                        </p:tav>
                                        <p:tav tm="100000">
                                          <p:val>
                                            <p:strVal val="#ppt_w"/>
                                          </p:val>
                                        </p:tav>
                                      </p:tavLst>
                                    </p:anim>
                                    <p:anim calcmode="lin" valueType="num">
                                      <p:cBhvr>
                                        <p:cTn id="26" dur="75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32626" t="30303" r="26161" b="31919"/>
          <a:stretch/>
        </p:blipFill>
        <p:spPr>
          <a:xfrm>
            <a:off x="0" y="1546108"/>
            <a:ext cx="3718056" cy="3408218"/>
          </a:xfrm>
          <a:prstGeom prst="rect">
            <a:avLst/>
          </a:prstGeom>
        </p:spPr>
      </p:pic>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sp>
        <p:nvSpPr>
          <p:cNvPr id="36" name="Shape 1177"/>
          <p:cNvSpPr/>
          <p:nvPr/>
        </p:nvSpPr>
        <p:spPr>
          <a:xfrm>
            <a:off x="3339548" y="1113188"/>
            <a:ext cx="5654327" cy="47089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pPr>
            <a:r>
              <a:rPr lang="fr-FR" dirty="0">
                <a:solidFill>
                  <a:schemeClr val="tx2">
                    <a:lumMod val="10000"/>
                  </a:schemeClr>
                </a:solidFill>
                <a:latin typeface="Bell MT" pitchFamily="18" charset="0"/>
              </a:rPr>
              <a:t>L’application permet à l’utilisateur d’avoir une mine d’informations (Emplacement, distance, kilométrage, vitesse, alarmes, notifications, historique, </a:t>
            </a:r>
            <a:r>
              <a:rPr lang="fr-FR" dirty="0" err="1">
                <a:solidFill>
                  <a:schemeClr val="tx2">
                    <a:lumMod val="10000"/>
                  </a:schemeClr>
                </a:solidFill>
                <a:latin typeface="Bell MT" pitchFamily="18" charset="0"/>
              </a:rPr>
              <a:t>etc</a:t>
            </a:r>
            <a:r>
              <a:rPr lang="fr-FR" dirty="0">
                <a:solidFill>
                  <a:schemeClr val="tx2">
                    <a:lumMod val="10000"/>
                  </a:schemeClr>
                </a:solidFill>
                <a:latin typeface="Bell MT" pitchFamily="18" charset="0"/>
              </a:rPr>
              <a:t>…). </a:t>
            </a:r>
          </a:p>
          <a:p>
            <a:pPr lvl="0">
              <a:defRPr sz="1800"/>
            </a:pPr>
            <a:endParaRPr spc="48" dirty="0">
              <a:solidFill>
                <a:schemeClr val="tx2">
                  <a:lumMod val="10000"/>
                </a:schemeClr>
              </a:solidFill>
              <a:latin typeface="Bell MT" pitchFamily="18" charset="0"/>
              <a:ea typeface="Source Sans Pro"/>
              <a:cs typeface="Source Sans Pro"/>
              <a:sym typeface="Source Sans Pro"/>
            </a:endParaRPr>
          </a:p>
          <a:p>
            <a:endParaRPr lang="fr-FR" dirty="0">
              <a:solidFill>
                <a:schemeClr val="tx2">
                  <a:lumMod val="10000"/>
                </a:schemeClr>
              </a:solidFill>
              <a:latin typeface="Bell MT" pitchFamily="18" charset="0"/>
            </a:endParaRPr>
          </a:p>
          <a:p>
            <a:r>
              <a:rPr lang="fr-FR" dirty="0">
                <a:solidFill>
                  <a:schemeClr val="tx2">
                    <a:lumMod val="10000"/>
                  </a:schemeClr>
                </a:solidFill>
                <a:latin typeface="Bell MT" pitchFamily="18" charset="0"/>
              </a:rPr>
              <a:t>Grâce à notre solution , les données collectées, seront, dans une première étape, traitées et exploitées intelligemment et automatiquement pour fournir des résultats  tels que (des analyses, statistiques, rapports,  etc..) </a:t>
            </a:r>
          </a:p>
          <a:p>
            <a:endParaRPr lang="fr-FR" dirty="0">
              <a:solidFill>
                <a:schemeClr val="tx2">
                  <a:lumMod val="10000"/>
                </a:schemeClr>
              </a:solidFill>
              <a:latin typeface="Bell MT" pitchFamily="18" charset="0"/>
            </a:endParaRPr>
          </a:p>
          <a:p>
            <a:endParaRPr lang="fr-FR" dirty="0">
              <a:solidFill>
                <a:schemeClr val="tx2">
                  <a:lumMod val="10000"/>
                </a:schemeClr>
              </a:solidFill>
              <a:latin typeface="Bell MT" pitchFamily="18" charset="0"/>
            </a:endParaRPr>
          </a:p>
          <a:p>
            <a:endParaRPr lang="fr-FR" dirty="0">
              <a:solidFill>
                <a:schemeClr val="tx2">
                  <a:lumMod val="10000"/>
                </a:schemeClr>
              </a:solidFill>
              <a:latin typeface="Bell MT" pitchFamily="18" charset="0"/>
            </a:endParaRPr>
          </a:p>
          <a:p>
            <a:r>
              <a:rPr lang="fr-FR" dirty="0">
                <a:solidFill>
                  <a:schemeClr val="tx2">
                    <a:lumMod val="10000"/>
                  </a:schemeClr>
                </a:solidFill>
                <a:latin typeface="Bell MT" pitchFamily="18" charset="0"/>
              </a:rPr>
              <a:t>Dans la seconde étape ces données vont être évaluées pour donner  des réponses concernant plusieurs points (développement de l’entreprise, investissement, gestion de  ressources humaines, actions marketing et commerciales, etc…)</a:t>
            </a:r>
          </a:p>
        </p:txBody>
      </p:sp>
      <p:sp>
        <p:nvSpPr>
          <p:cNvPr id="37" name="TextBox 4"/>
          <p:cNvSpPr txBox="1"/>
          <p:nvPr/>
        </p:nvSpPr>
        <p:spPr>
          <a:xfrm>
            <a:off x="2112821" y="253103"/>
            <a:ext cx="5317161" cy="830997"/>
          </a:xfrm>
          <a:prstGeom prst="rect">
            <a:avLst/>
          </a:prstGeom>
          <a:noFill/>
        </p:spPr>
        <p:txBody>
          <a:bodyPr wrap="none" rtlCol="0">
            <a:spAutoFit/>
          </a:bodyPr>
          <a:lstStyle/>
          <a:p>
            <a:pPr algn="ctr"/>
            <a:r>
              <a:rPr lang="fr-FR" sz="4800" b="1" dirty="0">
                <a:ln w="0"/>
                <a:solidFill>
                  <a:srgbClr val="2E9FB5"/>
                </a:solidFill>
                <a:effectLst>
                  <a:outerShdw blurRad="38100" dist="25400" dir="5400000" algn="ctr" rotWithShape="0">
                    <a:srgbClr val="6E747A">
                      <a:alpha val="43000"/>
                    </a:srgbClr>
                  </a:outerShdw>
                </a:effectLst>
              </a:rPr>
              <a:t>              L’application</a:t>
            </a:r>
          </a:p>
        </p:txBody>
      </p:sp>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Shape 797"/>
          <p:cNvSpPr/>
          <p:nvPr/>
        </p:nvSpPr>
        <p:spPr>
          <a:xfrm>
            <a:off x="2901831" y="1546108"/>
            <a:ext cx="207124" cy="399653"/>
          </a:xfrm>
          <a:custGeom>
            <a:avLst/>
            <a:gdLst/>
            <a:ahLst/>
            <a:cxnLst>
              <a:cxn ang="0">
                <a:pos x="wd2" y="hd2"/>
              </a:cxn>
              <a:cxn ang="5400000">
                <a:pos x="wd2" y="hd2"/>
              </a:cxn>
              <a:cxn ang="10800000">
                <a:pos x="wd2" y="hd2"/>
              </a:cxn>
              <a:cxn ang="16200000">
                <a:pos x="wd2" y="hd2"/>
              </a:cxn>
            </a:cxnLst>
            <a:rect l="0" t="0" r="r" b="b"/>
            <a:pathLst>
              <a:path w="21600" h="21600" extrusionOk="0">
                <a:moveTo>
                  <a:pt x="20561" y="5503"/>
                </a:moveTo>
                <a:cubicBezTo>
                  <a:pt x="20837" y="5503"/>
                  <a:pt x="21078" y="5554"/>
                  <a:pt x="21286" y="5657"/>
                </a:cubicBezTo>
                <a:cubicBezTo>
                  <a:pt x="21499" y="5760"/>
                  <a:pt x="21600" y="5890"/>
                  <a:pt x="21600" y="6046"/>
                </a:cubicBezTo>
                <a:cubicBezTo>
                  <a:pt x="21600" y="6137"/>
                  <a:pt x="21585" y="6209"/>
                  <a:pt x="21557" y="6262"/>
                </a:cubicBezTo>
                <a:lnTo>
                  <a:pt x="8488" y="21266"/>
                </a:lnTo>
                <a:cubicBezTo>
                  <a:pt x="8334" y="21490"/>
                  <a:pt x="8000" y="21600"/>
                  <a:pt x="7493" y="21600"/>
                </a:cubicBezTo>
                <a:cubicBezTo>
                  <a:pt x="7218" y="21600"/>
                  <a:pt x="6962" y="21550"/>
                  <a:pt x="6730" y="21446"/>
                </a:cubicBezTo>
                <a:cubicBezTo>
                  <a:pt x="6498" y="21343"/>
                  <a:pt x="6382" y="21214"/>
                  <a:pt x="6382" y="21058"/>
                </a:cubicBezTo>
                <a:cubicBezTo>
                  <a:pt x="6382" y="21014"/>
                  <a:pt x="6406" y="20974"/>
                  <a:pt x="6454" y="20947"/>
                </a:cubicBezTo>
                <a:lnTo>
                  <a:pt x="11170" y="10445"/>
                </a:lnTo>
                <a:cubicBezTo>
                  <a:pt x="10986" y="10474"/>
                  <a:pt x="10614" y="10531"/>
                  <a:pt x="10058" y="10610"/>
                </a:cubicBezTo>
                <a:cubicBezTo>
                  <a:pt x="9503" y="10690"/>
                  <a:pt x="8875" y="10776"/>
                  <a:pt x="8165" y="10867"/>
                </a:cubicBezTo>
                <a:cubicBezTo>
                  <a:pt x="7454" y="10961"/>
                  <a:pt x="6706" y="11062"/>
                  <a:pt x="5923" y="11172"/>
                </a:cubicBezTo>
                <a:cubicBezTo>
                  <a:pt x="5135" y="11285"/>
                  <a:pt x="4401" y="11388"/>
                  <a:pt x="3725" y="11484"/>
                </a:cubicBezTo>
                <a:cubicBezTo>
                  <a:pt x="3044" y="11580"/>
                  <a:pt x="2459" y="11654"/>
                  <a:pt x="1966" y="11707"/>
                </a:cubicBezTo>
                <a:cubicBezTo>
                  <a:pt x="1473" y="11760"/>
                  <a:pt x="1179" y="11786"/>
                  <a:pt x="1087" y="11786"/>
                </a:cubicBezTo>
                <a:cubicBezTo>
                  <a:pt x="778" y="11786"/>
                  <a:pt x="522" y="11734"/>
                  <a:pt x="314" y="11623"/>
                </a:cubicBezTo>
                <a:cubicBezTo>
                  <a:pt x="106" y="11510"/>
                  <a:pt x="0" y="11386"/>
                  <a:pt x="0" y="11249"/>
                </a:cubicBezTo>
                <a:cubicBezTo>
                  <a:pt x="0" y="11186"/>
                  <a:pt x="14" y="11150"/>
                  <a:pt x="43" y="11134"/>
                </a:cubicBezTo>
                <a:lnTo>
                  <a:pt x="4879" y="425"/>
                </a:lnTo>
                <a:cubicBezTo>
                  <a:pt x="4942" y="302"/>
                  <a:pt x="5068" y="202"/>
                  <a:pt x="5261" y="120"/>
                </a:cubicBezTo>
                <a:cubicBezTo>
                  <a:pt x="5454" y="41"/>
                  <a:pt x="5672" y="0"/>
                  <a:pt x="5923" y="0"/>
                </a:cubicBezTo>
                <a:lnTo>
                  <a:pt x="13875" y="0"/>
                </a:lnTo>
                <a:cubicBezTo>
                  <a:pt x="14155" y="0"/>
                  <a:pt x="14397" y="53"/>
                  <a:pt x="14605" y="154"/>
                </a:cubicBezTo>
                <a:cubicBezTo>
                  <a:pt x="14812" y="257"/>
                  <a:pt x="14919" y="386"/>
                  <a:pt x="14919" y="540"/>
                </a:cubicBezTo>
                <a:cubicBezTo>
                  <a:pt x="14919" y="586"/>
                  <a:pt x="14909" y="624"/>
                  <a:pt x="14894" y="653"/>
                </a:cubicBezTo>
                <a:cubicBezTo>
                  <a:pt x="14880" y="686"/>
                  <a:pt x="14856" y="730"/>
                  <a:pt x="14822" y="780"/>
                </a:cubicBezTo>
                <a:lnTo>
                  <a:pt x="10662" y="6802"/>
                </a:lnTo>
                <a:cubicBezTo>
                  <a:pt x="10846" y="6770"/>
                  <a:pt x="11208" y="6720"/>
                  <a:pt x="11749" y="6648"/>
                </a:cubicBezTo>
                <a:cubicBezTo>
                  <a:pt x="12290" y="6574"/>
                  <a:pt x="12914" y="6492"/>
                  <a:pt x="13619" y="6398"/>
                </a:cubicBezTo>
                <a:cubicBezTo>
                  <a:pt x="14329" y="6307"/>
                  <a:pt x="15063" y="6206"/>
                  <a:pt x="15822" y="6096"/>
                </a:cubicBezTo>
                <a:cubicBezTo>
                  <a:pt x="16576" y="5983"/>
                  <a:pt x="17291" y="5885"/>
                  <a:pt x="17972" y="5801"/>
                </a:cubicBezTo>
                <a:cubicBezTo>
                  <a:pt x="18648" y="5719"/>
                  <a:pt x="19228" y="5647"/>
                  <a:pt x="19706" y="5590"/>
                </a:cubicBezTo>
                <a:cubicBezTo>
                  <a:pt x="20180" y="5534"/>
                  <a:pt x="20465" y="5503"/>
                  <a:pt x="20561" y="5503"/>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600"/>
          </a:p>
        </p:txBody>
      </p:sp>
      <p:sp>
        <p:nvSpPr>
          <p:cNvPr id="6" name="Shape 200"/>
          <p:cNvSpPr/>
          <p:nvPr/>
        </p:nvSpPr>
        <p:spPr>
          <a:xfrm>
            <a:off x="318052" y="549120"/>
            <a:ext cx="8488018"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9600" spc="192">
                <a:solidFill>
                  <a:srgbClr val="F15F47"/>
                </a:solidFill>
                <a:latin typeface="Oswald Regular"/>
                <a:ea typeface="Oswald Regular"/>
                <a:cs typeface="Oswald Regular"/>
                <a:sym typeface="Oswald Regular"/>
              </a:defRPr>
            </a:lvl1pPr>
          </a:lstStyle>
          <a:p>
            <a:pPr lvl="0" algn="ctr">
              <a:defRPr sz="1800" spc="0">
                <a:solidFill>
                  <a:srgbClr val="000000"/>
                </a:solidFill>
              </a:defRPr>
            </a:pPr>
            <a:r>
              <a:rPr lang="fr-FR" sz="4000" b="1" dirty="0">
                <a:ln w="0"/>
                <a:solidFill>
                  <a:srgbClr val="2E9FB5"/>
                </a:solidFill>
                <a:effectLst>
                  <a:outerShdw blurRad="38100" dist="25400" dir="5400000" algn="ctr" rotWithShape="0">
                    <a:srgbClr val="6E747A">
                      <a:alpha val="43000"/>
                    </a:srgbClr>
                  </a:outerShdw>
                </a:effectLst>
                <a:latin typeface="+mn-lt"/>
                <a:ea typeface="+mn-ea"/>
                <a:cs typeface="+mn-cs"/>
              </a:rPr>
              <a:t>Les fonctionnalités de notre solution</a:t>
            </a:r>
            <a:endParaRPr lang="id-ID" sz="4000" b="1" dirty="0">
              <a:ln w="0"/>
              <a:solidFill>
                <a:srgbClr val="2E9FB5"/>
              </a:solidFill>
              <a:effectLst>
                <a:outerShdw blurRad="38100" dist="25400" dir="5400000" algn="ctr" rotWithShape="0">
                  <a:srgbClr val="6E747A">
                    <a:alpha val="43000"/>
                  </a:srgbClr>
                </a:outerShdw>
              </a:effectLst>
              <a:latin typeface="+mn-lt"/>
              <a:ea typeface="+mn-ea"/>
              <a:cs typeface="+mn-cs"/>
            </a:endParaRPr>
          </a:p>
        </p:txBody>
      </p:sp>
      <p:grpSp>
        <p:nvGrpSpPr>
          <p:cNvPr id="7" name="Group 6"/>
          <p:cNvGrpSpPr/>
          <p:nvPr/>
        </p:nvGrpSpPr>
        <p:grpSpPr>
          <a:xfrm>
            <a:off x="2190229" y="1335431"/>
            <a:ext cx="1912927" cy="4126568"/>
            <a:chOff x="3009899" y="3393413"/>
            <a:chExt cx="4360818" cy="9407161"/>
          </a:xfrm>
        </p:grpSpPr>
        <p:sp>
          <p:nvSpPr>
            <p:cNvPr id="8" name="Shape 812"/>
            <p:cNvSpPr/>
            <p:nvPr/>
          </p:nvSpPr>
          <p:spPr>
            <a:xfrm>
              <a:off x="3100218" y="6014885"/>
              <a:ext cx="4145288" cy="4209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000" spc="79">
                  <a:solidFill>
                    <a:srgbClr val="FFFFFF"/>
                  </a:solidFill>
                  <a:latin typeface="Oswald Regular"/>
                  <a:ea typeface="Oswald Regular"/>
                  <a:cs typeface="Oswald Regular"/>
                  <a:sym typeface="Oswald Regular"/>
                </a:defRPr>
              </a:lvl1pPr>
            </a:lstStyle>
            <a:p>
              <a:pPr lvl="0" algn="ctr">
                <a:defRPr sz="1800" spc="0">
                  <a:solidFill>
                    <a:srgbClr val="000000"/>
                  </a:solidFill>
                </a:defRPr>
              </a:pPr>
              <a:r>
                <a:rPr lang="fr-FR" sz="1200" spc="79" dirty="0">
                  <a:solidFill>
                    <a:schemeClr val="bg1"/>
                  </a:solidFill>
                </a:rPr>
                <a:t>Fonctionnalité de base </a:t>
              </a:r>
              <a:endParaRPr sz="1200" spc="79" dirty="0">
                <a:solidFill>
                  <a:schemeClr val="bg1"/>
                </a:solidFill>
              </a:endParaRPr>
            </a:p>
          </p:txBody>
        </p:sp>
        <p:sp>
          <p:nvSpPr>
            <p:cNvPr id="9" name="Shape 813"/>
            <p:cNvSpPr/>
            <p:nvPr/>
          </p:nvSpPr>
          <p:spPr>
            <a:xfrm>
              <a:off x="4429886" y="3393413"/>
              <a:ext cx="1493246" cy="143643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7"/>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7"/>
                  </a:cubicBezTo>
                  <a:cubicBezTo>
                    <a:pt x="12386" y="7567"/>
                    <a:pt x="12305" y="7711"/>
                    <a:pt x="12259" y="7886"/>
                  </a:cubicBezTo>
                  <a:lnTo>
                    <a:pt x="10706" y="14598"/>
                  </a:lnTo>
                  <a:cubicBezTo>
                    <a:pt x="10409" y="14618"/>
                    <a:pt x="10126" y="14696"/>
                    <a:pt x="9857" y="14840"/>
                  </a:cubicBezTo>
                  <a:cubicBezTo>
                    <a:pt x="9590" y="14984"/>
                    <a:pt x="9358" y="15174"/>
                    <a:pt x="9163" y="15418"/>
                  </a:cubicBezTo>
                  <a:cubicBezTo>
                    <a:pt x="8966" y="15663"/>
                    <a:pt x="8813" y="15945"/>
                    <a:pt x="8702" y="16265"/>
                  </a:cubicBezTo>
                  <a:cubicBezTo>
                    <a:pt x="8592" y="16587"/>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7"/>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accent3"/>
            </a:solidFill>
            <a:ln w="12700" cap="flat">
              <a:noFill/>
              <a:miter lim="400000"/>
            </a:ln>
            <a:effectLst/>
          </p:spPr>
          <p:txBody>
            <a:bodyPr wrap="square" lIns="38100" tIns="38100" rIns="38100" bIns="38100" numCol="1" anchor="ctr">
              <a:noAutofit/>
            </a:bodyPr>
            <a:lstStyle/>
            <a:p>
              <a:pPr lvl="0" algn="ctr" defTabSz="457200">
                <a:defRPr sz="6400">
                  <a:solidFill>
                    <a:srgbClr val="FFFFFF"/>
                  </a:solidFill>
                  <a:effectLst>
                    <a:outerShdw blurRad="38100" dist="12700" dir="5400000" rotWithShape="0">
                      <a:srgbClr val="000000">
                        <a:alpha val="50000"/>
                      </a:srgbClr>
                    </a:outerShdw>
                  </a:effectLst>
                </a:defRPr>
              </a:pPr>
              <a:endParaRPr sz="4000"/>
            </a:p>
          </p:txBody>
        </p:sp>
        <p:sp>
          <p:nvSpPr>
            <p:cNvPr id="11" name="Shape 814"/>
            <p:cNvSpPr/>
            <p:nvPr/>
          </p:nvSpPr>
          <p:spPr>
            <a:xfrm>
              <a:off x="3390898" y="7327899"/>
              <a:ext cx="3581403" cy="54726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400" spc="48">
                  <a:solidFill>
                    <a:srgbClr val="FFFFFF"/>
                  </a:solidFill>
                  <a:latin typeface="Source Sans Pro"/>
                  <a:ea typeface="Source Sans Pro"/>
                  <a:cs typeface="Source Sans Pro"/>
                  <a:sym typeface="Source Sans Pro"/>
                </a:defRPr>
              </a:lvl1pPr>
            </a:lstStyle>
            <a:p>
              <a:pPr lvl="0"/>
              <a:r>
                <a:rPr lang="fr-FR" sz="1200" dirty="0"/>
                <a:t>Géolocalisation</a:t>
              </a:r>
            </a:p>
            <a:p>
              <a:pPr lvl="0"/>
              <a:r>
                <a:rPr lang="fr-FR" sz="1200" dirty="0"/>
                <a:t>Distance parcourue (kilométrage)</a:t>
              </a:r>
            </a:p>
            <a:p>
              <a:pPr lvl="0"/>
              <a:r>
                <a:rPr lang="fr-FR" sz="1200" dirty="0"/>
                <a:t>Vitesse </a:t>
              </a:r>
            </a:p>
            <a:p>
              <a:pPr lvl="0"/>
              <a:r>
                <a:rPr lang="fr-FR" sz="1200" dirty="0"/>
                <a:t>Etat de véhicule </a:t>
              </a:r>
            </a:p>
            <a:p>
              <a:pPr lvl="0"/>
              <a:r>
                <a:rPr lang="fr-FR" sz="1200" dirty="0"/>
                <a:t>Etat de l’appareil de géolocalisation</a:t>
              </a:r>
            </a:p>
            <a:p>
              <a:pPr lvl="0"/>
              <a:r>
                <a:rPr lang="fr-FR" sz="1200" dirty="0"/>
                <a:t>Consommation de carburants</a:t>
              </a:r>
            </a:p>
            <a:p>
              <a:pPr lvl="0"/>
              <a:r>
                <a:rPr lang="fr-FR" sz="1200" dirty="0"/>
                <a:t>Alarme anti vol en cas de vol ou d'agression</a:t>
              </a:r>
            </a:p>
            <a:p>
              <a:pPr lvl="0" algn="ctr">
                <a:defRPr sz="1800" spc="0">
                  <a:solidFill>
                    <a:srgbClr val="000000"/>
                  </a:solidFill>
                </a:defRPr>
              </a:pPr>
              <a:endParaRPr sz="1200" spc="48" dirty="0">
                <a:solidFill>
                  <a:schemeClr val="bg1"/>
                </a:solidFill>
              </a:endParaRPr>
            </a:p>
          </p:txBody>
        </p:sp>
        <p:sp>
          <p:nvSpPr>
            <p:cNvPr id="12" name="Shape 816"/>
            <p:cNvSpPr/>
            <p:nvPr/>
          </p:nvSpPr>
          <p:spPr>
            <a:xfrm>
              <a:off x="4886597" y="10295819"/>
              <a:ext cx="146" cy="5612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3200" spc="64">
                  <a:solidFill>
                    <a:srgbClr val="7A7A7A"/>
                  </a:solidFill>
                  <a:latin typeface="Oswald Regular"/>
                  <a:ea typeface="Oswald Regular"/>
                  <a:cs typeface="Oswald Regular"/>
                  <a:sym typeface="Oswald Regular"/>
                </a:defRPr>
              </a:lvl1pPr>
            </a:lstStyle>
            <a:p>
              <a:pPr lvl="0" algn="ctr">
                <a:defRPr sz="1800" spc="0">
                  <a:solidFill>
                    <a:srgbClr val="000000"/>
                  </a:solidFill>
                </a:defRPr>
              </a:pPr>
              <a:endParaRPr sz="1600" spc="64" dirty="0">
                <a:solidFill>
                  <a:schemeClr val="bg1">
                    <a:lumMod val="50000"/>
                  </a:schemeClr>
                </a:solidFill>
              </a:endParaRPr>
            </a:p>
          </p:txBody>
        </p:sp>
        <p:sp>
          <p:nvSpPr>
            <p:cNvPr id="13" name="Shape 818"/>
            <p:cNvSpPr/>
            <p:nvPr/>
          </p:nvSpPr>
          <p:spPr>
            <a:xfrm>
              <a:off x="3009899" y="6959600"/>
              <a:ext cx="4360818"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defTabSz="457200">
                <a:defRPr sz="1200">
                  <a:latin typeface="Helvetica"/>
                  <a:ea typeface="Helvetica"/>
                  <a:cs typeface="Helvetica"/>
                  <a:sym typeface="Helvetica"/>
                </a:defRPr>
              </a:pPr>
              <a:endParaRPr sz="800"/>
            </a:p>
          </p:txBody>
        </p:sp>
      </p:grpSp>
      <p:grpSp>
        <p:nvGrpSpPr>
          <p:cNvPr id="14" name="Group 24"/>
          <p:cNvGrpSpPr/>
          <p:nvPr/>
        </p:nvGrpSpPr>
        <p:grpSpPr>
          <a:xfrm>
            <a:off x="5530329" y="1175060"/>
            <a:ext cx="2896957" cy="5074072"/>
            <a:chOff x="10936067" y="3851626"/>
            <a:chExt cx="6604079" cy="8676038"/>
          </a:xfrm>
        </p:grpSpPr>
        <p:sp>
          <p:nvSpPr>
            <p:cNvPr id="16" name="Shape 829"/>
            <p:cNvSpPr/>
            <p:nvPr/>
          </p:nvSpPr>
          <p:spPr>
            <a:xfrm>
              <a:off x="10936067" y="5281947"/>
              <a:ext cx="6604079" cy="7245717"/>
            </a:xfrm>
            <a:prstGeom prst="roundRect">
              <a:avLst>
                <a:gd name="adj" fmla="val 3282"/>
              </a:avLst>
            </a:prstGeom>
            <a:solidFill>
              <a:schemeClr val="accent2"/>
            </a:solidFill>
            <a:ln w="25400" cap="flat">
              <a:solidFill>
                <a:srgbClr val="FFFFFF"/>
              </a:solidFill>
              <a:prstDash val="solid"/>
              <a:miter lim="400000"/>
            </a:ln>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defRPr>
              </a:pPr>
              <a:endParaRPr sz="2000"/>
            </a:p>
          </p:txBody>
        </p:sp>
        <p:sp>
          <p:nvSpPr>
            <p:cNvPr id="17" name="Shape 830"/>
            <p:cNvSpPr/>
            <p:nvPr/>
          </p:nvSpPr>
          <p:spPr>
            <a:xfrm>
              <a:off x="11110792" y="5692033"/>
              <a:ext cx="6080758" cy="5336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4000" spc="79">
                  <a:solidFill>
                    <a:srgbClr val="FFFFFF"/>
                  </a:solidFill>
                  <a:latin typeface="Oswald Regular"/>
                  <a:ea typeface="Oswald Regular"/>
                  <a:cs typeface="Oswald Regular"/>
                  <a:sym typeface="Oswald Regular"/>
                </a:defRPr>
              </a:lvl1pPr>
            </a:lstStyle>
            <a:p>
              <a:pPr algn="ctr">
                <a:defRPr sz="1800" spc="0">
                  <a:solidFill>
                    <a:srgbClr val="000000"/>
                  </a:solidFill>
                </a:defRPr>
              </a:pPr>
              <a:r>
                <a:rPr lang="fr-FR" sz="1800" dirty="0">
                  <a:solidFill>
                    <a:schemeClr val="bg1"/>
                  </a:solidFill>
                </a:rPr>
                <a:t>Fonctionnalités avancées </a:t>
              </a:r>
            </a:p>
          </p:txBody>
        </p:sp>
        <p:sp>
          <p:nvSpPr>
            <p:cNvPr id="18" name="Shape 831"/>
            <p:cNvSpPr/>
            <p:nvPr/>
          </p:nvSpPr>
          <p:spPr>
            <a:xfrm>
              <a:off x="13490402" y="3851626"/>
              <a:ext cx="1495401" cy="1242172"/>
            </a:xfrm>
            <a:custGeom>
              <a:avLst/>
              <a:gdLst/>
              <a:ahLst/>
              <a:cxnLst>
                <a:cxn ang="0">
                  <a:pos x="wd2" y="hd2"/>
                </a:cxn>
                <a:cxn ang="5400000">
                  <a:pos x="wd2" y="hd2"/>
                </a:cxn>
                <a:cxn ang="10800000">
                  <a:pos x="wd2" y="hd2"/>
                </a:cxn>
                <a:cxn ang="16200000">
                  <a:pos x="wd2" y="hd2"/>
                </a:cxn>
              </a:cxnLst>
              <a:rect l="0" t="0" r="r" b="b"/>
              <a:pathLst>
                <a:path w="21600" h="21600" extrusionOk="0">
                  <a:moveTo>
                    <a:pt x="16302" y="0"/>
                  </a:moveTo>
                  <a:cubicBezTo>
                    <a:pt x="16819" y="0"/>
                    <a:pt x="17289" y="191"/>
                    <a:pt x="17720" y="567"/>
                  </a:cubicBezTo>
                  <a:cubicBezTo>
                    <a:pt x="18151" y="943"/>
                    <a:pt x="18442" y="1424"/>
                    <a:pt x="18599" y="2015"/>
                  </a:cubicBezTo>
                  <a:lnTo>
                    <a:pt x="21387" y="12236"/>
                  </a:lnTo>
                  <a:cubicBezTo>
                    <a:pt x="21436" y="12454"/>
                    <a:pt x="21483" y="12665"/>
                    <a:pt x="21531" y="12874"/>
                  </a:cubicBezTo>
                  <a:cubicBezTo>
                    <a:pt x="21576" y="13088"/>
                    <a:pt x="21600" y="13299"/>
                    <a:pt x="21600" y="13517"/>
                  </a:cubicBezTo>
                  <a:lnTo>
                    <a:pt x="21600" y="18886"/>
                  </a:lnTo>
                  <a:cubicBezTo>
                    <a:pt x="21600" y="19271"/>
                    <a:pt x="21541" y="19626"/>
                    <a:pt x="21419" y="19955"/>
                  </a:cubicBezTo>
                  <a:cubicBezTo>
                    <a:pt x="21296" y="20284"/>
                    <a:pt x="21140" y="20566"/>
                    <a:pt x="20939" y="20807"/>
                  </a:cubicBezTo>
                  <a:cubicBezTo>
                    <a:pt x="20736" y="21045"/>
                    <a:pt x="20501" y="21239"/>
                    <a:pt x="20224" y="21383"/>
                  </a:cubicBezTo>
                  <a:cubicBezTo>
                    <a:pt x="19945" y="21529"/>
                    <a:pt x="19654" y="21600"/>
                    <a:pt x="19350" y="21600"/>
                  </a:cubicBezTo>
                  <a:lnTo>
                    <a:pt x="2262" y="21600"/>
                  </a:lnTo>
                  <a:cubicBezTo>
                    <a:pt x="1638" y="21600"/>
                    <a:pt x="1104" y="21336"/>
                    <a:pt x="663" y="20807"/>
                  </a:cubicBezTo>
                  <a:cubicBezTo>
                    <a:pt x="220" y="20278"/>
                    <a:pt x="0" y="19638"/>
                    <a:pt x="0" y="18886"/>
                  </a:cubicBezTo>
                  <a:lnTo>
                    <a:pt x="0" y="13517"/>
                  </a:lnTo>
                  <a:cubicBezTo>
                    <a:pt x="0" y="13300"/>
                    <a:pt x="24" y="13088"/>
                    <a:pt x="71" y="12874"/>
                  </a:cubicBezTo>
                  <a:cubicBezTo>
                    <a:pt x="120" y="12665"/>
                    <a:pt x="164" y="12451"/>
                    <a:pt x="211" y="12236"/>
                  </a:cubicBezTo>
                  <a:lnTo>
                    <a:pt x="2999" y="2015"/>
                  </a:lnTo>
                  <a:cubicBezTo>
                    <a:pt x="3156" y="1425"/>
                    <a:pt x="3452" y="943"/>
                    <a:pt x="3888" y="567"/>
                  </a:cubicBezTo>
                  <a:cubicBezTo>
                    <a:pt x="4316" y="191"/>
                    <a:pt x="4796" y="0"/>
                    <a:pt x="5310" y="0"/>
                  </a:cubicBezTo>
                  <a:lnTo>
                    <a:pt x="16302" y="0"/>
                  </a:lnTo>
                  <a:close/>
                  <a:moveTo>
                    <a:pt x="19808" y="13517"/>
                  </a:moveTo>
                  <a:cubicBezTo>
                    <a:pt x="19808" y="13367"/>
                    <a:pt x="19761" y="13235"/>
                    <a:pt x="19671" y="13129"/>
                  </a:cubicBezTo>
                  <a:cubicBezTo>
                    <a:pt x="19583" y="13020"/>
                    <a:pt x="19475" y="12968"/>
                    <a:pt x="19350" y="12968"/>
                  </a:cubicBezTo>
                  <a:lnTo>
                    <a:pt x="2262" y="12968"/>
                  </a:lnTo>
                  <a:cubicBezTo>
                    <a:pt x="2137" y="12968"/>
                    <a:pt x="2030" y="13017"/>
                    <a:pt x="1941" y="13120"/>
                  </a:cubicBezTo>
                  <a:cubicBezTo>
                    <a:pt x="1851" y="13223"/>
                    <a:pt x="1804" y="13355"/>
                    <a:pt x="1804" y="13517"/>
                  </a:cubicBezTo>
                  <a:lnTo>
                    <a:pt x="1804" y="18886"/>
                  </a:lnTo>
                  <a:cubicBezTo>
                    <a:pt x="1804" y="19036"/>
                    <a:pt x="1848" y="19168"/>
                    <a:pt x="1934" y="19274"/>
                  </a:cubicBezTo>
                  <a:cubicBezTo>
                    <a:pt x="2020" y="19382"/>
                    <a:pt x="2130" y="19438"/>
                    <a:pt x="2262" y="19438"/>
                  </a:cubicBezTo>
                  <a:lnTo>
                    <a:pt x="19350" y="19438"/>
                  </a:lnTo>
                  <a:cubicBezTo>
                    <a:pt x="19475" y="19438"/>
                    <a:pt x="19583" y="19385"/>
                    <a:pt x="19671" y="19282"/>
                  </a:cubicBezTo>
                  <a:cubicBezTo>
                    <a:pt x="19761" y="19180"/>
                    <a:pt x="19808" y="19047"/>
                    <a:pt x="19808" y="18886"/>
                  </a:cubicBezTo>
                  <a:lnTo>
                    <a:pt x="19808" y="13517"/>
                  </a:lnTo>
                  <a:close/>
                  <a:moveTo>
                    <a:pt x="5312" y="2168"/>
                  </a:moveTo>
                  <a:cubicBezTo>
                    <a:pt x="5185" y="2168"/>
                    <a:pt x="5063" y="2212"/>
                    <a:pt x="4940" y="2306"/>
                  </a:cubicBezTo>
                  <a:cubicBezTo>
                    <a:pt x="4823" y="2403"/>
                    <a:pt x="4740" y="2523"/>
                    <a:pt x="4703" y="2673"/>
                  </a:cubicBezTo>
                  <a:lnTo>
                    <a:pt x="2497" y="10800"/>
                  </a:lnTo>
                  <a:lnTo>
                    <a:pt x="19105" y="10800"/>
                  </a:lnTo>
                  <a:lnTo>
                    <a:pt x="16902" y="2673"/>
                  </a:lnTo>
                  <a:cubicBezTo>
                    <a:pt x="16870" y="2523"/>
                    <a:pt x="16794" y="2403"/>
                    <a:pt x="16674" y="2306"/>
                  </a:cubicBezTo>
                  <a:cubicBezTo>
                    <a:pt x="16554" y="2212"/>
                    <a:pt x="16432" y="2168"/>
                    <a:pt x="16305" y="2168"/>
                  </a:cubicBezTo>
                  <a:lnTo>
                    <a:pt x="5312" y="2168"/>
                  </a:lnTo>
                  <a:close/>
                  <a:moveTo>
                    <a:pt x="13511" y="14865"/>
                  </a:moveTo>
                  <a:cubicBezTo>
                    <a:pt x="13817" y="14865"/>
                    <a:pt x="14077" y="14994"/>
                    <a:pt x="14292" y="15253"/>
                  </a:cubicBezTo>
                  <a:cubicBezTo>
                    <a:pt x="14508" y="15511"/>
                    <a:pt x="14613" y="15822"/>
                    <a:pt x="14613" y="16187"/>
                  </a:cubicBezTo>
                  <a:cubicBezTo>
                    <a:pt x="14613" y="16571"/>
                    <a:pt x="14508" y="16891"/>
                    <a:pt x="14292" y="17150"/>
                  </a:cubicBezTo>
                  <a:cubicBezTo>
                    <a:pt x="14077" y="17408"/>
                    <a:pt x="13817" y="17538"/>
                    <a:pt x="13511" y="17538"/>
                  </a:cubicBezTo>
                  <a:cubicBezTo>
                    <a:pt x="13191" y="17538"/>
                    <a:pt x="12924" y="17408"/>
                    <a:pt x="12708" y="17150"/>
                  </a:cubicBezTo>
                  <a:cubicBezTo>
                    <a:pt x="12493" y="16891"/>
                    <a:pt x="12388" y="16571"/>
                    <a:pt x="12388" y="16187"/>
                  </a:cubicBezTo>
                  <a:cubicBezTo>
                    <a:pt x="12388" y="15822"/>
                    <a:pt x="12493" y="15511"/>
                    <a:pt x="12708" y="15253"/>
                  </a:cubicBezTo>
                  <a:cubicBezTo>
                    <a:pt x="12924" y="14994"/>
                    <a:pt x="13191" y="14865"/>
                    <a:pt x="13511" y="14865"/>
                  </a:cubicBezTo>
                  <a:moveTo>
                    <a:pt x="17113" y="14865"/>
                  </a:moveTo>
                  <a:cubicBezTo>
                    <a:pt x="17416" y="14865"/>
                    <a:pt x="17676" y="14994"/>
                    <a:pt x="17891" y="15253"/>
                  </a:cubicBezTo>
                  <a:cubicBezTo>
                    <a:pt x="18104" y="15511"/>
                    <a:pt x="18212" y="15822"/>
                    <a:pt x="18212" y="16187"/>
                  </a:cubicBezTo>
                  <a:cubicBezTo>
                    <a:pt x="18212" y="16571"/>
                    <a:pt x="18104" y="16891"/>
                    <a:pt x="17891" y="17150"/>
                  </a:cubicBezTo>
                  <a:cubicBezTo>
                    <a:pt x="17676" y="17408"/>
                    <a:pt x="17416" y="17538"/>
                    <a:pt x="17113" y="17538"/>
                  </a:cubicBezTo>
                  <a:cubicBezTo>
                    <a:pt x="16792" y="17538"/>
                    <a:pt x="16525" y="17408"/>
                    <a:pt x="16310" y="17150"/>
                  </a:cubicBezTo>
                  <a:cubicBezTo>
                    <a:pt x="16094" y="16891"/>
                    <a:pt x="15986" y="16571"/>
                    <a:pt x="15986" y="16187"/>
                  </a:cubicBezTo>
                  <a:cubicBezTo>
                    <a:pt x="15986" y="15822"/>
                    <a:pt x="16094" y="15511"/>
                    <a:pt x="16310" y="15253"/>
                  </a:cubicBezTo>
                  <a:cubicBezTo>
                    <a:pt x="16527" y="14994"/>
                    <a:pt x="16794" y="14865"/>
                    <a:pt x="17113" y="14865"/>
                  </a:cubicBezTo>
                </a:path>
              </a:pathLst>
            </a:custGeom>
            <a:solidFill>
              <a:schemeClr val="accent2"/>
            </a:solidFill>
            <a:ln w="12700" cap="flat">
              <a:noFill/>
              <a:miter lim="400000"/>
            </a:ln>
            <a:effectLst/>
          </p:spPr>
          <p:txBody>
            <a:bodyPr wrap="square" lIns="38100" tIns="38100" rIns="38100" bIns="38100" numCol="1" anchor="ctr">
              <a:noAutofit/>
            </a:bodyPr>
            <a:lstStyle/>
            <a:p>
              <a:pPr lvl="0" algn="ctr" defTabSz="457200">
                <a:defRPr sz="6400">
                  <a:solidFill>
                    <a:srgbClr val="FFFFFF"/>
                  </a:solidFill>
                  <a:effectLst>
                    <a:outerShdw blurRad="38100" dist="12700" dir="5400000" rotWithShape="0">
                      <a:srgbClr val="000000">
                        <a:alpha val="50000"/>
                      </a:srgbClr>
                    </a:outerShdw>
                  </a:effectLst>
                </a:defRPr>
              </a:pPr>
              <a:endParaRPr sz="4000"/>
            </a:p>
          </p:txBody>
        </p:sp>
        <p:sp>
          <p:nvSpPr>
            <p:cNvPr id="19" name="Shape 832"/>
            <p:cNvSpPr/>
            <p:nvPr/>
          </p:nvSpPr>
          <p:spPr>
            <a:xfrm>
              <a:off x="11255710" y="6605038"/>
              <a:ext cx="6172907" cy="56922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400" spc="48">
                  <a:solidFill>
                    <a:srgbClr val="FFFFFF"/>
                  </a:solidFill>
                  <a:latin typeface="Source Sans Pro"/>
                  <a:ea typeface="Source Sans Pro"/>
                  <a:cs typeface="Source Sans Pro"/>
                  <a:sym typeface="Source Sans Pro"/>
                </a:defRPr>
              </a:lvl1pPr>
            </a:lstStyle>
            <a:p>
              <a:pPr lvl="0"/>
              <a:r>
                <a:rPr lang="fr-FR" sz="1600" dirty="0">
                  <a:latin typeface="+mn-lt"/>
                </a:rPr>
                <a:t>Définition d’une infinité de  zones (zone de sécurité, zone interdite etc..)</a:t>
              </a:r>
            </a:p>
            <a:p>
              <a:pPr lvl="0"/>
              <a:r>
                <a:rPr lang="fr-FR" sz="1600" dirty="0">
                  <a:latin typeface="+mn-lt"/>
                </a:rPr>
                <a:t>Entrer des  informations  sur  les chauffeurs et les véhicules </a:t>
              </a:r>
            </a:p>
            <a:p>
              <a:pPr lvl="0"/>
              <a:r>
                <a:rPr lang="fr-FR" sz="1600" dirty="0">
                  <a:latin typeface="+mn-lt"/>
                </a:rPr>
                <a:t>Géo localisation en parallèle de plusieurs véhicules</a:t>
              </a:r>
            </a:p>
            <a:p>
              <a:pPr lvl="0"/>
              <a:r>
                <a:rPr lang="fr-FR" sz="1600" dirty="0">
                  <a:latin typeface="+mn-lt"/>
                </a:rPr>
                <a:t>Paramétrage </a:t>
              </a:r>
            </a:p>
            <a:p>
              <a:pPr lvl="0"/>
              <a:r>
                <a:rPr lang="fr-FR" sz="1600" dirty="0">
                  <a:latin typeface="+mn-lt"/>
                </a:rPr>
                <a:t>Messagerie  VOIP</a:t>
              </a:r>
            </a:p>
            <a:p>
              <a:pPr lvl="0"/>
              <a:r>
                <a:rPr lang="fr-FR" sz="1600" dirty="0">
                  <a:latin typeface="+mn-lt"/>
                </a:rPr>
                <a:t>Alerte en cas de sortie de la zone de sécurité</a:t>
              </a:r>
            </a:p>
            <a:p>
              <a:pPr lvl="0"/>
              <a:r>
                <a:rPr lang="fr-FR" sz="1600" dirty="0">
                  <a:latin typeface="+mn-lt"/>
                </a:rPr>
                <a:t>Notifications</a:t>
              </a:r>
            </a:p>
          </p:txBody>
        </p:sp>
        <p:sp>
          <p:nvSpPr>
            <p:cNvPr id="20" name="Shape 834"/>
            <p:cNvSpPr/>
            <p:nvPr/>
          </p:nvSpPr>
          <p:spPr>
            <a:xfrm>
              <a:off x="14238108" y="10295819"/>
              <a:ext cx="146" cy="4743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3200" spc="64">
                  <a:solidFill>
                    <a:srgbClr val="7A7A7A"/>
                  </a:solidFill>
                  <a:latin typeface="Oswald Regular"/>
                  <a:ea typeface="Oswald Regular"/>
                  <a:cs typeface="Oswald Regular"/>
                  <a:sym typeface="Oswald Regular"/>
                </a:defRPr>
              </a:lvl1pPr>
            </a:lstStyle>
            <a:p>
              <a:pPr lvl="0" algn="ctr">
                <a:defRPr sz="1800" spc="0">
                  <a:solidFill>
                    <a:srgbClr val="000000"/>
                  </a:solidFill>
                </a:defRPr>
              </a:pPr>
              <a:endParaRPr sz="1600" spc="64" dirty="0">
                <a:solidFill>
                  <a:schemeClr val="bg1">
                    <a:lumMod val="50000"/>
                  </a:schemeClr>
                </a:solidFill>
              </a:endParaRPr>
            </a:p>
          </p:txBody>
        </p:sp>
      </p:grpSp>
      <p:sp>
        <p:nvSpPr>
          <p:cNvPr id="21" name="Shape 811"/>
          <p:cNvSpPr/>
          <p:nvPr/>
        </p:nvSpPr>
        <p:spPr>
          <a:xfrm>
            <a:off x="1702054" y="1845844"/>
            <a:ext cx="2889278" cy="4649505"/>
          </a:xfrm>
          <a:prstGeom prst="roundRect">
            <a:avLst>
              <a:gd name="adj" fmla="val 3273"/>
            </a:avLst>
          </a:prstGeom>
          <a:solidFill>
            <a:schemeClr val="accent3"/>
          </a:solidFill>
          <a:ln w="25400" cap="flat">
            <a:solidFill>
              <a:srgbClr val="FFFFFF"/>
            </a:solidFill>
            <a:prstDash val="solid"/>
            <a:miter lim="400000"/>
          </a:ln>
          <a:effectLst/>
        </p:spPr>
        <p:txBody>
          <a:bodyPr wrap="square" lIns="0" tIns="0" rIns="0" bIns="0" numCol="1" anchor="ctr">
            <a:noAutofit/>
          </a:bodyPr>
          <a:lstStyle/>
          <a:p>
            <a:pPr algn="ctr" defTabSz="584200">
              <a:defRPr sz="4000">
                <a:solidFill>
                  <a:srgbClr val="FFFFFF"/>
                </a:solidFill>
                <a:effectLst>
                  <a:outerShdw blurRad="38100" dist="12700" dir="5400000" rotWithShape="0">
                    <a:srgbClr val="000000">
                      <a:alpha val="50000"/>
                    </a:srgbClr>
                  </a:outerShdw>
                </a:effectLst>
              </a:defRPr>
            </a:pPr>
            <a:endParaRPr lang="fr-FR" sz="2000" spc="79" dirty="0">
              <a:solidFill>
                <a:schemeClr val="bg1"/>
              </a:solidFill>
            </a:endParaRPr>
          </a:p>
          <a:p>
            <a:pPr lvl="0" algn="ctr" defTabSz="584200">
              <a:defRPr sz="4000">
                <a:solidFill>
                  <a:srgbClr val="FFFFFF"/>
                </a:solidFill>
                <a:effectLst>
                  <a:outerShdw blurRad="38100" dist="12700" dir="5400000" rotWithShape="0">
                    <a:srgbClr val="000000">
                      <a:alpha val="50000"/>
                    </a:srgbClr>
                  </a:outerShdw>
                </a:effectLst>
              </a:defRPr>
            </a:pPr>
            <a:endParaRPr sz="2000" dirty="0"/>
          </a:p>
        </p:txBody>
      </p:sp>
      <p:sp>
        <p:nvSpPr>
          <p:cNvPr id="22" name="TextBox 1"/>
          <p:cNvSpPr txBox="1"/>
          <p:nvPr/>
        </p:nvSpPr>
        <p:spPr>
          <a:xfrm>
            <a:off x="1702054" y="2135371"/>
            <a:ext cx="2761509" cy="369332"/>
          </a:xfrm>
          <a:prstGeom prst="rect">
            <a:avLst/>
          </a:prstGeom>
          <a:noFill/>
        </p:spPr>
        <p:txBody>
          <a:bodyPr wrap="square" rtlCol="0">
            <a:spAutoFit/>
          </a:bodyPr>
          <a:lstStyle/>
          <a:p>
            <a:pPr algn="ctr"/>
            <a:r>
              <a:rPr lang="fr-FR" dirty="0">
                <a:latin typeface="Oswald Light"/>
              </a:rPr>
              <a:t>Fonctionnalités de Base</a:t>
            </a:r>
          </a:p>
        </p:txBody>
      </p:sp>
      <p:sp>
        <p:nvSpPr>
          <p:cNvPr id="23" name="TextBox 4"/>
          <p:cNvSpPr txBox="1"/>
          <p:nvPr/>
        </p:nvSpPr>
        <p:spPr>
          <a:xfrm>
            <a:off x="1891964" y="2463476"/>
            <a:ext cx="2503359" cy="4031873"/>
          </a:xfrm>
          <a:prstGeom prst="rect">
            <a:avLst/>
          </a:prstGeom>
          <a:noFill/>
        </p:spPr>
        <p:txBody>
          <a:bodyPr wrap="square" rtlCol="0">
            <a:spAutoFit/>
          </a:bodyPr>
          <a:lstStyle/>
          <a:p>
            <a:r>
              <a:rPr lang="fr-FR" sz="1600" spc="48" dirty="0">
                <a:solidFill>
                  <a:srgbClr val="FFFFFF"/>
                </a:solidFill>
                <a:ea typeface="Source Sans Pro"/>
                <a:cs typeface="Source Sans Pro"/>
                <a:sym typeface="Source Sans Pro"/>
              </a:rPr>
              <a:t>Géolocalisation</a:t>
            </a:r>
          </a:p>
          <a:p>
            <a:r>
              <a:rPr lang="fr-FR" sz="1600" spc="48" dirty="0">
                <a:solidFill>
                  <a:srgbClr val="FFFFFF"/>
                </a:solidFill>
                <a:ea typeface="Source Sans Pro"/>
                <a:cs typeface="Source Sans Pro"/>
                <a:sym typeface="Source Sans Pro"/>
              </a:rPr>
              <a:t>Distance parcourue (kilométrage)</a:t>
            </a:r>
          </a:p>
          <a:p>
            <a:r>
              <a:rPr lang="fr-FR" sz="1600" spc="48" dirty="0">
                <a:solidFill>
                  <a:srgbClr val="FFFFFF"/>
                </a:solidFill>
                <a:ea typeface="Source Sans Pro"/>
                <a:cs typeface="Source Sans Pro"/>
                <a:sym typeface="Source Sans Pro"/>
              </a:rPr>
              <a:t>Vitesse </a:t>
            </a:r>
          </a:p>
          <a:p>
            <a:r>
              <a:rPr lang="fr-FR" sz="1600" spc="48" dirty="0">
                <a:solidFill>
                  <a:srgbClr val="FFFFFF"/>
                </a:solidFill>
                <a:ea typeface="Source Sans Pro"/>
                <a:cs typeface="Source Sans Pro"/>
                <a:sym typeface="Source Sans Pro"/>
              </a:rPr>
              <a:t>Etat de véhicule </a:t>
            </a:r>
          </a:p>
          <a:p>
            <a:r>
              <a:rPr lang="fr-FR" sz="1600" spc="48" dirty="0">
                <a:solidFill>
                  <a:srgbClr val="FFFFFF"/>
                </a:solidFill>
                <a:ea typeface="Source Sans Pro"/>
                <a:cs typeface="Source Sans Pro"/>
                <a:sym typeface="Source Sans Pro"/>
              </a:rPr>
              <a:t>Etat de l’appareil de géolocalisation</a:t>
            </a:r>
          </a:p>
          <a:p>
            <a:r>
              <a:rPr lang="fr-FR" sz="1600" spc="48" dirty="0">
                <a:solidFill>
                  <a:srgbClr val="FFFFFF"/>
                </a:solidFill>
                <a:ea typeface="Source Sans Pro"/>
                <a:cs typeface="Source Sans Pro"/>
                <a:sym typeface="Source Sans Pro"/>
              </a:rPr>
              <a:t>Consommation de carburants</a:t>
            </a:r>
          </a:p>
          <a:p>
            <a:r>
              <a:rPr lang="fr-FR" sz="1600" spc="48" dirty="0">
                <a:solidFill>
                  <a:srgbClr val="FFFFFF"/>
                </a:solidFill>
                <a:ea typeface="Source Sans Pro"/>
                <a:cs typeface="Source Sans Pro"/>
                <a:sym typeface="Source Sans Pro"/>
              </a:rPr>
              <a:t>Alarme anti vol en cas de vol ou d'agression</a:t>
            </a:r>
          </a:p>
          <a:p>
            <a:r>
              <a:rPr lang="fr-FR" sz="1600" spc="48" dirty="0">
                <a:solidFill>
                  <a:srgbClr val="FFFFFF"/>
                </a:solidFill>
                <a:ea typeface="Source Sans Pro"/>
                <a:cs typeface="Source Sans Pro"/>
                <a:sym typeface="Source Sans Pro"/>
              </a:rPr>
              <a:t>Accessibilité par sms et internet après une identification</a:t>
            </a:r>
          </a:p>
          <a:p>
            <a:r>
              <a:rPr lang="fr-FR" sz="1600" dirty="0"/>
              <a:t>Gestion des mots de passe</a:t>
            </a:r>
          </a:p>
          <a:p>
            <a:r>
              <a:rPr lang="fr-FR" sz="1600" dirty="0"/>
              <a:t>Alerte en cas d’urgence</a:t>
            </a:r>
          </a:p>
        </p:txBody>
      </p:sp>
    </p:spTree>
    <p:extLst>
      <p:ext uri="{BB962C8B-B14F-4D97-AF65-F5344CB8AC3E}">
        <p14:creationId xmlns:p14="http://schemas.microsoft.com/office/powerpoint/2010/main" val="1458729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horizontal)">
                                      <p:cBhvr>
                                        <p:cTn id="21" dur="500"/>
                                        <p:tgtEl>
                                          <p:spTgt spid="23"/>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par>
                          <p:cTn id="26" fill="hold">
                            <p:stCondLst>
                              <p:cond delay="3000"/>
                            </p:stCondLst>
                            <p:childTnLst>
                              <p:par>
                                <p:cTn id="27" presetID="14"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200"/>
          <p:cNvSpPr/>
          <p:nvPr/>
        </p:nvSpPr>
        <p:spPr>
          <a:xfrm>
            <a:off x="1064188" y="282549"/>
            <a:ext cx="7309693"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9600" spc="192">
                <a:solidFill>
                  <a:srgbClr val="F15F47"/>
                </a:solidFill>
                <a:latin typeface="Oswald Regular"/>
                <a:ea typeface="Oswald Regular"/>
                <a:cs typeface="Oswald Regular"/>
                <a:sym typeface="Oswald Regular"/>
              </a:defRPr>
            </a:lvl1pPr>
          </a:lstStyle>
          <a:p>
            <a:pPr lvl="0">
              <a:defRPr sz="1800" spc="0">
                <a:solidFill>
                  <a:srgbClr val="000000"/>
                </a:solidFill>
              </a:defRPr>
            </a:pPr>
            <a:r>
              <a:rPr lang="fr-FR" sz="4000" b="1" spc="0" dirty="0">
                <a:ln w="0"/>
                <a:solidFill>
                  <a:srgbClr val="2E9FB5"/>
                </a:solidFill>
                <a:effectLst>
                  <a:outerShdw blurRad="38100" dist="25400" dir="5400000" algn="ctr" rotWithShape="0">
                    <a:srgbClr val="6E747A">
                      <a:alpha val="43000"/>
                    </a:srgbClr>
                  </a:outerShdw>
                </a:effectLst>
                <a:latin typeface="+mn-lt"/>
                <a:ea typeface="+mn-ea"/>
                <a:cs typeface="+mn-cs"/>
              </a:rPr>
              <a:t>Les avantages du notre solution </a:t>
            </a:r>
            <a:r>
              <a:rPr lang="fr-FR" sz="3600" b="1" spc="0" dirty="0">
                <a:solidFill>
                  <a:schemeClr val="accent5"/>
                </a:solidFill>
              </a:rPr>
              <a:t> </a:t>
            </a:r>
            <a:endParaRPr sz="3600" b="1" spc="0" dirty="0">
              <a:solidFill>
                <a:schemeClr val="accent5"/>
              </a:solidFill>
            </a:endParaRPr>
          </a:p>
        </p:txBody>
      </p:sp>
      <p:grpSp>
        <p:nvGrpSpPr>
          <p:cNvPr id="53" name="Group 423"/>
          <p:cNvGrpSpPr/>
          <p:nvPr/>
        </p:nvGrpSpPr>
        <p:grpSpPr>
          <a:xfrm>
            <a:off x="514349" y="3821595"/>
            <a:ext cx="8488974" cy="3028484"/>
            <a:chOff x="-2" y="10598"/>
            <a:chExt cx="19183215" cy="6456896"/>
          </a:xfrm>
        </p:grpSpPr>
        <p:sp>
          <p:nvSpPr>
            <p:cNvPr id="83" name="Shape 390"/>
            <p:cNvSpPr/>
            <p:nvPr/>
          </p:nvSpPr>
          <p:spPr>
            <a:xfrm>
              <a:off x="1955799" y="378897"/>
              <a:ext cx="16382984" cy="1430208"/>
            </a:xfrm>
            <a:prstGeom prst="rect">
              <a:avLst/>
            </a:prstGeom>
            <a:solidFill>
              <a:schemeClr val="bg1">
                <a:lumMod val="95000"/>
                <a:alpha val="50000"/>
              </a:schemeClr>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grpSp>
          <p:nvGrpSpPr>
            <p:cNvPr id="55" name="Group 398"/>
            <p:cNvGrpSpPr/>
            <p:nvPr/>
          </p:nvGrpSpPr>
          <p:grpSpPr>
            <a:xfrm>
              <a:off x="-2" y="378899"/>
              <a:ext cx="18338784" cy="4293140"/>
              <a:chOff x="-2" y="1"/>
              <a:chExt cx="18338782" cy="4293138"/>
            </a:xfrm>
          </p:grpSpPr>
          <p:sp>
            <p:nvSpPr>
              <p:cNvPr id="80" name="Shape 395"/>
              <p:cNvSpPr/>
              <p:nvPr/>
            </p:nvSpPr>
            <p:spPr>
              <a:xfrm>
                <a:off x="-2" y="1"/>
                <a:ext cx="18338782" cy="1430208"/>
              </a:xfrm>
              <a:prstGeom prst="rect">
                <a:avLst/>
              </a:prstGeom>
              <a:solidFill>
                <a:schemeClr val="accent5"/>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sp>
            <p:nvSpPr>
              <p:cNvPr id="81" name="Shape 396"/>
              <p:cNvSpPr/>
              <p:nvPr/>
            </p:nvSpPr>
            <p:spPr>
              <a:xfrm>
                <a:off x="0" y="1431466"/>
                <a:ext cx="18338780" cy="1430207"/>
              </a:xfrm>
              <a:prstGeom prst="rect">
                <a:avLst/>
              </a:prstGeom>
              <a:solidFill>
                <a:schemeClr val="accent2"/>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sp>
            <p:nvSpPr>
              <p:cNvPr id="82" name="Shape 397"/>
              <p:cNvSpPr/>
              <p:nvPr/>
            </p:nvSpPr>
            <p:spPr>
              <a:xfrm>
                <a:off x="1" y="2858038"/>
                <a:ext cx="18338779" cy="1435101"/>
              </a:xfrm>
              <a:prstGeom prst="rect">
                <a:avLst/>
              </a:prstGeom>
              <a:solidFill>
                <a:schemeClr val="accent3"/>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grpSp>
        <p:sp>
          <p:nvSpPr>
            <p:cNvPr id="56" name="Shape 399"/>
            <p:cNvSpPr/>
            <p:nvPr/>
          </p:nvSpPr>
          <p:spPr>
            <a:xfrm>
              <a:off x="-2" y="4650990"/>
              <a:ext cx="18338783" cy="1430208"/>
            </a:xfrm>
            <a:prstGeom prst="rect">
              <a:avLst/>
            </a:prstGeom>
            <a:solidFill>
              <a:schemeClr val="accent1"/>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sz="3600"/>
            </a:p>
          </p:txBody>
        </p:sp>
        <p:sp>
          <p:nvSpPr>
            <p:cNvPr id="57" name="Shape 400"/>
            <p:cNvSpPr/>
            <p:nvPr/>
          </p:nvSpPr>
          <p:spPr>
            <a:xfrm>
              <a:off x="1657737" y="10598"/>
              <a:ext cx="17525476" cy="6456896"/>
            </a:xfrm>
            <a:custGeom>
              <a:avLst/>
              <a:gdLst/>
              <a:ahLst/>
              <a:cxnLst>
                <a:cxn ang="0">
                  <a:pos x="wd2" y="hd2"/>
                </a:cxn>
                <a:cxn ang="5400000">
                  <a:pos x="wd2" y="hd2"/>
                </a:cxn>
                <a:cxn ang="10800000">
                  <a:pos x="wd2" y="hd2"/>
                </a:cxn>
                <a:cxn ang="16200000">
                  <a:pos x="wd2" y="hd2"/>
                </a:cxn>
              </a:cxnLst>
              <a:rect l="0" t="0" r="r" b="b"/>
              <a:pathLst>
                <a:path w="21600" h="21600" extrusionOk="0">
                  <a:moveTo>
                    <a:pt x="20830" y="20216"/>
                  </a:moveTo>
                  <a:lnTo>
                    <a:pt x="646" y="20216"/>
                  </a:lnTo>
                  <a:lnTo>
                    <a:pt x="646" y="1249"/>
                  </a:lnTo>
                  <a:lnTo>
                    <a:pt x="20830" y="1249"/>
                  </a:lnTo>
                  <a:cubicBezTo>
                    <a:pt x="20830" y="1249"/>
                    <a:pt x="20830" y="20216"/>
                    <a:pt x="20830" y="20216"/>
                  </a:cubicBezTo>
                  <a:close/>
                  <a:moveTo>
                    <a:pt x="21600" y="20742"/>
                  </a:moveTo>
                  <a:lnTo>
                    <a:pt x="21600" y="1231"/>
                  </a:lnTo>
                  <a:cubicBezTo>
                    <a:pt x="21600" y="554"/>
                    <a:pt x="21231" y="0"/>
                    <a:pt x="20781" y="0"/>
                  </a:cubicBezTo>
                  <a:lnTo>
                    <a:pt x="820" y="0"/>
                  </a:lnTo>
                  <a:cubicBezTo>
                    <a:pt x="369" y="0"/>
                    <a:pt x="0" y="554"/>
                    <a:pt x="0" y="1231"/>
                  </a:cubicBezTo>
                  <a:lnTo>
                    <a:pt x="0" y="20742"/>
                  </a:lnTo>
                  <a:cubicBezTo>
                    <a:pt x="0" y="21075"/>
                    <a:pt x="89" y="21378"/>
                    <a:pt x="234" y="21600"/>
                  </a:cubicBezTo>
                  <a:lnTo>
                    <a:pt x="21367" y="21600"/>
                  </a:lnTo>
                  <a:cubicBezTo>
                    <a:pt x="21511" y="21378"/>
                    <a:pt x="21600" y="21075"/>
                    <a:pt x="21600" y="20742"/>
                  </a:cubicBezTo>
                  <a:close/>
                </a:path>
              </a:pathLst>
            </a:custGeom>
            <a:solidFill>
              <a:schemeClr val="tx1">
                <a:lumMod val="65000"/>
                <a:lumOff val="35000"/>
              </a:schemeClr>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sz="2000"/>
            </a:p>
          </p:txBody>
        </p:sp>
        <p:sp>
          <p:nvSpPr>
            <p:cNvPr id="59" name="Shape 402"/>
            <p:cNvSpPr/>
            <p:nvPr/>
          </p:nvSpPr>
          <p:spPr>
            <a:xfrm>
              <a:off x="6490154" y="152955"/>
              <a:ext cx="100842" cy="101201"/>
            </a:xfrm>
            <a:custGeom>
              <a:avLst/>
              <a:gdLst/>
              <a:ahLst/>
              <a:cxnLst>
                <a:cxn ang="0">
                  <a:pos x="wd2" y="hd2"/>
                </a:cxn>
                <a:cxn ang="5400000">
                  <a:pos x="wd2" y="hd2"/>
                </a:cxn>
                <a:cxn ang="10800000">
                  <a:pos x="wd2" y="hd2"/>
                </a:cxn>
                <a:cxn ang="16200000">
                  <a:pos x="wd2" y="hd2"/>
                </a:cxn>
              </a:cxnLst>
              <a:rect l="0" t="0" r="r" b="b"/>
              <a:pathLst>
                <a:path w="21600" h="21600" extrusionOk="0">
                  <a:moveTo>
                    <a:pt x="21600" y="10770"/>
                  </a:moveTo>
                  <a:cubicBezTo>
                    <a:pt x="21600" y="4866"/>
                    <a:pt x="16813" y="0"/>
                    <a:pt x="10837" y="0"/>
                  </a:cubicBezTo>
                  <a:cubicBezTo>
                    <a:pt x="4831" y="0"/>
                    <a:pt x="0" y="4866"/>
                    <a:pt x="0" y="10770"/>
                  </a:cubicBezTo>
                  <a:cubicBezTo>
                    <a:pt x="0" y="16764"/>
                    <a:pt x="4831" y="21600"/>
                    <a:pt x="10837" y="21600"/>
                  </a:cubicBezTo>
                  <a:cubicBezTo>
                    <a:pt x="16813" y="21600"/>
                    <a:pt x="21600" y="16764"/>
                    <a:pt x="21600" y="10770"/>
                  </a:cubicBezTo>
                  <a:close/>
                </a:path>
              </a:pathLst>
            </a:custGeom>
            <a:solidFill>
              <a:srgbClr val="A4A6A8"/>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sz="2000"/>
            </a:p>
          </p:txBody>
        </p:sp>
        <p:sp>
          <p:nvSpPr>
            <p:cNvPr id="64" name="Shape 407"/>
            <p:cNvSpPr/>
            <p:nvPr/>
          </p:nvSpPr>
          <p:spPr>
            <a:xfrm>
              <a:off x="2359721" y="691790"/>
              <a:ext cx="12916183" cy="8093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4200" spc="84">
                  <a:solidFill>
                    <a:srgbClr val="FFFFFF"/>
                  </a:solidFill>
                  <a:latin typeface="Oswald Light"/>
                  <a:ea typeface="Oswald Light"/>
                  <a:cs typeface="Oswald Light"/>
                  <a:sym typeface="Oswald Light"/>
                </a:defRPr>
              </a:lvl1pPr>
            </a:lstStyle>
            <a:p>
              <a:pPr lvl="0">
                <a:defRPr sz="1800" spc="0">
                  <a:solidFill>
                    <a:srgbClr val="000000"/>
                  </a:solidFill>
                </a:defRPr>
              </a:pPr>
              <a:r>
                <a:rPr lang="fr-FR" sz="1800" b="1" dirty="0">
                  <a:solidFill>
                    <a:schemeClr val="bg1"/>
                  </a:solidFill>
                </a:rPr>
                <a:t>L’Extraction et collecte de données</a:t>
              </a:r>
              <a:endParaRPr sz="1800" b="1" spc="84" dirty="0">
                <a:solidFill>
                  <a:schemeClr val="bg1"/>
                </a:solidFill>
              </a:endParaRPr>
            </a:p>
          </p:txBody>
        </p:sp>
        <p:sp>
          <p:nvSpPr>
            <p:cNvPr id="65" name="Shape 408"/>
            <p:cNvSpPr/>
            <p:nvPr/>
          </p:nvSpPr>
          <p:spPr>
            <a:xfrm>
              <a:off x="2362196" y="2025290"/>
              <a:ext cx="10027045" cy="8093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4200" spc="84">
                  <a:solidFill>
                    <a:srgbClr val="FFFFFF"/>
                  </a:solidFill>
                  <a:latin typeface="Oswald Light"/>
                  <a:ea typeface="Oswald Light"/>
                  <a:cs typeface="Oswald Light"/>
                  <a:sym typeface="Oswald Light"/>
                </a:defRPr>
              </a:lvl1pPr>
            </a:lstStyle>
            <a:p>
              <a:pPr lvl="0">
                <a:defRPr sz="1800" spc="0">
                  <a:solidFill>
                    <a:srgbClr val="000000"/>
                  </a:solidFill>
                </a:defRPr>
              </a:pPr>
              <a:r>
                <a:rPr lang="fr-FR" sz="1800" b="1" dirty="0">
                  <a:solidFill>
                    <a:schemeClr val="bg1"/>
                  </a:solidFill>
                </a:rPr>
                <a:t>L’intégration et évaluation des données</a:t>
              </a:r>
              <a:endParaRPr sz="1800" b="1" spc="84" dirty="0">
                <a:solidFill>
                  <a:schemeClr val="bg1"/>
                </a:solidFill>
              </a:endParaRPr>
            </a:p>
          </p:txBody>
        </p:sp>
        <p:sp>
          <p:nvSpPr>
            <p:cNvPr id="66" name="Shape 409"/>
            <p:cNvSpPr/>
            <p:nvPr/>
          </p:nvSpPr>
          <p:spPr>
            <a:xfrm>
              <a:off x="2362196" y="3268820"/>
              <a:ext cx="15686119" cy="12686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4200" spc="84">
                  <a:solidFill>
                    <a:srgbClr val="FFFFFF"/>
                  </a:solidFill>
                  <a:latin typeface="Oswald Light"/>
                  <a:ea typeface="Oswald Light"/>
                  <a:cs typeface="Oswald Light"/>
                  <a:sym typeface="Oswald Light"/>
                </a:defRPr>
              </a:lvl1pPr>
            </a:lstStyle>
            <a:p>
              <a:pPr lvl="0"/>
              <a:r>
                <a:rPr lang="fr-FR" sz="1600" b="1" dirty="0"/>
                <a:t>L’analyse de données sous différentes formes (statistique, analyse, etc…)</a:t>
              </a:r>
            </a:p>
          </p:txBody>
        </p:sp>
        <p:sp>
          <p:nvSpPr>
            <p:cNvPr id="67" name="Shape 410"/>
            <p:cNvSpPr/>
            <p:nvPr/>
          </p:nvSpPr>
          <p:spPr>
            <a:xfrm>
              <a:off x="2362198" y="4899197"/>
              <a:ext cx="15684791" cy="776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4200" spc="84">
                  <a:solidFill>
                    <a:srgbClr val="FFFFFF"/>
                  </a:solidFill>
                  <a:latin typeface="Oswald Light"/>
                  <a:ea typeface="Oswald Light"/>
                  <a:cs typeface="Oswald Light"/>
                  <a:sym typeface="Oswald Light"/>
                </a:defRPr>
              </a:lvl1pPr>
            </a:lstStyle>
            <a:p>
              <a:pPr lvl="0"/>
              <a:r>
                <a:rPr lang="fr-FR" sz="1700" b="1" dirty="0"/>
                <a:t>La Diffusion  et présentation des informations à l’utilisateur</a:t>
              </a:r>
            </a:p>
          </p:txBody>
        </p:sp>
        <p:sp>
          <p:nvSpPr>
            <p:cNvPr id="76" name="Shape 419"/>
            <p:cNvSpPr/>
            <p:nvPr/>
          </p:nvSpPr>
          <p:spPr>
            <a:xfrm>
              <a:off x="519131" y="827180"/>
              <a:ext cx="685801" cy="571501"/>
            </a:xfrm>
            <a:custGeom>
              <a:avLst/>
              <a:gdLst/>
              <a:ahLst/>
              <a:cxnLst>
                <a:cxn ang="0">
                  <a:pos x="wd2" y="hd2"/>
                </a:cxn>
                <a:cxn ang="5400000">
                  <a:pos x="wd2" y="hd2"/>
                </a:cxn>
                <a:cxn ang="10800000">
                  <a:pos x="wd2" y="hd2"/>
                </a:cxn>
                <a:cxn ang="16200000">
                  <a:pos x="wd2" y="hd2"/>
                </a:cxn>
              </a:cxnLst>
              <a:rect l="0" t="0" r="r" b="b"/>
              <a:pathLst>
                <a:path w="21600" h="21600" extrusionOk="0">
                  <a:moveTo>
                    <a:pt x="16302" y="0"/>
                  </a:moveTo>
                  <a:cubicBezTo>
                    <a:pt x="16819" y="0"/>
                    <a:pt x="17289" y="191"/>
                    <a:pt x="17720" y="567"/>
                  </a:cubicBezTo>
                  <a:cubicBezTo>
                    <a:pt x="18151" y="943"/>
                    <a:pt x="18442" y="1424"/>
                    <a:pt x="18599" y="2015"/>
                  </a:cubicBezTo>
                  <a:lnTo>
                    <a:pt x="21387" y="12236"/>
                  </a:lnTo>
                  <a:cubicBezTo>
                    <a:pt x="21436" y="12454"/>
                    <a:pt x="21483" y="12665"/>
                    <a:pt x="21531" y="12874"/>
                  </a:cubicBezTo>
                  <a:cubicBezTo>
                    <a:pt x="21576" y="13088"/>
                    <a:pt x="21600" y="13299"/>
                    <a:pt x="21600" y="13517"/>
                  </a:cubicBezTo>
                  <a:lnTo>
                    <a:pt x="21600" y="18886"/>
                  </a:lnTo>
                  <a:cubicBezTo>
                    <a:pt x="21600" y="19271"/>
                    <a:pt x="21541" y="19626"/>
                    <a:pt x="21419" y="19955"/>
                  </a:cubicBezTo>
                  <a:cubicBezTo>
                    <a:pt x="21296" y="20284"/>
                    <a:pt x="21140" y="20566"/>
                    <a:pt x="20939" y="20807"/>
                  </a:cubicBezTo>
                  <a:cubicBezTo>
                    <a:pt x="20736" y="21045"/>
                    <a:pt x="20501" y="21239"/>
                    <a:pt x="20224" y="21383"/>
                  </a:cubicBezTo>
                  <a:cubicBezTo>
                    <a:pt x="19945" y="21529"/>
                    <a:pt x="19654" y="21600"/>
                    <a:pt x="19350" y="21600"/>
                  </a:cubicBezTo>
                  <a:lnTo>
                    <a:pt x="2262" y="21600"/>
                  </a:lnTo>
                  <a:cubicBezTo>
                    <a:pt x="1638" y="21600"/>
                    <a:pt x="1104" y="21336"/>
                    <a:pt x="663" y="20807"/>
                  </a:cubicBezTo>
                  <a:cubicBezTo>
                    <a:pt x="220" y="20278"/>
                    <a:pt x="0" y="19638"/>
                    <a:pt x="0" y="18886"/>
                  </a:cubicBezTo>
                  <a:lnTo>
                    <a:pt x="0" y="13517"/>
                  </a:lnTo>
                  <a:cubicBezTo>
                    <a:pt x="0" y="13300"/>
                    <a:pt x="24" y="13088"/>
                    <a:pt x="71" y="12874"/>
                  </a:cubicBezTo>
                  <a:cubicBezTo>
                    <a:pt x="120" y="12665"/>
                    <a:pt x="164" y="12451"/>
                    <a:pt x="211" y="12236"/>
                  </a:cubicBezTo>
                  <a:lnTo>
                    <a:pt x="2999" y="2015"/>
                  </a:lnTo>
                  <a:cubicBezTo>
                    <a:pt x="3156" y="1425"/>
                    <a:pt x="3452" y="943"/>
                    <a:pt x="3888" y="567"/>
                  </a:cubicBezTo>
                  <a:cubicBezTo>
                    <a:pt x="4316" y="191"/>
                    <a:pt x="4796" y="0"/>
                    <a:pt x="5310" y="0"/>
                  </a:cubicBezTo>
                  <a:lnTo>
                    <a:pt x="16302" y="0"/>
                  </a:lnTo>
                  <a:close/>
                  <a:moveTo>
                    <a:pt x="19808" y="13517"/>
                  </a:moveTo>
                  <a:cubicBezTo>
                    <a:pt x="19808" y="13367"/>
                    <a:pt x="19761" y="13235"/>
                    <a:pt x="19671" y="13129"/>
                  </a:cubicBezTo>
                  <a:cubicBezTo>
                    <a:pt x="19583" y="13020"/>
                    <a:pt x="19475" y="12968"/>
                    <a:pt x="19350" y="12968"/>
                  </a:cubicBezTo>
                  <a:lnTo>
                    <a:pt x="2262" y="12968"/>
                  </a:lnTo>
                  <a:cubicBezTo>
                    <a:pt x="2137" y="12968"/>
                    <a:pt x="2030" y="13017"/>
                    <a:pt x="1941" y="13120"/>
                  </a:cubicBezTo>
                  <a:cubicBezTo>
                    <a:pt x="1851" y="13223"/>
                    <a:pt x="1804" y="13355"/>
                    <a:pt x="1804" y="13517"/>
                  </a:cubicBezTo>
                  <a:lnTo>
                    <a:pt x="1804" y="18886"/>
                  </a:lnTo>
                  <a:cubicBezTo>
                    <a:pt x="1804" y="19036"/>
                    <a:pt x="1848" y="19168"/>
                    <a:pt x="1934" y="19274"/>
                  </a:cubicBezTo>
                  <a:cubicBezTo>
                    <a:pt x="2020" y="19382"/>
                    <a:pt x="2130" y="19438"/>
                    <a:pt x="2262" y="19438"/>
                  </a:cubicBezTo>
                  <a:lnTo>
                    <a:pt x="19350" y="19438"/>
                  </a:lnTo>
                  <a:cubicBezTo>
                    <a:pt x="19475" y="19438"/>
                    <a:pt x="19583" y="19385"/>
                    <a:pt x="19671" y="19282"/>
                  </a:cubicBezTo>
                  <a:cubicBezTo>
                    <a:pt x="19761" y="19180"/>
                    <a:pt x="19808" y="19047"/>
                    <a:pt x="19808" y="18886"/>
                  </a:cubicBezTo>
                  <a:lnTo>
                    <a:pt x="19808" y="13517"/>
                  </a:lnTo>
                  <a:close/>
                  <a:moveTo>
                    <a:pt x="5312" y="2168"/>
                  </a:moveTo>
                  <a:cubicBezTo>
                    <a:pt x="5185" y="2168"/>
                    <a:pt x="5063" y="2212"/>
                    <a:pt x="4940" y="2306"/>
                  </a:cubicBezTo>
                  <a:cubicBezTo>
                    <a:pt x="4823" y="2403"/>
                    <a:pt x="4740" y="2523"/>
                    <a:pt x="4703" y="2673"/>
                  </a:cubicBezTo>
                  <a:lnTo>
                    <a:pt x="2497" y="10800"/>
                  </a:lnTo>
                  <a:lnTo>
                    <a:pt x="19105" y="10800"/>
                  </a:lnTo>
                  <a:lnTo>
                    <a:pt x="16902" y="2673"/>
                  </a:lnTo>
                  <a:cubicBezTo>
                    <a:pt x="16870" y="2523"/>
                    <a:pt x="16794" y="2403"/>
                    <a:pt x="16674" y="2306"/>
                  </a:cubicBezTo>
                  <a:cubicBezTo>
                    <a:pt x="16554" y="2212"/>
                    <a:pt x="16432" y="2168"/>
                    <a:pt x="16305" y="2168"/>
                  </a:cubicBezTo>
                  <a:lnTo>
                    <a:pt x="5312" y="2168"/>
                  </a:lnTo>
                  <a:close/>
                  <a:moveTo>
                    <a:pt x="13511" y="14865"/>
                  </a:moveTo>
                  <a:cubicBezTo>
                    <a:pt x="13817" y="14865"/>
                    <a:pt x="14077" y="14994"/>
                    <a:pt x="14292" y="15253"/>
                  </a:cubicBezTo>
                  <a:cubicBezTo>
                    <a:pt x="14508" y="15511"/>
                    <a:pt x="14613" y="15822"/>
                    <a:pt x="14613" y="16187"/>
                  </a:cubicBezTo>
                  <a:cubicBezTo>
                    <a:pt x="14613" y="16571"/>
                    <a:pt x="14508" y="16891"/>
                    <a:pt x="14292" y="17150"/>
                  </a:cubicBezTo>
                  <a:cubicBezTo>
                    <a:pt x="14077" y="17408"/>
                    <a:pt x="13817" y="17538"/>
                    <a:pt x="13511" y="17538"/>
                  </a:cubicBezTo>
                  <a:cubicBezTo>
                    <a:pt x="13191" y="17538"/>
                    <a:pt x="12924" y="17408"/>
                    <a:pt x="12708" y="17150"/>
                  </a:cubicBezTo>
                  <a:cubicBezTo>
                    <a:pt x="12493" y="16891"/>
                    <a:pt x="12388" y="16571"/>
                    <a:pt x="12388" y="16187"/>
                  </a:cubicBezTo>
                  <a:cubicBezTo>
                    <a:pt x="12388" y="15822"/>
                    <a:pt x="12493" y="15511"/>
                    <a:pt x="12708" y="15253"/>
                  </a:cubicBezTo>
                  <a:cubicBezTo>
                    <a:pt x="12924" y="14994"/>
                    <a:pt x="13191" y="14865"/>
                    <a:pt x="13511" y="14865"/>
                  </a:cubicBezTo>
                  <a:moveTo>
                    <a:pt x="17113" y="14865"/>
                  </a:moveTo>
                  <a:cubicBezTo>
                    <a:pt x="17416" y="14865"/>
                    <a:pt x="17676" y="14994"/>
                    <a:pt x="17891" y="15253"/>
                  </a:cubicBezTo>
                  <a:cubicBezTo>
                    <a:pt x="18104" y="15511"/>
                    <a:pt x="18212" y="15822"/>
                    <a:pt x="18212" y="16187"/>
                  </a:cubicBezTo>
                  <a:cubicBezTo>
                    <a:pt x="18212" y="16571"/>
                    <a:pt x="18104" y="16891"/>
                    <a:pt x="17891" y="17150"/>
                  </a:cubicBezTo>
                  <a:cubicBezTo>
                    <a:pt x="17676" y="17408"/>
                    <a:pt x="17416" y="17538"/>
                    <a:pt x="17113" y="17538"/>
                  </a:cubicBezTo>
                  <a:cubicBezTo>
                    <a:pt x="16792" y="17538"/>
                    <a:pt x="16525" y="17408"/>
                    <a:pt x="16310" y="17150"/>
                  </a:cubicBezTo>
                  <a:cubicBezTo>
                    <a:pt x="16094" y="16891"/>
                    <a:pt x="15986" y="16571"/>
                    <a:pt x="15986" y="16187"/>
                  </a:cubicBezTo>
                  <a:cubicBezTo>
                    <a:pt x="15986" y="15822"/>
                    <a:pt x="16094" y="15511"/>
                    <a:pt x="16310" y="15253"/>
                  </a:cubicBezTo>
                  <a:cubicBezTo>
                    <a:pt x="16527" y="14994"/>
                    <a:pt x="16794" y="14865"/>
                    <a:pt x="17113" y="14865"/>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200">
                <a:solidFill>
                  <a:schemeClr val="bg1"/>
                </a:solidFill>
              </a:endParaRPr>
            </a:p>
          </p:txBody>
        </p:sp>
        <p:sp>
          <p:nvSpPr>
            <p:cNvPr id="77" name="Shape 420"/>
            <p:cNvSpPr/>
            <p:nvPr/>
          </p:nvSpPr>
          <p:spPr>
            <a:xfrm>
              <a:off x="480513" y="4969836"/>
              <a:ext cx="762000" cy="635216"/>
            </a:xfrm>
            <a:custGeom>
              <a:avLst/>
              <a:gdLst/>
              <a:ahLst/>
              <a:cxnLst>
                <a:cxn ang="0">
                  <a:pos x="wd2" y="hd2"/>
                </a:cxn>
                <a:cxn ang="5400000">
                  <a:pos x="wd2" y="hd2"/>
                </a:cxn>
                <a:cxn ang="10800000">
                  <a:pos x="wd2" y="hd2"/>
                </a:cxn>
                <a:cxn ang="16200000">
                  <a:pos x="wd2" y="hd2"/>
                </a:cxn>
              </a:cxnLst>
              <a:rect l="0" t="0" r="r" b="b"/>
              <a:pathLst>
                <a:path w="21600" h="21600" extrusionOk="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200">
                <a:solidFill>
                  <a:schemeClr val="bg1"/>
                </a:solidFill>
              </a:endParaRPr>
            </a:p>
          </p:txBody>
        </p:sp>
        <p:sp>
          <p:nvSpPr>
            <p:cNvPr id="78" name="Shape 421"/>
            <p:cNvSpPr/>
            <p:nvPr/>
          </p:nvSpPr>
          <p:spPr>
            <a:xfrm>
              <a:off x="432305" y="3629321"/>
              <a:ext cx="762000" cy="63537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7"/>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200">
                <a:solidFill>
                  <a:schemeClr val="bg1"/>
                </a:solidFill>
              </a:endParaRPr>
            </a:p>
          </p:txBody>
        </p:sp>
        <p:sp>
          <p:nvSpPr>
            <p:cNvPr id="79" name="Shape 422"/>
            <p:cNvSpPr/>
            <p:nvPr/>
          </p:nvSpPr>
          <p:spPr>
            <a:xfrm>
              <a:off x="447868" y="2106905"/>
              <a:ext cx="762000" cy="6353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8"/>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6400">
                  <a:solidFill>
                    <a:srgbClr val="FFFFFF"/>
                  </a:solidFill>
                  <a:effectLst>
                    <a:outerShdw blurRad="38100" dist="12700" dir="5400000" rotWithShape="0">
                      <a:srgbClr val="000000">
                        <a:alpha val="50000"/>
                      </a:srgbClr>
                    </a:outerShdw>
                  </a:effectLst>
                </a:defRPr>
              </a:pPr>
              <a:endParaRPr sz="3200">
                <a:solidFill>
                  <a:schemeClr val="bg1"/>
                </a:solidFill>
              </a:endParaRPr>
            </a:p>
          </p:txBody>
        </p:sp>
      </p:grpSp>
      <p:sp>
        <p:nvSpPr>
          <p:cNvPr id="2" name="TextBox 1"/>
          <p:cNvSpPr txBox="1"/>
          <p:nvPr/>
        </p:nvSpPr>
        <p:spPr>
          <a:xfrm>
            <a:off x="1317608" y="1138400"/>
            <a:ext cx="6811224" cy="523220"/>
          </a:xfrm>
          <a:prstGeom prst="rect">
            <a:avLst/>
          </a:prstGeom>
          <a:noFill/>
        </p:spPr>
        <p:txBody>
          <a:bodyPr wrap="none" rtlCol="0">
            <a:spAutoFit/>
          </a:bodyPr>
          <a:lstStyle/>
          <a:p>
            <a:r>
              <a:rPr lang="fr-FR" sz="2800" b="1" dirty="0">
                <a:solidFill>
                  <a:srgbClr val="2E9FB5"/>
                </a:solidFill>
              </a:rPr>
              <a:t>Notre solution BI  au service des Entreprises </a:t>
            </a:r>
          </a:p>
        </p:txBody>
      </p:sp>
      <p:sp>
        <p:nvSpPr>
          <p:cNvPr id="5" name="TextBox 4"/>
          <p:cNvSpPr txBox="1"/>
          <p:nvPr/>
        </p:nvSpPr>
        <p:spPr>
          <a:xfrm>
            <a:off x="626621" y="1790270"/>
            <a:ext cx="8376702" cy="2031325"/>
          </a:xfrm>
          <a:prstGeom prst="rect">
            <a:avLst/>
          </a:prstGeom>
          <a:noFill/>
        </p:spPr>
        <p:txBody>
          <a:bodyPr wrap="square" rtlCol="0">
            <a:spAutoFit/>
          </a:bodyPr>
          <a:lstStyle/>
          <a:p>
            <a:r>
              <a:rPr lang="fr-FR" dirty="0">
                <a:solidFill>
                  <a:schemeClr val="tx2">
                    <a:lumMod val="10000"/>
                  </a:schemeClr>
                </a:solidFill>
              </a:rPr>
              <a:t>En plus de toutes les fonctionnalités et avantages cités précédemment, les utilisateurs peuvent avoir l’accès à l’historique (déplacements, notifications, événements (accidents et contraventions etc…).</a:t>
            </a:r>
          </a:p>
          <a:p>
            <a:endParaRPr lang="fr-FR" dirty="0">
              <a:solidFill>
                <a:schemeClr val="tx2">
                  <a:lumMod val="10000"/>
                </a:schemeClr>
              </a:solidFill>
            </a:endParaRPr>
          </a:p>
          <a:p>
            <a:r>
              <a:rPr lang="fr-FR" dirty="0">
                <a:solidFill>
                  <a:schemeClr val="tx2">
                    <a:lumMod val="10000"/>
                  </a:schemeClr>
                </a:solidFill>
              </a:rPr>
              <a:t>Afric'Apps est une solution du business intelligence qui exploitent les données recueillies et fournit des outils, méthodes et analyses pour assister les décideurs et dirigeants  dans leur choix stratégique et décisions, et ce grâce à :</a:t>
            </a:r>
          </a:p>
        </p:txBody>
      </p:sp>
    </p:spTree>
    <p:extLst>
      <p:ext uri="{BB962C8B-B14F-4D97-AF65-F5344CB8AC3E}">
        <p14:creationId xmlns:p14="http://schemas.microsoft.com/office/powerpoint/2010/main" val="2756747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par>
                          <p:cTn id="20" fill="hold">
                            <p:stCondLst>
                              <p:cond delay="2500"/>
                            </p:stCondLst>
                            <p:childTnLst>
                              <p:par>
                                <p:cTn id="21" presetID="14" presetClass="entr" presetSubtype="1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randombar(horizontal)">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5" grpId="0"/>
    </p:bldLst>
  </p:timing>
</p:sld>
</file>

<file path=ppt/theme/theme1.xml><?xml version="1.0" encoding="utf-8"?>
<a:theme xmlns:a="http://schemas.openxmlformats.org/drawingml/2006/main" name="Office Theme">
  <a:themeElements>
    <a:clrScheme name="dark">
      <a:dk1>
        <a:srgbClr val="FFFFFF"/>
      </a:dk1>
      <a:lt1>
        <a:srgbClr val="FFFFFF"/>
      </a:lt1>
      <a:dk2>
        <a:srgbClr val="FAFCFF"/>
      </a:dk2>
      <a:lt2>
        <a:srgbClr val="FFFFFF"/>
      </a:lt2>
      <a:accent1>
        <a:srgbClr val="3AC7E2"/>
      </a:accent1>
      <a:accent2>
        <a:srgbClr val="2BC2AC"/>
      </a:accent2>
      <a:accent3>
        <a:srgbClr val="FBB22F"/>
      </a:accent3>
      <a:accent4>
        <a:srgbClr val="5C5271"/>
      </a:accent4>
      <a:accent5>
        <a:srgbClr val="F15F47"/>
      </a:accent5>
      <a:accent6>
        <a:srgbClr val="655A7C"/>
      </a:accent6>
      <a:hlink>
        <a:srgbClr val="FFC000"/>
      </a:hlink>
      <a:folHlink>
        <a:srgbClr val="FF00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3555</TotalTime>
  <Words>753</Words>
  <Application>Microsoft Office PowerPoint</Application>
  <PresentationFormat>Affichage à l'écran (4:3)</PresentationFormat>
  <Paragraphs>108</Paragraphs>
  <Slides>11</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Arial</vt:lpstr>
      <vt:lpstr>Bell MT</vt:lpstr>
      <vt:lpstr>Calibri</vt:lpstr>
      <vt:lpstr>Helvetica</vt:lpstr>
      <vt:lpstr>Open Sans Condensed Bold</vt:lpstr>
      <vt:lpstr>Open Sans Condensed Light</vt:lpstr>
      <vt:lpstr>Oswald Light</vt:lpstr>
      <vt:lpstr>Oswald Regular</vt:lpstr>
      <vt:lpstr>Source Sans Pro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Zapdji</dc:creator>
  <cp:lastModifiedBy>Gallus NOAH AGOUA</cp:lastModifiedBy>
  <cp:revision>148</cp:revision>
  <dcterms:created xsi:type="dcterms:W3CDTF">2014-09-20T03:13:12Z</dcterms:created>
  <dcterms:modified xsi:type="dcterms:W3CDTF">2020-09-07T17:35:35Z</dcterms:modified>
</cp:coreProperties>
</file>