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4" r:id="rId4"/>
    <p:sldId id="277" r:id="rId5"/>
    <p:sldId id="279" r:id="rId6"/>
    <p:sldId id="262" r:id="rId7"/>
    <p:sldId id="286" r:id="rId8"/>
    <p:sldId id="287" r:id="rId9"/>
    <p:sldId id="290" r:id="rId10"/>
    <p:sldId id="280" r:id="rId11"/>
    <p:sldId id="264" r:id="rId12"/>
    <p:sldId id="281" r:id="rId13"/>
    <p:sldId id="282" r:id="rId14"/>
    <p:sldId id="271" r:id="rId15"/>
    <p:sldId id="285" r:id="rId16"/>
    <p:sldId id="288" r:id="rId17"/>
    <p:sldId id="289" r:id="rId18"/>
    <p:sldId id="268" r:id="rId19"/>
    <p:sldId id="291" r:id="rId20"/>
    <p:sldId id="265" r:id="rId21"/>
    <p:sldId id="269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B3F98412-F422-4F75-9EAF-4BE77D618E7C}">
          <p14:sldIdLst>
            <p14:sldId id="256"/>
            <p14:sldId id="257"/>
            <p14:sldId id="274"/>
            <p14:sldId id="277"/>
            <p14:sldId id="279"/>
            <p14:sldId id="262"/>
            <p14:sldId id="286"/>
            <p14:sldId id="287"/>
            <p14:sldId id="290"/>
            <p14:sldId id="280"/>
            <p14:sldId id="264"/>
            <p14:sldId id="281"/>
            <p14:sldId id="282"/>
            <p14:sldId id="271"/>
            <p14:sldId id="285"/>
            <p14:sldId id="288"/>
            <p14:sldId id="289"/>
            <p14:sldId id="268"/>
            <p14:sldId id="291"/>
            <p14:sldId id="265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AH GALLUS" initials="NG" lastIdx="1" clrIdx="0">
    <p:extLst>
      <p:ext uri="{19B8F6BF-5375-455C-9EA6-DF929625EA0E}">
        <p15:presenceInfo xmlns:p15="http://schemas.microsoft.com/office/powerpoint/2012/main" userId="85a70eb779887d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9F9F"/>
    <a:srgbClr val="E11C24"/>
    <a:srgbClr val="878787"/>
    <a:srgbClr val="E10C13"/>
    <a:srgbClr val="DF0B13"/>
    <a:srgbClr val="E30C13"/>
    <a:srgbClr val="909090"/>
    <a:srgbClr val="E40C14"/>
    <a:srgbClr val="E01C23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110" autoAdjust="0"/>
  </p:normalViewPr>
  <p:slideViewPr>
    <p:cSldViewPr snapToGrid="0" showGuides="1">
      <p:cViewPr varScale="1">
        <p:scale>
          <a:sx n="64" d="100"/>
          <a:sy n="64" d="100"/>
        </p:scale>
        <p:origin x="9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9T21:28:01.088" idx="1">
    <p:pos x="7318" y="3990"/>
    <p:text>Source: https://www.mailabs.fr/lexemple-dintelligence-artificielle-pour-bouygues-telecom/</p:text>
    <p:extLst mod="1"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A8A20-B0D0-4AF4-BF0F-72DCA78C4AD1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02DA5-BE27-4059-B38E-42851981FF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03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err="1" smtClean="0"/>
              <a:t>Merci</a:t>
            </a:r>
            <a:r>
              <a:rPr lang="en-ZA" dirty="0" smtClean="0"/>
              <a:t> M le president du jury de </a:t>
            </a:r>
            <a:r>
              <a:rPr lang="en-ZA" dirty="0" err="1" smtClean="0"/>
              <a:t>m’avoir</a:t>
            </a:r>
            <a:r>
              <a:rPr lang="en-ZA" dirty="0" smtClean="0"/>
              <a:t> passer la parole</a:t>
            </a:r>
          </a:p>
          <a:p>
            <a:pPr marL="171450" indent="-171450">
              <a:buFontTx/>
              <a:buChar char="-"/>
            </a:pPr>
            <a:r>
              <a:rPr lang="en-ZA" dirty="0" smtClean="0"/>
              <a:t>Mr le president du jury</a:t>
            </a:r>
          </a:p>
          <a:p>
            <a:pPr marL="171450" indent="-171450">
              <a:buFontTx/>
              <a:buChar char="-"/>
            </a:pPr>
            <a:r>
              <a:rPr lang="en-ZA" dirty="0" smtClean="0"/>
              <a:t>Cher member</a:t>
            </a:r>
            <a:r>
              <a:rPr lang="en-ZA" baseline="0" dirty="0" smtClean="0"/>
              <a:t> du jury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Cher </a:t>
            </a:r>
            <a:r>
              <a:rPr lang="en-ZA" baseline="0" dirty="0" err="1" smtClean="0"/>
              <a:t>encadreur</a:t>
            </a:r>
            <a:endParaRPr lang="en-ZA" baseline="0" dirty="0" smtClean="0"/>
          </a:p>
          <a:p>
            <a:pPr marL="171450" indent="-171450">
              <a:buFontTx/>
              <a:buChar char="-"/>
            </a:pPr>
            <a:r>
              <a:rPr lang="en-ZA" baseline="0" dirty="0" smtClean="0"/>
              <a:t>Cher </a:t>
            </a:r>
            <a:r>
              <a:rPr lang="en-ZA" baseline="0" dirty="0" err="1" smtClean="0"/>
              <a:t>camarde</a:t>
            </a:r>
            <a:endParaRPr lang="en-ZA" baseline="0" dirty="0" smtClean="0"/>
          </a:p>
          <a:p>
            <a:pPr marL="171450" indent="-171450">
              <a:buFontTx/>
              <a:buChar char="-"/>
            </a:pPr>
            <a:r>
              <a:rPr lang="en-ZA" baseline="0" dirty="0" err="1" smtClean="0"/>
              <a:t>Distingue</a:t>
            </a:r>
            <a:r>
              <a:rPr lang="en-ZA" baseline="0" dirty="0" smtClean="0"/>
              <a:t> invite 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Bonjour et </a:t>
            </a:r>
            <a:r>
              <a:rPr lang="en-ZA" baseline="0" dirty="0" err="1" smtClean="0"/>
              <a:t>bienvenue</a:t>
            </a:r>
            <a:r>
              <a:rPr lang="en-ZA" baseline="0" dirty="0" smtClean="0"/>
              <a:t> a la presentation de mon memoire qui </a:t>
            </a:r>
            <a:r>
              <a:rPr lang="en-ZA" baseline="0" dirty="0" err="1" smtClean="0"/>
              <a:t>porte</a:t>
            </a:r>
            <a:r>
              <a:rPr lang="en-ZA" baseline="0" dirty="0" smtClean="0"/>
              <a:t> sur la ……………..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02DA5-BE27-4059-B38E-42851981FF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09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ZA" dirty="0" smtClean="0"/>
              <a:t>Pour </a:t>
            </a:r>
            <a:r>
              <a:rPr lang="en-ZA" dirty="0" err="1" smtClean="0"/>
              <a:t>repondre</a:t>
            </a:r>
            <a:r>
              <a:rPr lang="en-ZA" baseline="0" dirty="0" smtClean="0"/>
              <a:t> a </a:t>
            </a:r>
            <a:r>
              <a:rPr lang="en-ZA" baseline="0" dirty="0" err="1" smtClean="0"/>
              <a:t>cette</a:t>
            </a:r>
            <a:r>
              <a:rPr lang="en-ZA" baseline="0" dirty="0" smtClean="0"/>
              <a:t> question,</a:t>
            </a:r>
            <a:endParaRPr lang="en-ZA" dirty="0" smtClean="0"/>
          </a:p>
          <a:p>
            <a:pPr marL="171450" indent="-171450">
              <a:buFontTx/>
              <a:buChar char="-"/>
            </a:pPr>
            <a:r>
              <a:rPr lang="en-ZA" dirty="0" smtClean="0"/>
              <a:t>Nous </a:t>
            </a:r>
            <a:r>
              <a:rPr lang="en-ZA" dirty="0" err="1" smtClean="0"/>
              <a:t>proposons</a:t>
            </a:r>
            <a:r>
              <a:rPr lang="en-ZA" baseline="0" dirty="0" smtClean="0"/>
              <a:t> de metre </a:t>
            </a:r>
            <a:r>
              <a:rPr lang="en-ZA" baseline="0" dirty="0" err="1" smtClean="0"/>
              <a:t>en</a:t>
            </a:r>
            <a:r>
              <a:rPr lang="en-ZA" baseline="0" dirty="0" smtClean="0"/>
              <a:t> place </a:t>
            </a:r>
            <a:r>
              <a:rPr lang="en-ZA" baseline="0" dirty="0" err="1" smtClean="0"/>
              <a:t>RobIC</a:t>
            </a:r>
            <a:r>
              <a:rPr lang="en-ZA" baseline="0" dirty="0" smtClean="0"/>
              <a:t>, qui </a:t>
            </a:r>
            <a:r>
              <a:rPr lang="en-ZA" baseline="0" dirty="0" err="1" smtClean="0"/>
              <a:t>accompagnera</a:t>
            </a:r>
            <a:r>
              <a:rPr lang="en-ZA" baseline="0" dirty="0" smtClean="0"/>
              <a:t> les assistants technique </a:t>
            </a:r>
            <a:r>
              <a:rPr lang="en-ZA" baseline="0" dirty="0" err="1" smtClean="0"/>
              <a:t>dans</a:t>
            </a:r>
            <a:r>
              <a:rPr lang="en-ZA" baseline="0" dirty="0" smtClean="0"/>
              <a:t> le </a:t>
            </a:r>
            <a:r>
              <a:rPr lang="en-ZA" baseline="0" dirty="0" err="1" smtClean="0"/>
              <a:t>processus</a:t>
            </a:r>
            <a:r>
              <a:rPr lang="en-ZA" baseline="0" dirty="0" smtClean="0"/>
              <a:t> de resolution des plaints techniques des clients</a:t>
            </a:r>
          </a:p>
          <a:p>
            <a:pPr marL="171450" indent="-171450">
              <a:buFontTx/>
              <a:buChar char="-"/>
            </a:pPr>
            <a:r>
              <a:rPr lang="en-ZA" baseline="0" dirty="0" err="1" smtClean="0"/>
              <a:t>RobIC</a:t>
            </a:r>
            <a:r>
              <a:rPr lang="en-ZA" baseline="0" dirty="0" smtClean="0"/>
              <a:t> </a:t>
            </a:r>
            <a:r>
              <a:rPr lang="en-ZA" baseline="0" dirty="0" err="1" smtClean="0"/>
              <a:t>pourra</a:t>
            </a:r>
            <a:r>
              <a:rPr lang="en-ZA" baseline="0" dirty="0" smtClean="0"/>
              <a:t> </a:t>
            </a:r>
            <a:r>
              <a:rPr lang="en-ZA" baseline="0" dirty="0" err="1" smtClean="0"/>
              <a:t>prendre</a:t>
            </a:r>
            <a:r>
              <a:rPr lang="en-ZA" baseline="0" dirty="0" smtClean="0"/>
              <a:t> </a:t>
            </a:r>
            <a:r>
              <a:rPr lang="en-ZA" baseline="0" dirty="0" err="1" smtClean="0"/>
              <a:t>en</a:t>
            </a:r>
            <a:r>
              <a:rPr lang="en-ZA" baseline="0" dirty="0" smtClean="0"/>
              <a:t> charge </a:t>
            </a:r>
            <a:r>
              <a:rPr lang="en-ZA" baseline="0" dirty="0" err="1" smtClean="0"/>
              <a:t>autant</a:t>
            </a:r>
            <a:r>
              <a:rPr lang="en-ZA" baseline="0" dirty="0" smtClean="0"/>
              <a:t> de notifications </a:t>
            </a:r>
            <a:r>
              <a:rPr lang="en-ZA" baseline="0" dirty="0" err="1" smtClean="0"/>
              <a:t>envoye</a:t>
            </a:r>
            <a:r>
              <a:rPr lang="en-ZA" baseline="0" dirty="0" smtClean="0"/>
              <a:t> </a:t>
            </a:r>
            <a:r>
              <a:rPr lang="en-ZA" baseline="0" dirty="0" err="1" smtClean="0"/>
              <a:t>depuis</a:t>
            </a:r>
            <a:r>
              <a:rPr lang="en-ZA" baseline="0" dirty="0" smtClean="0"/>
              <a:t> le service client.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Et Grace a </a:t>
            </a:r>
            <a:r>
              <a:rPr lang="en-ZA" baseline="0" dirty="0" err="1" smtClean="0"/>
              <a:t>lui</a:t>
            </a:r>
            <a:r>
              <a:rPr lang="en-ZA" baseline="0" dirty="0" smtClean="0"/>
              <a:t>, plus </a:t>
            </a:r>
            <a:r>
              <a:rPr lang="en-ZA" baseline="0" dirty="0" err="1" smtClean="0"/>
              <a:t>d’indisponibilite</a:t>
            </a:r>
            <a:r>
              <a:rPr lang="en-ZA" baseline="0" dirty="0" smtClean="0"/>
              <a:t> de </a:t>
            </a:r>
            <a:r>
              <a:rPr lang="en-ZA" baseline="0" dirty="0" err="1" smtClean="0"/>
              <a:t>l’assistant</a:t>
            </a:r>
            <a:r>
              <a:rPr lang="en-ZA" baseline="0" dirty="0" smtClean="0"/>
              <a:t> technique, plus de file </a:t>
            </a:r>
            <a:r>
              <a:rPr lang="en-ZA" baseline="0" dirty="0" err="1" smtClean="0"/>
              <a:t>d’attentes</a:t>
            </a:r>
            <a:r>
              <a:rPr lang="en-ZA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02DA5-BE27-4059-B38E-42851981FF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04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M" baseline="0" dirty="0" err="1" smtClean="0"/>
              <a:t>RobIC</a:t>
            </a:r>
            <a:r>
              <a:rPr lang="fr-CM" baseline="0" dirty="0" smtClean="0"/>
              <a:t> est un moteur d’intelligence artificielle apte a se connecte aux équipements du cœur de réseau 3G afin de résoudre automatiquement avec efficacité et en moins de temps les problèmes d’accès au service</a:t>
            </a:r>
          </a:p>
          <a:p>
            <a:pPr marL="171450" indent="-171450">
              <a:buFontTx/>
              <a:buChar char="-"/>
            </a:pPr>
            <a:r>
              <a:rPr lang="fr-CM" baseline="0" dirty="0" smtClean="0"/>
              <a:t>d’internet</a:t>
            </a:r>
          </a:p>
          <a:p>
            <a:pPr marL="171450" indent="-171450">
              <a:buFontTx/>
              <a:buChar char="-"/>
            </a:pPr>
            <a:r>
              <a:rPr lang="fr-CM" baseline="0" dirty="0" smtClean="0"/>
              <a:t>d’appels </a:t>
            </a:r>
          </a:p>
          <a:p>
            <a:pPr marL="171450" indent="-171450">
              <a:buFontTx/>
              <a:buChar char="-"/>
            </a:pPr>
            <a:r>
              <a:rPr lang="fr-CM" baseline="0" dirty="0" smtClean="0"/>
              <a:t>et même de SMS, toutefois en produisant </a:t>
            </a:r>
            <a:r>
              <a:rPr lang="en-ZA" baseline="0" dirty="0" smtClean="0"/>
              <a:t>les rapports des </a:t>
            </a:r>
            <a:r>
              <a:rPr lang="en-ZA" baseline="0" dirty="0" err="1" smtClean="0"/>
              <a:t>requ</a:t>
            </a:r>
            <a:r>
              <a:rPr lang="fr-CM" baseline="0" dirty="0" smtClean="0"/>
              <a:t>ê</a:t>
            </a:r>
            <a:r>
              <a:rPr lang="en-ZA" baseline="0" dirty="0" err="1" smtClean="0"/>
              <a:t>tes</a:t>
            </a:r>
            <a:r>
              <a:rPr lang="en-ZA" baseline="0" dirty="0" smtClean="0"/>
              <a:t> et </a:t>
            </a:r>
            <a:r>
              <a:rPr lang="en-ZA" baseline="0" dirty="0" err="1" smtClean="0"/>
              <a:t>traitements</a:t>
            </a:r>
            <a:r>
              <a:rPr lang="en-ZA" baseline="0" dirty="0" smtClean="0"/>
              <a:t> </a:t>
            </a:r>
            <a:r>
              <a:rPr lang="en-ZA" baseline="0" dirty="0" err="1" smtClean="0"/>
              <a:t>effectués</a:t>
            </a:r>
            <a:r>
              <a:rPr lang="en-ZA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02DA5-BE27-4059-B38E-42851981FF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24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M" baseline="0" dirty="0" err="1" smtClean="0"/>
              <a:t>RobIC</a:t>
            </a:r>
            <a:r>
              <a:rPr lang="fr-CM" baseline="0" dirty="0" smtClean="0"/>
              <a:t> </a:t>
            </a:r>
            <a:r>
              <a:rPr lang="en-ZA" baseline="0" dirty="0" err="1" smtClean="0"/>
              <a:t>participera</a:t>
            </a:r>
            <a:r>
              <a:rPr lang="en-ZA" baseline="0" dirty="0" smtClean="0"/>
              <a:t> </a:t>
            </a:r>
            <a:r>
              <a:rPr lang="fr-CM" baseline="0" dirty="0" smtClean="0"/>
              <a:t>à la satisfaction et </a:t>
            </a:r>
            <a:r>
              <a:rPr lang="fr-CM" baseline="0" dirty="0" err="1" smtClean="0"/>
              <a:t>fidelisation</a:t>
            </a:r>
            <a:r>
              <a:rPr lang="fr-CM" baseline="0" dirty="0" smtClean="0"/>
              <a:t> des clients :</a:t>
            </a:r>
          </a:p>
          <a:p>
            <a:pPr marL="171450" indent="-171450">
              <a:buFontTx/>
              <a:buChar char="-"/>
            </a:pPr>
            <a:r>
              <a:rPr lang="en-ZA" baseline="0" dirty="0" err="1" smtClean="0"/>
              <a:t>Diminuera</a:t>
            </a:r>
            <a:r>
              <a:rPr lang="en-ZA" baseline="0" dirty="0" smtClean="0"/>
              <a:t> les files </a:t>
            </a:r>
            <a:r>
              <a:rPr lang="en-ZA" baseline="0" dirty="0" err="1" smtClean="0"/>
              <a:t>d’attentes</a:t>
            </a:r>
            <a:endParaRPr lang="en-ZA" baseline="0" dirty="0" smtClean="0"/>
          </a:p>
          <a:p>
            <a:pPr marL="171450" indent="-171450">
              <a:buFontTx/>
              <a:buChar char="-"/>
            </a:pPr>
            <a:r>
              <a:rPr lang="en-ZA" baseline="0" dirty="0" err="1" smtClean="0"/>
              <a:t>Limitera</a:t>
            </a:r>
            <a:r>
              <a:rPr lang="en-ZA" baseline="0" dirty="0" smtClean="0"/>
              <a:t> les </a:t>
            </a:r>
            <a:r>
              <a:rPr lang="en-ZA" baseline="0" dirty="0" err="1" smtClean="0"/>
              <a:t>erreurs</a:t>
            </a:r>
            <a:r>
              <a:rPr lang="en-ZA" baseline="0" dirty="0" smtClean="0"/>
              <a:t> de </a:t>
            </a:r>
            <a:r>
              <a:rPr lang="en-ZA" baseline="0" dirty="0" err="1" smtClean="0"/>
              <a:t>traitement</a:t>
            </a:r>
            <a:r>
              <a:rPr lang="en-ZA" baseline="0" dirty="0" smtClean="0"/>
              <a:t> de </a:t>
            </a:r>
            <a:r>
              <a:rPr lang="en-ZA" baseline="0" dirty="0" err="1" smtClean="0"/>
              <a:t>requetes</a:t>
            </a:r>
            <a:endParaRPr lang="en-ZA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ZA" baseline="0" dirty="0" err="1" smtClean="0"/>
              <a:t>Favorisera</a:t>
            </a:r>
            <a:r>
              <a:rPr lang="en-ZA" baseline="0" dirty="0" smtClean="0"/>
              <a:t> le gain de temps pour les clients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ZA" baseline="0" dirty="0" smtClean="0"/>
              <a:t>---------------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ZA" dirty="0" smtClean="0"/>
              <a:t>R</a:t>
            </a:r>
            <a:r>
              <a:rPr lang="fr-CM" dirty="0" smtClean="0"/>
              <a:t>é</a:t>
            </a:r>
            <a:r>
              <a:rPr lang="en-ZA" dirty="0" err="1" smtClean="0"/>
              <a:t>duisant</a:t>
            </a:r>
            <a:r>
              <a:rPr lang="en-ZA" dirty="0" smtClean="0"/>
              <a:t> le temps de prise </a:t>
            </a:r>
            <a:r>
              <a:rPr lang="en-ZA" dirty="0" err="1" smtClean="0"/>
              <a:t>en</a:t>
            </a:r>
            <a:r>
              <a:rPr lang="en-ZA" dirty="0" smtClean="0"/>
              <a:t> charge des clients</a:t>
            </a:r>
          </a:p>
          <a:p>
            <a:pPr marL="171450" indent="-171450">
              <a:buFontTx/>
              <a:buChar char="-"/>
            </a:pPr>
            <a:r>
              <a:rPr lang="en-ZA" baseline="0" dirty="0" err="1" smtClean="0"/>
              <a:t>Ameliorera</a:t>
            </a:r>
            <a:r>
              <a:rPr lang="en-ZA" baseline="0" dirty="0" smtClean="0"/>
              <a:t> la </a:t>
            </a:r>
            <a:r>
              <a:rPr lang="en-ZA" baseline="0" dirty="0" err="1" smtClean="0"/>
              <a:t>gestion</a:t>
            </a:r>
            <a:r>
              <a:rPr lang="en-ZA" baseline="0" dirty="0" smtClean="0"/>
              <a:t> de la relation </a:t>
            </a:r>
            <a:r>
              <a:rPr lang="en-ZA" baseline="0" dirty="0" err="1" smtClean="0"/>
              <a:t>entreprise</a:t>
            </a:r>
            <a:r>
              <a:rPr lang="en-ZA" baseline="0" dirty="0" smtClean="0"/>
              <a:t> client</a:t>
            </a:r>
          </a:p>
          <a:p>
            <a:pPr marL="171450" indent="-171450">
              <a:buFontTx/>
              <a:buChar char="-"/>
            </a:pPr>
            <a:r>
              <a:rPr lang="en-ZA" baseline="0" dirty="0" err="1" smtClean="0"/>
              <a:t>Permettant</a:t>
            </a:r>
            <a:r>
              <a:rPr lang="en-ZA" baseline="0" dirty="0" smtClean="0"/>
              <a:t> de </a:t>
            </a:r>
            <a:r>
              <a:rPr lang="en-ZA" baseline="0" dirty="0" err="1" smtClean="0"/>
              <a:t>consacrer</a:t>
            </a:r>
            <a:r>
              <a:rPr lang="en-ZA" baseline="0" dirty="0" smtClean="0"/>
              <a:t> le temps pour des </a:t>
            </a:r>
            <a:r>
              <a:rPr lang="en-ZA" baseline="0" dirty="0" err="1" smtClean="0"/>
              <a:t>tache</a:t>
            </a:r>
            <a:r>
              <a:rPr lang="en-ZA" baseline="0" dirty="0" smtClean="0"/>
              <a:t> a forte </a:t>
            </a:r>
            <a:r>
              <a:rPr lang="en-ZA" baseline="0" dirty="0" err="1" smtClean="0"/>
              <a:t>valeur</a:t>
            </a:r>
            <a:r>
              <a:rPr lang="en-ZA" baseline="0" dirty="0" smtClean="0"/>
              <a:t> </a:t>
            </a:r>
            <a:r>
              <a:rPr lang="en-ZA" baseline="0" dirty="0" err="1" smtClean="0"/>
              <a:t>ajoutees</a:t>
            </a:r>
            <a:endParaRPr lang="en-ZA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02DA5-BE27-4059-B38E-42851981FF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74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baseline="0" dirty="0" smtClean="0"/>
              <a:t>- </a:t>
            </a:r>
            <a:r>
              <a:rPr lang="en-ZA" baseline="0" dirty="0" err="1" smtClean="0"/>
              <a:t>Robic</a:t>
            </a:r>
            <a:r>
              <a:rPr lang="en-ZA" baseline="0" dirty="0" smtClean="0"/>
              <a:t> </a:t>
            </a:r>
            <a:r>
              <a:rPr lang="en-ZA" baseline="0" dirty="0" err="1" smtClean="0"/>
              <a:t>est</a:t>
            </a:r>
            <a:r>
              <a:rPr lang="en-ZA" baseline="0" dirty="0" smtClean="0"/>
              <a:t> </a:t>
            </a:r>
            <a:r>
              <a:rPr lang="en-ZA" baseline="0" dirty="0" err="1" smtClean="0"/>
              <a:t>heberge</a:t>
            </a:r>
            <a:r>
              <a:rPr lang="en-ZA" baseline="0" dirty="0" smtClean="0"/>
              <a:t> </a:t>
            </a:r>
            <a:r>
              <a:rPr lang="en-ZA" baseline="0" dirty="0" err="1" smtClean="0"/>
              <a:t>dans</a:t>
            </a:r>
            <a:r>
              <a:rPr lang="en-ZA" baseline="0" dirty="0" smtClean="0"/>
              <a:t> un </a:t>
            </a:r>
            <a:r>
              <a:rPr lang="en-ZA" baseline="0" dirty="0" err="1" smtClean="0"/>
              <a:t>serveur</a:t>
            </a:r>
            <a:r>
              <a:rPr lang="en-ZA" baseline="0" dirty="0" smtClean="0"/>
              <a:t> avec base de </a:t>
            </a:r>
            <a:r>
              <a:rPr lang="en-ZA" baseline="0" dirty="0" err="1" smtClean="0"/>
              <a:t>donnees</a:t>
            </a:r>
            <a:endParaRPr lang="en-ZA" baseline="0" dirty="0" smtClean="0"/>
          </a:p>
          <a:p>
            <a:pPr marL="171450" indent="-171450">
              <a:buFontTx/>
              <a:buChar char="-"/>
            </a:pPr>
            <a:r>
              <a:rPr lang="en-ZA" baseline="0" dirty="0" err="1" smtClean="0"/>
              <a:t>Peut</a:t>
            </a:r>
            <a:r>
              <a:rPr lang="en-ZA" baseline="0" dirty="0" smtClean="0"/>
              <a:t> </a:t>
            </a:r>
            <a:r>
              <a:rPr lang="en-ZA" baseline="0" dirty="0" err="1" smtClean="0"/>
              <a:t>echanger</a:t>
            </a:r>
            <a:r>
              <a:rPr lang="en-ZA" baseline="0" dirty="0" smtClean="0"/>
              <a:t> avec les </a:t>
            </a:r>
            <a:r>
              <a:rPr lang="en-ZA" baseline="0" dirty="0" err="1" smtClean="0"/>
              <a:t>serveurs</a:t>
            </a:r>
            <a:r>
              <a:rPr lang="en-ZA" baseline="0" dirty="0" smtClean="0"/>
              <a:t> du </a:t>
            </a:r>
            <a:r>
              <a:rPr lang="en-ZA" baseline="0" dirty="0" err="1" smtClean="0"/>
              <a:t>reseau</a:t>
            </a:r>
            <a:r>
              <a:rPr lang="en-ZA" baseline="0" dirty="0" smtClean="0"/>
              <a:t> 3G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Est accessible via le web pour </a:t>
            </a:r>
            <a:r>
              <a:rPr lang="en-ZA" baseline="0" dirty="0" err="1" smtClean="0"/>
              <a:t>l’administrateur</a:t>
            </a:r>
            <a:endParaRPr lang="en-ZA" baseline="0" dirty="0" smtClean="0"/>
          </a:p>
          <a:p>
            <a:pPr marL="171450" indent="-171450">
              <a:buFontTx/>
              <a:buChar char="-"/>
            </a:pPr>
            <a:r>
              <a:rPr lang="en-ZA" baseline="0" dirty="0" smtClean="0"/>
              <a:t>Et via </a:t>
            </a:r>
            <a:r>
              <a:rPr lang="en-ZA" baseline="0" dirty="0" err="1" smtClean="0"/>
              <a:t>une</a:t>
            </a:r>
            <a:r>
              <a:rPr lang="en-ZA" baseline="0" dirty="0" smtClean="0"/>
              <a:t> </a:t>
            </a:r>
            <a:r>
              <a:rPr lang="en-ZA" baseline="0" dirty="0" err="1" smtClean="0"/>
              <a:t>api</a:t>
            </a:r>
            <a:r>
              <a:rPr lang="en-ZA" baseline="0" dirty="0" smtClean="0"/>
              <a:t> pour les </a:t>
            </a:r>
            <a:r>
              <a:rPr lang="en-ZA" baseline="0" dirty="0" err="1" smtClean="0"/>
              <a:t>chatbots</a:t>
            </a:r>
            <a:endParaRPr lang="en-ZA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02DA5-BE27-4059-B38E-42851981FF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26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baseline="0" dirty="0" smtClean="0"/>
              <a:t>Le </a:t>
            </a:r>
            <a:r>
              <a:rPr lang="en-ZA" baseline="0" dirty="0" err="1" smtClean="0"/>
              <a:t>serveur</a:t>
            </a:r>
            <a:r>
              <a:rPr lang="en-ZA" baseline="0" dirty="0" smtClean="0"/>
              <a:t> web et </a:t>
            </a:r>
            <a:r>
              <a:rPr lang="en-ZA" baseline="0" dirty="0" err="1" smtClean="0"/>
              <a:t>api</a:t>
            </a:r>
            <a:r>
              <a:rPr lang="en-ZA" baseline="0" dirty="0" smtClean="0"/>
              <a:t> de </a:t>
            </a:r>
            <a:r>
              <a:rPr lang="en-ZA" baseline="0" dirty="0" err="1" smtClean="0"/>
              <a:t>RobIC</a:t>
            </a:r>
            <a:r>
              <a:rPr lang="en-ZA" baseline="0" dirty="0" smtClean="0"/>
              <a:t> </a:t>
            </a:r>
            <a:r>
              <a:rPr lang="en-ZA" baseline="0" dirty="0" err="1" smtClean="0"/>
              <a:t>sont</a:t>
            </a:r>
            <a:r>
              <a:rPr lang="en-ZA" baseline="0" dirty="0" smtClean="0"/>
              <a:t> </a:t>
            </a:r>
            <a:r>
              <a:rPr lang="en-ZA" baseline="0" dirty="0" err="1" smtClean="0"/>
              <a:t>connectes</a:t>
            </a:r>
            <a:r>
              <a:rPr lang="en-ZA" baseline="0" dirty="0" smtClean="0"/>
              <a:t> a son centre de </a:t>
            </a:r>
            <a:r>
              <a:rPr lang="en-ZA" baseline="0" dirty="0" err="1" smtClean="0"/>
              <a:t>donnees</a:t>
            </a:r>
            <a:endParaRPr lang="en-ZA" baseline="0" dirty="0" smtClean="0"/>
          </a:p>
          <a:p>
            <a:pPr marL="171450" indent="-171450">
              <a:buFontTx/>
              <a:buChar char="-"/>
            </a:pPr>
            <a:r>
              <a:rPr lang="en-ZA" baseline="0" dirty="0" err="1" smtClean="0"/>
              <a:t>Lors</a:t>
            </a:r>
            <a:r>
              <a:rPr lang="en-ZA" baseline="0" dirty="0" smtClean="0"/>
              <a:t> de </a:t>
            </a:r>
            <a:r>
              <a:rPr lang="en-ZA" baseline="0" dirty="0" err="1" smtClean="0"/>
              <a:t>l’arrive</a:t>
            </a:r>
            <a:r>
              <a:rPr lang="en-ZA" baseline="0" dirty="0" smtClean="0"/>
              <a:t> </a:t>
            </a:r>
            <a:r>
              <a:rPr lang="en-ZA" baseline="0" dirty="0" err="1" smtClean="0"/>
              <a:t>d’une</a:t>
            </a:r>
            <a:r>
              <a:rPr lang="en-ZA" baseline="0" dirty="0" smtClean="0"/>
              <a:t> </a:t>
            </a:r>
            <a:r>
              <a:rPr lang="en-ZA" baseline="0" dirty="0" err="1" smtClean="0"/>
              <a:t>requete</a:t>
            </a:r>
            <a:r>
              <a:rPr lang="en-ZA" baseline="0" dirty="0" smtClean="0"/>
              <a:t>, les modules de connexion, </a:t>
            </a:r>
            <a:r>
              <a:rPr lang="en-ZA" baseline="0" dirty="0" err="1" smtClean="0"/>
              <a:t>traitement</a:t>
            </a:r>
            <a:r>
              <a:rPr lang="en-ZA" baseline="0" dirty="0" smtClean="0"/>
              <a:t> et la base de </a:t>
            </a:r>
            <a:r>
              <a:rPr lang="en-ZA" baseline="0" dirty="0" err="1" smtClean="0"/>
              <a:t>donnees</a:t>
            </a:r>
            <a:r>
              <a:rPr lang="en-ZA" baseline="0" dirty="0" smtClean="0"/>
              <a:t> entre </a:t>
            </a:r>
            <a:r>
              <a:rPr lang="en-ZA" baseline="0" dirty="0" err="1" smtClean="0"/>
              <a:t>en</a:t>
            </a:r>
            <a:r>
              <a:rPr lang="en-ZA" baseline="0" dirty="0" smtClean="0"/>
              <a:t> </a:t>
            </a:r>
            <a:r>
              <a:rPr lang="en-ZA" baseline="0" dirty="0" err="1" smtClean="0"/>
              <a:t>jeux</a:t>
            </a:r>
            <a:endParaRPr lang="en-ZA" baseline="0" dirty="0" smtClean="0"/>
          </a:p>
          <a:p>
            <a:pPr marL="171450" indent="-171450">
              <a:buFontTx/>
              <a:buChar char="-"/>
            </a:pPr>
            <a:r>
              <a:rPr lang="en-ZA" baseline="0" dirty="0" smtClean="0"/>
              <a:t>Aux au algorithms </a:t>
            </a:r>
            <a:r>
              <a:rPr lang="en-ZA" baseline="0" dirty="0" err="1" smtClean="0"/>
              <a:t>d’IA</a:t>
            </a:r>
            <a:r>
              <a:rPr lang="en-ZA" baseline="0" dirty="0" smtClean="0"/>
              <a:t>, le centres de </a:t>
            </a:r>
            <a:r>
              <a:rPr lang="en-ZA" baseline="0" dirty="0" err="1" smtClean="0"/>
              <a:t>donnees</a:t>
            </a:r>
            <a:r>
              <a:rPr lang="en-ZA" baseline="0" dirty="0" smtClean="0"/>
              <a:t> </a:t>
            </a:r>
            <a:r>
              <a:rPr lang="en-ZA" baseline="0" dirty="0" err="1" smtClean="0"/>
              <a:t>est</a:t>
            </a:r>
            <a:r>
              <a:rPr lang="en-ZA" baseline="0" dirty="0" smtClean="0"/>
              <a:t> </a:t>
            </a:r>
            <a:r>
              <a:rPr lang="en-ZA" baseline="0" dirty="0" err="1" smtClean="0"/>
              <a:t>enrichie</a:t>
            </a:r>
            <a:r>
              <a:rPr lang="en-ZA" baseline="0" dirty="0" smtClean="0"/>
              <a:t> </a:t>
            </a:r>
            <a:r>
              <a:rPr lang="en-ZA" baseline="0" dirty="0" err="1" smtClean="0"/>
              <a:t>afin</a:t>
            </a:r>
            <a:r>
              <a:rPr lang="en-ZA" baseline="0" dirty="0" smtClean="0"/>
              <a:t> de </a:t>
            </a:r>
            <a:r>
              <a:rPr lang="en-ZA" baseline="0" dirty="0" err="1" smtClean="0"/>
              <a:t>rendre</a:t>
            </a:r>
            <a:r>
              <a:rPr lang="en-ZA" baseline="0" dirty="0" smtClean="0"/>
              <a:t> </a:t>
            </a:r>
            <a:r>
              <a:rPr lang="en-ZA" baseline="0" dirty="0" err="1" smtClean="0"/>
              <a:t>disponible</a:t>
            </a:r>
            <a:r>
              <a:rPr lang="en-ZA" baseline="0" dirty="0" smtClean="0"/>
              <a:t> </a:t>
            </a:r>
            <a:r>
              <a:rPr lang="en-ZA" baseline="0" dirty="0" err="1" smtClean="0"/>
              <a:t>lae</a:t>
            </a:r>
            <a:r>
              <a:rPr lang="en-ZA" baseline="0" dirty="0" smtClean="0"/>
              <a:t> </a:t>
            </a:r>
            <a:r>
              <a:rPr lang="en-ZA" baseline="0" dirty="0" err="1" smtClean="0"/>
              <a:t>resultat</a:t>
            </a:r>
            <a:r>
              <a:rPr lang="en-ZA" baseline="0" dirty="0" smtClean="0"/>
              <a:t> de la </a:t>
            </a:r>
            <a:r>
              <a:rPr lang="en-ZA" baseline="0" dirty="0" err="1" smtClean="0"/>
              <a:t>requete</a:t>
            </a:r>
            <a:endParaRPr lang="en-ZA" baseline="0" dirty="0" smtClean="0"/>
          </a:p>
          <a:p>
            <a:pPr marL="171450" indent="-171450">
              <a:buFontTx/>
              <a:buChar char="-"/>
            </a:pPr>
            <a:r>
              <a:rPr lang="en-ZA" baseline="0" dirty="0" smtClean="0"/>
              <a:t>Et via </a:t>
            </a:r>
            <a:r>
              <a:rPr lang="en-ZA" baseline="0" dirty="0" err="1" smtClean="0"/>
              <a:t>une</a:t>
            </a:r>
            <a:r>
              <a:rPr lang="en-ZA" baseline="0" dirty="0" smtClean="0"/>
              <a:t> </a:t>
            </a:r>
            <a:r>
              <a:rPr lang="en-ZA" baseline="0" dirty="0" err="1" smtClean="0"/>
              <a:t>api</a:t>
            </a:r>
            <a:r>
              <a:rPr lang="en-ZA" baseline="0" dirty="0" smtClean="0"/>
              <a:t> pour les </a:t>
            </a:r>
            <a:r>
              <a:rPr lang="en-ZA" baseline="0" dirty="0" err="1" smtClean="0"/>
              <a:t>chatbots</a:t>
            </a:r>
            <a:endParaRPr lang="en-ZA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02DA5-BE27-4059-B38E-42851981FF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baseline="0" dirty="0" smtClean="0"/>
              <a:t>Les protocols </a:t>
            </a:r>
            <a:r>
              <a:rPr lang="en-ZA" baseline="0" dirty="0" err="1" smtClean="0"/>
              <a:t>supporte</a:t>
            </a:r>
            <a:r>
              <a:rPr lang="en-ZA" baseline="0" dirty="0" smtClean="0"/>
              <a:t> par </a:t>
            </a:r>
            <a:r>
              <a:rPr lang="en-ZA" baseline="0" dirty="0" err="1" smtClean="0"/>
              <a:t>robic</a:t>
            </a:r>
            <a:r>
              <a:rPr lang="en-ZA" baseline="0" dirty="0" smtClean="0"/>
              <a:t> </a:t>
            </a:r>
            <a:r>
              <a:rPr lang="en-ZA" baseline="0" dirty="0" err="1" smtClean="0"/>
              <a:t>sont</a:t>
            </a:r>
            <a:r>
              <a:rPr lang="en-ZA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telnet</a:t>
            </a:r>
          </a:p>
          <a:p>
            <a:pPr marL="171450" indent="-171450">
              <a:buFontTx/>
              <a:buChar char="-"/>
            </a:pPr>
            <a:r>
              <a:rPr lang="en-ZA" baseline="0" dirty="0" err="1" smtClean="0"/>
              <a:t>Ssh</a:t>
            </a:r>
            <a:endParaRPr lang="en-ZA" baseline="0" dirty="0" smtClean="0"/>
          </a:p>
          <a:p>
            <a:pPr marL="171450" indent="-171450">
              <a:buFontTx/>
              <a:buChar char="-"/>
            </a:pPr>
            <a:r>
              <a:rPr lang="en-ZA" baseline="0" dirty="0" smtClean="0"/>
              <a:t>Soap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http </a:t>
            </a:r>
            <a:r>
              <a:rPr lang="en-ZA" baseline="0" dirty="0" err="1" smtClean="0"/>
              <a:t>ou</a:t>
            </a:r>
            <a:r>
              <a:rPr lang="en-ZA" baseline="0" dirty="0" smtClean="0"/>
              <a:t> https</a:t>
            </a:r>
          </a:p>
          <a:p>
            <a:endParaRPr lang="en-ZA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02DA5-BE27-4059-B38E-42851981FF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72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baseline="0" dirty="0" smtClean="0"/>
              <a:t>Les protocols </a:t>
            </a:r>
            <a:r>
              <a:rPr lang="en-ZA" baseline="0" dirty="0" err="1" smtClean="0"/>
              <a:t>supporte</a:t>
            </a:r>
            <a:r>
              <a:rPr lang="en-ZA" baseline="0" dirty="0" smtClean="0"/>
              <a:t> par </a:t>
            </a:r>
            <a:r>
              <a:rPr lang="en-ZA" baseline="0" dirty="0" err="1" smtClean="0"/>
              <a:t>robic</a:t>
            </a:r>
            <a:r>
              <a:rPr lang="en-ZA" baseline="0" dirty="0" smtClean="0"/>
              <a:t> </a:t>
            </a:r>
            <a:r>
              <a:rPr lang="en-ZA" baseline="0" dirty="0" err="1" smtClean="0"/>
              <a:t>sont</a:t>
            </a:r>
            <a:r>
              <a:rPr lang="en-ZA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telnet</a:t>
            </a:r>
          </a:p>
          <a:p>
            <a:pPr marL="171450" indent="-171450">
              <a:buFontTx/>
              <a:buChar char="-"/>
            </a:pPr>
            <a:r>
              <a:rPr lang="en-ZA" baseline="0" dirty="0" err="1" smtClean="0"/>
              <a:t>Ssh</a:t>
            </a:r>
            <a:endParaRPr lang="en-ZA" baseline="0" dirty="0" smtClean="0"/>
          </a:p>
          <a:p>
            <a:pPr marL="171450" indent="-171450">
              <a:buFontTx/>
              <a:buChar char="-"/>
            </a:pPr>
            <a:r>
              <a:rPr lang="en-ZA" baseline="0" dirty="0" smtClean="0"/>
              <a:t>Soap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http </a:t>
            </a:r>
            <a:r>
              <a:rPr lang="en-ZA" baseline="0" dirty="0" err="1" smtClean="0"/>
              <a:t>ou</a:t>
            </a:r>
            <a:r>
              <a:rPr lang="en-ZA" baseline="0" dirty="0" smtClean="0"/>
              <a:t> https</a:t>
            </a:r>
          </a:p>
          <a:p>
            <a:endParaRPr lang="en-ZA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02DA5-BE27-4059-B38E-42851981FF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95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baseline="0" dirty="0" smtClean="0"/>
              <a:t>Les protocols </a:t>
            </a:r>
            <a:r>
              <a:rPr lang="en-ZA" baseline="0" dirty="0" err="1" smtClean="0"/>
              <a:t>supporte</a:t>
            </a:r>
            <a:r>
              <a:rPr lang="en-ZA" baseline="0" dirty="0" smtClean="0"/>
              <a:t> par </a:t>
            </a:r>
            <a:r>
              <a:rPr lang="en-ZA" baseline="0" dirty="0" err="1" smtClean="0"/>
              <a:t>robic</a:t>
            </a:r>
            <a:r>
              <a:rPr lang="en-ZA" baseline="0" dirty="0" smtClean="0"/>
              <a:t> </a:t>
            </a:r>
            <a:r>
              <a:rPr lang="en-ZA" baseline="0" dirty="0" err="1" smtClean="0"/>
              <a:t>sont</a:t>
            </a:r>
            <a:r>
              <a:rPr lang="en-ZA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telnet</a:t>
            </a:r>
          </a:p>
          <a:p>
            <a:pPr marL="171450" indent="-171450">
              <a:buFontTx/>
              <a:buChar char="-"/>
            </a:pPr>
            <a:r>
              <a:rPr lang="en-ZA" baseline="0" dirty="0" err="1" smtClean="0"/>
              <a:t>Ssh</a:t>
            </a:r>
            <a:endParaRPr lang="en-ZA" baseline="0" dirty="0" smtClean="0"/>
          </a:p>
          <a:p>
            <a:pPr marL="171450" indent="-171450">
              <a:buFontTx/>
              <a:buChar char="-"/>
            </a:pPr>
            <a:r>
              <a:rPr lang="en-ZA" baseline="0" dirty="0" smtClean="0"/>
              <a:t>Soap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http </a:t>
            </a:r>
            <a:r>
              <a:rPr lang="en-ZA" baseline="0" dirty="0" err="1" smtClean="0"/>
              <a:t>ou</a:t>
            </a:r>
            <a:r>
              <a:rPr lang="en-ZA" baseline="0" dirty="0" smtClean="0"/>
              <a:t> https</a:t>
            </a:r>
          </a:p>
          <a:p>
            <a:endParaRPr lang="en-ZA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02DA5-BE27-4059-B38E-42851981FF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3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M" baseline="0" dirty="0" err="1" smtClean="0"/>
              <a:t>Resultats</a:t>
            </a:r>
            <a:r>
              <a:rPr lang="fr-CM" baseline="0" dirty="0" smtClean="0"/>
              <a:t> pour les </a:t>
            </a:r>
            <a:r>
              <a:rPr lang="fr-CM" baseline="0" dirty="0" err="1" smtClean="0"/>
              <a:t>pb</a:t>
            </a:r>
            <a:r>
              <a:rPr lang="fr-CM" baseline="0" dirty="0" smtClean="0"/>
              <a:t> d’appels</a:t>
            </a:r>
            <a:endParaRPr lang="en-ZA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02DA5-BE27-4059-B38E-42851981FF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91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M" baseline="0" dirty="0" err="1" smtClean="0"/>
              <a:t>Resultats</a:t>
            </a:r>
            <a:r>
              <a:rPr lang="fr-CM" baseline="0" dirty="0" smtClean="0"/>
              <a:t> pour les </a:t>
            </a:r>
            <a:r>
              <a:rPr lang="fr-CM" baseline="0" dirty="0" err="1" smtClean="0"/>
              <a:t>pb</a:t>
            </a:r>
            <a:r>
              <a:rPr lang="fr-CM" baseline="0" dirty="0" smtClean="0"/>
              <a:t> d’appels</a:t>
            </a:r>
            <a:endParaRPr lang="en-ZA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02DA5-BE27-4059-B38E-42851981FF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79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M" dirty="0" smtClean="0"/>
              <a:t>Ma </a:t>
            </a:r>
            <a:r>
              <a:rPr lang="fr-CM" dirty="0" err="1" smtClean="0"/>
              <a:t>presentation</a:t>
            </a:r>
            <a:r>
              <a:rPr lang="fr-CM" dirty="0" smtClean="0"/>
              <a:t> </a:t>
            </a:r>
            <a:r>
              <a:rPr lang="fr-CM" dirty="0" err="1" smtClean="0"/>
              <a:t>debutera</a:t>
            </a:r>
            <a:r>
              <a:rPr lang="fr-CM" dirty="0" smtClean="0"/>
              <a:t> par une introduction</a:t>
            </a:r>
          </a:p>
          <a:p>
            <a:pPr marL="171450" indent="-171450">
              <a:buFontTx/>
              <a:buChar char="-"/>
            </a:pPr>
            <a:r>
              <a:rPr lang="fr-CM" dirty="0" smtClean="0"/>
              <a:t>Introduction</a:t>
            </a:r>
            <a:endParaRPr lang="en-ZA" dirty="0" smtClean="0"/>
          </a:p>
          <a:p>
            <a:pPr marL="171450" indent="-171450">
              <a:buFontTx/>
              <a:buChar char="-"/>
            </a:pPr>
            <a:r>
              <a:rPr lang="en-ZA" baseline="0" dirty="0" err="1" smtClean="0"/>
              <a:t>Ensuite</a:t>
            </a:r>
            <a:r>
              <a:rPr lang="en-ZA" baseline="0" dirty="0" smtClean="0"/>
              <a:t>, </a:t>
            </a:r>
            <a:r>
              <a:rPr lang="en-ZA" baseline="0" dirty="0" err="1" smtClean="0"/>
              <a:t>ous</a:t>
            </a:r>
            <a:r>
              <a:rPr lang="en-ZA" baseline="0" dirty="0" smtClean="0"/>
              <a:t> </a:t>
            </a:r>
            <a:r>
              <a:rPr lang="en-ZA" baseline="0" dirty="0" err="1" smtClean="0"/>
              <a:t>ferons</a:t>
            </a:r>
            <a:r>
              <a:rPr lang="en-ZA" baseline="0" dirty="0" smtClean="0"/>
              <a:t> un etude de </a:t>
            </a:r>
            <a:r>
              <a:rPr lang="en-ZA" baseline="0" dirty="0" err="1" smtClean="0"/>
              <a:t>l’existant</a:t>
            </a:r>
            <a:r>
              <a:rPr lang="en-ZA" baseline="0" dirty="0" smtClean="0"/>
              <a:t>, 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Nous </a:t>
            </a:r>
            <a:r>
              <a:rPr lang="en-ZA" baseline="0" dirty="0" err="1" smtClean="0"/>
              <a:t>ressortirons</a:t>
            </a:r>
            <a:r>
              <a:rPr lang="en-ZA" baseline="0" dirty="0" smtClean="0"/>
              <a:t> la </a:t>
            </a:r>
            <a:r>
              <a:rPr lang="en-ZA" baseline="0" dirty="0" err="1" smtClean="0"/>
              <a:t>problematique</a:t>
            </a:r>
            <a:endParaRPr lang="en-ZA" baseline="0" dirty="0" smtClean="0"/>
          </a:p>
          <a:p>
            <a:pPr marL="171450" indent="-171450">
              <a:buFontTx/>
              <a:buChar char="-"/>
            </a:pPr>
            <a:r>
              <a:rPr lang="en-ZA" baseline="0" dirty="0" smtClean="0"/>
              <a:t>Nous </a:t>
            </a:r>
            <a:r>
              <a:rPr lang="en-ZA" baseline="0" dirty="0" err="1" smtClean="0"/>
              <a:t>Presenterons</a:t>
            </a:r>
            <a:r>
              <a:rPr lang="en-ZA" baseline="0" dirty="0" smtClean="0"/>
              <a:t> la solutions proposes, 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Nous </a:t>
            </a:r>
            <a:r>
              <a:rPr lang="en-ZA" baseline="0" dirty="0" err="1" smtClean="0"/>
              <a:t>exposerons</a:t>
            </a:r>
            <a:r>
              <a:rPr lang="en-ZA" baseline="0" dirty="0" smtClean="0"/>
              <a:t> </a:t>
            </a:r>
            <a:r>
              <a:rPr lang="en-ZA" baseline="0" dirty="0" err="1" smtClean="0"/>
              <a:t>nos</a:t>
            </a:r>
            <a:r>
              <a:rPr lang="en-ZA" baseline="0" dirty="0" smtClean="0"/>
              <a:t> </a:t>
            </a:r>
            <a:r>
              <a:rPr lang="en-ZA" baseline="0" dirty="0" err="1" smtClean="0"/>
              <a:t>resultats</a:t>
            </a:r>
            <a:r>
              <a:rPr lang="en-ZA" baseline="0" dirty="0" smtClean="0"/>
              <a:t> et </a:t>
            </a:r>
            <a:r>
              <a:rPr lang="en-ZA" baseline="0" dirty="0" err="1" smtClean="0"/>
              <a:t>nos</a:t>
            </a:r>
            <a:r>
              <a:rPr lang="en-ZA" baseline="0" dirty="0" smtClean="0"/>
              <a:t> </a:t>
            </a:r>
            <a:r>
              <a:rPr lang="en-ZA" baseline="0" dirty="0" err="1" smtClean="0"/>
              <a:t>cibles</a:t>
            </a:r>
            <a:endParaRPr lang="en-ZA" baseline="0" dirty="0" smtClean="0"/>
          </a:p>
          <a:p>
            <a:pPr marL="171450" indent="-171450">
              <a:buFontTx/>
              <a:buChar char="-"/>
            </a:pPr>
            <a:r>
              <a:rPr lang="en-ZA" baseline="0" dirty="0" smtClean="0"/>
              <a:t>Nous </a:t>
            </a:r>
            <a:r>
              <a:rPr lang="en-ZA" baseline="0" dirty="0" err="1" smtClean="0"/>
              <a:t>terminerons</a:t>
            </a:r>
            <a:r>
              <a:rPr lang="en-ZA" baseline="0" dirty="0" smtClean="0"/>
              <a:t> pas </a:t>
            </a:r>
            <a:r>
              <a:rPr lang="en-ZA" baseline="0" dirty="0" err="1" smtClean="0"/>
              <a:t>nos</a:t>
            </a:r>
            <a:r>
              <a:rPr lang="en-ZA" baseline="0" dirty="0" smtClean="0"/>
              <a:t> conclusion, et des perspectives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02DA5-BE27-4059-B38E-42851981FF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08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M" baseline="0" dirty="0" smtClean="0"/>
              <a:t>Notre solution vise tout </a:t>
            </a:r>
            <a:r>
              <a:rPr lang="en-ZA" baseline="0" dirty="0" err="1" smtClean="0"/>
              <a:t>entreprise</a:t>
            </a:r>
            <a:r>
              <a:rPr lang="en-ZA" baseline="0" dirty="0" smtClean="0"/>
              <a:t> </a:t>
            </a:r>
            <a:r>
              <a:rPr lang="en-ZA" baseline="0" dirty="0" err="1" smtClean="0"/>
              <a:t>disposant</a:t>
            </a:r>
            <a:r>
              <a:rPr lang="en-ZA" baseline="0" dirty="0" smtClean="0"/>
              <a:t> </a:t>
            </a:r>
            <a:r>
              <a:rPr lang="en-ZA" baseline="0" dirty="0" err="1" smtClean="0"/>
              <a:t>d’equipement</a:t>
            </a:r>
            <a:r>
              <a:rPr lang="en-ZA" baseline="0" dirty="0" smtClean="0"/>
              <a:t> </a:t>
            </a:r>
            <a:r>
              <a:rPr lang="en-ZA" baseline="0" dirty="0" err="1" smtClean="0"/>
              <a:t>reseau</a:t>
            </a:r>
            <a:r>
              <a:rPr lang="en-ZA" baseline="0" dirty="0" smtClean="0"/>
              <a:t> et </a:t>
            </a:r>
            <a:r>
              <a:rPr lang="en-ZA" baseline="0" dirty="0" err="1" smtClean="0"/>
              <a:t>souhaitant</a:t>
            </a:r>
            <a:r>
              <a:rPr lang="en-ZA" baseline="0" dirty="0" smtClean="0"/>
              <a:t> </a:t>
            </a:r>
            <a:r>
              <a:rPr lang="en-ZA" baseline="0" dirty="0" err="1" smtClean="0"/>
              <a:t>automatiser</a:t>
            </a:r>
            <a:r>
              <a:rPr lang="en-ZA" baseline="0" dirty="0" smtClean="0"/>
              <a:t> </a:t>
            </a:r>
            <a:r>
              <a:rPr lang="en-ZA" baseline="0" dirty="0" err="1" smtClean="0"/>
              <a:t>certains</a:t>
            </a:r>
            <a:r>
              <a:rPr lang="en-ZA" baseline="0" dirty="0" smtClean="0"/>
              <a:t> </a:t>
            </a:r>
            <a:r>
              <a:rPr lang="en-ZA" baseline="0" dirty="0" err="1" smtClean="0"/>
              <a:t>processus</a:t>
            </a:r>
            <a:r>
              <a:rPr lang="en-ZA" baseline="0" dirty="0" smtClean="0"/>
              <a:t> et </a:t>
            </a:r>
            <a:r>
              <a:rPr lang="fr-CM" baseline="0" dirty="0" smtClean="0"/>
              <a:t>particulièrement les operateurs de téléphonie mobile.</a:t>
            </a:r>
            <a:endParaRPr lang="en-ZA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02DA5-BE27-4059-B38E-42851981FF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0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M" baseline="0" dirty="0" smtClean="0"/>
              <a:t>En conclusion…</a:t>
            </a:r>
          </a:p>
          <a:p>
            <a:r>
              <a:rPr lang="fr-CM" baseline="0" dirty="0" smtClean="0"/>
              <a:t>En perspectives…</a:t>
            </a:r>
          </a:p>
          <a:p>
            <a:endParaRPr lang="fr-CM" baseline="0" dirty="0" smtClean="0"/>
          </a:p>
          <a:p>
            <a:r>
              <a:rPr lang="fr-CM" baseline="0" dirty="0" err="1" smtClean="0"/>
              <a:t>Integrer</a:t>
            </a:r>
            <a:r>
              <a:rPr lang="fr-CM" baseline="0" dirty="0" smtClean="0"/>
              <a:t> d’</a:t>
            </a:r>
            <a:r>
              <a:rPr lang="fr-CM" baseline="0" dirty="0" err="1" smtClean="0"/>
              <a:t>auttres</a:t>
            </a:r>
            <a:r>
              <a:rPr lang="fr-CM" baseline="0" dirty="0" smtClean="0"/>
              <a:t> </a:t>
            </a:r>
            <a:r>
              <a:rPr lang="fr-CM" baseline="0" dirty="0" err="1" smtClean="0"/>
              <a:t>algo</a:t>
            </a:r>
            <a:r>
              <a:rPr lang="fr-CM" baseline="0" dirty="0" smtClean="0"/>
              <a:t> d’IA afin de permettre a </a:t>
            </a:r>
            <a:r>
              <a:rPr lang="fr-CM" baseline="0" dirty="0" err="1" smtClean="0"/>
              <a:t>RobIC</a:t>
            </a:r>
            <a:r>
              <a:rPr lang="fr-CM" baseline="0" dirty="0" smtClean="0"/>
              <a:t> de s’adapter a n’importe quel cœur de </a:t>
            </a:r>
            <a:r>
              <a:rPr lang="fr-CM" baseline="0" dirty="0" err="1" smtClean="0"/>
              <a:t>metier</a:t>
            </a:r>
            <a:endParaRPr lang="en-ZA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02DA5-BE27-4059-B38E-42851981FF9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99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ZA" baseline="0" dirty="0" err="1" smtClean="0"/>
              <a:t>Certe</a:t>
            </a:r>
            <a:r>
              <a:rPr lang="en-ZA" baseline="0" dirty="0" smtClean="0"/>
              <a:t> la patience </a:t>
            </a:r>
            <a:r>
              <a:rPr lang="en-ZA" baseline="0" dirty="0" err="1" smtClean="0"/>
              <a:t>est</a:t>
            </a:r>
            <a:r>
              <a:rPr lang="en-ZA" baseline="0" dirty="0" smtClean="0"/>
              <a:t> </a:t>
            </a:r>
            <a:r>
              <a:rPr lang="en-ZA" baseline="0" dirty="0" err="1" smtClean="0"/>
              <a:t>une</a:t>
            </a:r>
            <a:r>
              <a:rPr lang="en-ZA" baseline="0" dirty="0" smtClean="0"/>
              <a:t> </a:t>
            </a:r>
            <a:r>
              <a:rPr lang="en-ZA" baseline="0" dirty="0" err="1" smtClean="0"/>
              <a:t>vertue</a:t>
            </a:r>
            <a:r>
              <a:rPr lang="en-ZA" baseline="0" dirty="0" smtClean="0"/>
              <a:t>, </a:t>
            </a:r>
            <a:r>
              <a:rPr lang="en-ZA" baseline="0" dirty="0" err="1" smtClean="0"/>
              <a:t>mais</a:t>
            </a:r>
            <a:r>
              <a:rPr lang="en-ZA" baseline="0" dirty="0" smtClean="0"/>
              <a:t> </a:t>
            </a:r>
            <a:r>
              <a:rPr lang="en-ZA" baseline="0" dirty="0" err="1" smtClean="0"/>
              <a:t>combien</a:t>
            </a:r>
            <a:r>
              <a:rPr lang="en-ZA" baseline="0" dirty="0" smtClean="0"/>
              <a:t> de </a:t>
            </a:r>
            <a:r>
              <a:rPr lang="en-ZA" baseline="0" dirty="0" err="1" smtClean="0"/>
              <a:t>personne</a:t>
            </a:r>
            <a:r>
              <a:rPr lang="en-ZA" baseline="0" dirty="0" smtClean="0"/>
              <a:t> de </a:t>
            </a:r>
            <a:r>
              <a:rPr lang="en-ZA" baseline="0" dirty="0" err="1" smtClean="0"/>
              <a:t>nos</a:t>
            </a:r>
            <a:r>
              <a:rPr lang="en-ZA" baseline="0" dirty="0" smtClean="0"/>
              <a:t> </a:t>
            </a:r>
            <a:r>
              <a:rPr lang="en-ZA" baseline="0" dirty="0" err="1" smtClean="0"/>
              <a:t>jours</a:t>
            </a:r>
            <a:r>
              <a:rPr lang="en-ZA" baseline="0" dirty="0" smtClean="0"/>
              <a:t> </a:t>
            </a:r>
            <a:r>
              <a:rPr lang="en-ZA" baseline="0" dirty="0" err="1" smtClean="0"/>
              <a:t>supporte</a:t>
            </a:r>
            <a:r>
              <a:rPr lang="en-ZA" baseline="0" dirty="0" smtClean="0"/>
              <a:t> les files </a:t>
            </a:r>
            <a:r>
              <a:rPr lang="en-ZA" baseline="0" dirty="0" err="1" smtClean="0"/>
              <a:t>d’attentes</a:t>
            </a:r>
            <a:r>
              <a:rPr lang="en-ZA" baseline="0" dirty="0" smtClean="0"/>
              <a:t> 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ZA" baseline="0" dirty="0" err="1" smtClean="0"/>
              <a:t>Quelle</a:t>
            </a:r>
            <a:r>
              <a:rPr lang="en-ZA" baseline="0" dirty="0" smtClean="0"/>
              <a:t> </a:t>
            </a:r>
            <a:r>
              <a:rPr lang="en-ZA" baseline="0" dirty="0" err="1" smtClean="0"/>
              <a:t>entreprise</a:t>
            </a:r>
            <a:r>
              <a:rPr lang="en-ZA" baseline="0" dirty="0" smtClean="0"/>
              <a:t> </a:t>
            </a:r>
            <a:r>
              <a:rPr lang="en-ZA" baseline="0" dirty="0" err="1" smtClean="0"/>
              <a:t>aujourd’hui</a:t>
            </a:r>
            <a:r>
              <a:rPr lang="en-ZA" baseline="0" dirty="0" smtClean="0"/>
              <a:t> </a:t>
            </a:r>
            <a:r>
              <a:rPr lang="en-ZA" baseline="0" dirty="0" err="1" smtClean="0"/>
              <a:t>n’apprecierait</a:t>
            </a:r>
            <a:r>
              <a:rPr lang="en-ZA" baseline="0" dirty="0" smtClean="0"/>
              <a:t> pas </a:t>
            </a:r>
            <a:r>
              <a:rPr lang="en-ZA" baseline="0" dirty="0" err="1" smtClean="0"/>
              <a:t>accroitre</a:t>
            </a:r>
            <a:r>
              <a:rPr lang="en-ZA" baseline="0" dirty="0" smtClean="0"/>
              <a:t> </a:t>
            </a:r>
            <a:r>
              <a:rPr lang="en-ZA" baseline="0" dirty="0" err="1" smtClean="0"/>
              <a:t>ses</a:t>
            </a:r>
            <a:r>
              <a:rPr lang="en-ZA" baseline="0" dirty="0" smtClean="0"/>
              <a:t> gains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ZA" baseline="0" dirty="0" smtClean="0"/>
              <a:t>Pour </a:t>
            </a:r>
            <a:r>
              <a:rPr lang="en-ZA" baseline="0" dirty="0" err="1" smtClean="0"/>
              <a:t>ce</a:t>
            </a:r>
            <a:r>
              <a:rPr lang="en-ZA" baseline="0" dirty="0" smtClean="0"/>
              <a:t> faire, </a:t>
            </a:r>
            <a:r>
              <a:rPr lang="en-ZA" baseline="0" dirty="0" err="1" smtClean="0"/>
              <a:t>il</a:t>
            </a:r>
            <a:r>
              <a:rPr lang="en-ZA" baseline="0" dirty="0" smtClean="0"/>
              <a:t> </a:t>
            </a:r>
            <a:r>
              <a:rPr lang="en-ZA" baseline="0" dirty="0" err="1" smtClean="0"/>
              <a:t>faut</a:t>
            </a:r>
            <a:r>
              <a:rPr lang="en-ZA" baseline="0" dirty="0" smtClean="0"/>
              <a:t> advantage </a:t>
            </a:r>
            <a:r>
              <a:rPr lang="en-ZA" baseline="0" dirty="0" err="1" smtClean="0"/>
              <a:t>fideliser</a:t>
            </a:r>
            <a:r>
              <a:rPr lang="en-ZA" baseline="0" dirty="0" smtClean="0"/>
              <a:t> les clients. Or les clients ne </a:t>
            </a:r>
            <a:r>
              <a:rPr lang="en-ZA" baseline="0" dirty="0" err="1" smtClean="0"/>
              <a:t>peuvent</a:t>
            </a:r>
            <a:r>
              <a:rPr lang="en-ZA" baseline="0" dirty="0" smtClean="0"/>
              <a:t> </a:t>
            </a:r>
            <a:r>
              <a:rPr lang="en-ZA" baseline="0" dirty="0" err="1" smtClean="0"/>
              <a:t>solliciter</a:t>
            </a:r>
            <a:r>
              <a:rPr lang="en-ZA" baseline="0" dirty="0" smtClean="0"/>
              <a:t> </a:t>
            </a:r>
            <a:r>
              <a:rPr lang="en-ZA" baseline="0" dirty="0" err="1" smtClean="0"/>
              <a:t>en</a:t>
            </a:r>
            <a:r>
              <a:rPr lang="en-ZA" baseline="0" dirty="0" smtClean="0"/>
              <a:t> continue que les services </a:t>
            </a:r>
            <a:r>
              <a:rPr lang="en-ZA" baseline="0" dirty="0" err="1" smtClean="0"/>
              <a:t>d’une</a:t>
            </a:r>
            <a:r>
              <a:rPr lang="en-ZA" baseline="0" dirty="0" smtClean="0"/>
              <a:t> </a:t>
            </a:r>
            <a:r>
              <a:rPr lang="en-ZA" baseline="0" dirty="0" err="1" smtClean="0"/>
              <a:t>entreprise</a:t>
            </a:r>
            <a:r>
              <a:rPr lang="en-ZA" baseline="0" dirty="0" smtClean="0"/>
              <a:t> que </a:t>
            </a:r>
            <a:r>
              <a:rPr lang="en-ZA" baseline="0" dirty="0" err="1" smtClean="0"/>
              <a:t>s’ils</a:t>
            </a:r>
            <a:r>
              <a:rPr lang="en-ZA" baseline="0" dirty="0" smtClean="0"/>
              <a:t> </a:t>
            </a:r>
            <a:r>
              <a:rPr lang="en-ZA" baseline="0" dirty="0" err="1" smtClean="0"/>
              <a:t>sont</a:t>
            </a:r>
            <a:r>
              <a:rPr lang="en-ZA" baseline="0" dirty="0" smtClean="0"/>
              <a:t> </a:t>
            </a:r>
            <a:r>
              <a:rPr lang="en-ZA" baseline="0" dirty="0" err="1" smtClean="0"/>
              <a:t>satisfaits</a:t>
            </a:r>
            <a:r>
              <a:rPr lang="en-ZA" baseline="0" dirty="0" smtClean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ZA" baseline="0" dirty="0" err="1" smtClean="0"/>
              <a:t>Alors</a:t>
            </a:r>
            <a:r>
              <a:rPr lang="en-ZA" baseline="0" dirty="0" smtClean="0"/>
              <a:t> la satisfaction des clients </a:t>
            </a:r>
            <a:r>
              <a:rPr lang="en-ZA" baseline="0" dirty="0" err="1" smtClean="0"/>
              <a:t>s’observe</a:t>
            </a:r>
            <a:r>
              <a:rPr lang="en-ZA" baseline="0" dirty="0" smtClean="0"/>
              <a:t> sous </a:t>
            </a:r>
            <a:r>
              <a:rPr lang="en-ZA" baseline="0" dirty="0" err="1" smtClean="0"/>
              <a:t>plusieurs</a:t>
            </a:r>
            <a:r>
              <a:rPr lang="en-ZA" baseline="0" dirty="0" smtClean="0"/>
              <a:t> points </a:t>
            </a:r>
            <a:r>
              <a:rPr lang="en-ZA" baseline="0" dirty="0" err="1" smtClean="0"/>
              <a:t>parmi</a:t>
            </a:r>
            <a:r>
              <a:rPr lang="en-ZA" baseline="0" dirty="0" smtClean="0"/>
              <a:t> </a:t>
            </a:r>
            <a:r>
              <a:rPr lang="en-ZA" baseline="0" dirty="0" err="1" smtClean="0"/>
              <a:t>lesquels</a:t>
            </a:r>
            <a:r>
              <a:rPr lang="en-ZA" baseline="0" dirty="0" smtClean="0"/>
              <a:t> </a:t>
            </a:r>
            <a:r>
              <a:rPr lang="en-ZA" baseline="0" dirty="0" err="1" smtClean="0"/>
              <a:t>l’ecoute</a:t>
            </a:r>
            <a:r>
              <a:rPr lang="en-ZA" baseline="0" dirty="0" smtClean="0"/>
              <a:t> et la prise </a:t>
            </a:r>
            <a:r>
              <a:rPr lang="en-ZA" baseline="0" dirty="0" err="1" smtClean="0"/>
              <a:t>en</a:t>
            </a:r>
            <a:r>
              <a:rPr lang="en-ZA" baseline="0" dirty="0" smtClean="0"/>
              <a:t> charge </a:t>
            </a:r>
            <a:r>
              <a:rPr lang="en-ZA" baseline="0" dirty="0" err="1" smtClean="0"/>
              <a:t>en</a:t>
            </a:r>
            <a:r>
              <a:rPr lang="en-ZA" baseline="0" dirty="0" smtClean="0"/>
              <a:t> temps reel des preoccupations des clients.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ZA" baseline="0" dirty="0" smtClean="0"/>
              <a:t>Pour le </a:t>
            </a:r>
            <a:r>
              <a:rPr lang="en-ZA" baseline="0" dirty="0" err="1" smtClean="0"/>
              <a:t>cas</a:t>
            </a:r>
            <a:r>
              <a:rPr lang="en-ZA" baseline="0" dirty="0" smtClean="0"/>
              <a:t> des </a:t>
            </a:r>
            <a:r>
              <a:rPr lang="en-ZA" baseline="0" dirty="0" err="1" smtClean="0"/>
              <a:t>operateurs</a:t>
            </a:r>
            <a:r>
              <a:rPr lang="en-ZA" baseline="0" dirty="0" smtClean="0"/>
              <a:t> de telecom, le service client </a:t>
            </a:r>
            <a:r>
              <a:rPr lang="en-ZA" baseline="0" dirty="0" err="1" smtClean="0"/>
              <a:t>est</a:t>
            </a:r>
            <a:r>
              <a:rPr lang="en-ZA" baseline="0" dirty="0" smtClean="0"/>
              <a:t> </a:t>
            </a:r>
            <a:r>
              <a:rPr lang="en-ZA" baseline="0" dirty="0" err="1" smtClean="0"/>
              <a:t>l’organe</a:t>
            </a:r>
            <a:r>
              <a:rPr lang="en-ZA" baseline="0" dirty="0" smtClean="0"/>
              <a:t> </a:t>
            </a:r>
            <a:r>
              <a:rPr lang="en-ZA" baseline="0" dirty="0" err="1" smtClean="0"/>
              <a:t>en</a:t>
            </a:r>
            <a:r>
              <a:rPr lang="en-ZA" baseline="0" dirty="0" smtClean="0"/>
              <a:t> charge de </a:t>
            </a:r>
            <a:r>
              <a:rPr lang="en-ZA" baseline="0" dirty="0" err="1" smtClean="0"/>
              <a:t>cette</a:t>
            </a:r>
            <a:r>
              <a:rPr lang="en-ZA" baseline="0" dirty="0" smtClean="0"/>
              <a:t> </a:t>
            </a:r>
            <a:r>
              <a:rPr lang="en-ZA" baseline="0" dirty="0" err="1" smtClean="0"/>
              <a:t>responsabilite</a:t>
            </a:r>
            <a:r>
              <a:rPr lang="en-ZA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02DA5-BE27-4059-B38E-42851981FF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20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 err="1" smtClean="0"/>
              <a:t>D’apres</a:t>
            </a:r>
            <a:r>
              <a:rPr lang="en-ZA" baseline="0" dirty="0" smtClean="0"/>
              <a:t> Alain </a:t>
            </a:r>
            <a:r>
              <a:rPr lang="en-ZA" baseline="0" dirty="0" err="1" smtClean="0"/>
              <a:t>Angerame</a:t>
            </a:r>
            <a:r>
              <a:rPr lang="en-ZA" baseline="0" dirty="0" smtClean="0"/>
              <a:t>, </a:t>
            </a:r>
            <a:r>
              <a:rPr lang="en-ZA" baseline="0" dirty="0" err="1" smtClean="0"/>
              <a:t>directeur</a:t>
            </a:r>
            <a:r>
              <a:rPr lang="en-ZA" baseline="0" dirty="0" smtClean="0"/>
              <a:t> de la relation client de Bouygues telecom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ZA" baseline="0" dirty="0" err="1" smtClean="0"/>
              <a:t>Lorsque</a:t>
            </a:r>
            <a:r>
              <a:rPr lang="en-ZA" baseline="0" dirty="0" smtClean="0"/>
              <a:t> les clients se sentient </a:t>
            </a:r>
            <a:r>
              <a:rPr lang="en-ZA" baseline="0" dirty="0" err="1" smtClean="0"/>
              <a:t>satisfait</a:t>
            </a:r>
            <a:r>
              <a:rPr lang="en-ZA" baseline="0" dirty="0" smtClean="0"/>
              <a:t> de la </a:t>
            </a:r>
            <a:r>
              <a:rPr lang="en-ZA" baseline="0" dirty="0" err="1" smtClean="0"/>
              <a:t>qualite</a:t>
            </a:r>
            <a:r>
              <a:rPr lang="en-ZA" baseline="0" dirty="0" smtClean="0"/>
              <a:t> de service et de la prise </a:t>
            </a:r>
            <a:r>
              <a:rPr lang="en-ZA" baseline="0" dirty="0" err="1" smtClean="0"/>
              <a:t>en</a:t>
            </a:r>
            <a:r>
              <a:rPr lang="en-ZA" baseline="0" dirty="0" smtClean="0"/>
              <a:t> charge </a:t>
            </a:r>
            <a:r>
              <a:rPr lang="en-ZA" baseline="0" dirty="0" err="1" smtClean="0"/>
              <a:t>en</a:t>
            </a:r>
            <a:r>
              <a:rPr lang="en-ZA" baseline="0" dirty="0" smtClean="0"/>
              <a:t> temps reel de </a:t>
            </a:r>
            <a:r>
              <a:rPr lang="en-ZA" baseline="0" dirty="0" err="1" smtClean="0"/>
              <a:t>leurs</a:t>
            </a:r>
            <a:r>
              <a:rPr lang="en-ZA" baseline="0" dirty="0" smtClean="0"/>
              <a:t> </a:t>
            </a:r>
            <a:r>
              <a:rPr lang="en-ZA" baseline="0" dirty="0" err="1" smtClean="0"/>
              <a:t>requete</a:t>
            </a:r>
            <a:endParaRPr lang="en-ZA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Z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</a:t>
            </a:r>
            <a:r>
              <a:rPr lang="en-ZA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deviennent</a:t>
            </a:r>
            <a:r>
              <a:rPr lang="en-Z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</a:t>
            </a:r>
            <a:r>
              <a:rPr lang="en-ZA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acteurs</a:t>
            </a:r>
            <a:r>
              <a:rPr lang="en-Z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promotion de </a:t>
            </a:r>
            <a:r>
              <a:rPr lang="en-ZA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l’entreprise</a:t>
            </a:r>
            <a:r>
              <a:rPr lang="en-ZA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fr-CM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>
                <a:solidFill>
                  <a:srgbClr val="181818"/>
                </a:solidFill>
                <a:latin typeface="SalesforceSansRegular"/>
              </a:rPr>
              <a:t>D’</a:t>
            </a:r>
            <a:r>
              <a:rPr lang="fr-FR" dirty="0" err="1" smtClean="0">
                <a:solidFill>
                  <a:srgbClr val="181818"/>
                </a:solidFill>
                <a:latin typeface="SalesforceSansRegular"/>
              </a:rPr>
              <a:t>apres</a:t>
            </a:r>
            <a:r>
              <a:rPr lang="fr-FR" dirty="0" smtClean="0">
                <a:solidFill>
                  <a:srgbClr val="181818"/>
                </a:solidFill>
                <a:latin typeface="SalesforceSansRegular"/>
              </a:rPr>
              <a:t> lui, les clients aspirent à plus d’autonomie,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>
                <a:solidFill>
                  <a:srgbClr val="181818"/>
                </a:solidFill>
                <a:latin typeface="SalesforceSansRegular"/>
              </a:rPr>
              <a:t>Et souhaitent, un accompagnement personnalisé et de la réactivité si besoin.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ZA" baseline="0" dirty="0" err="1" smtClean="0"/>
              <a:t>D’apres</a:t>
            </a:r>
            <a:r>
              <a:rPr lang="en-ZA" baseline="0" dirty="0" smtClean="0"/>
              <a:t> </a:t>
            </a:r>
            <a:r>
              <a:rPr lang="en-ZA" baseline="0" dirty="0" err="1" smtClean="0"/>
              <a:t>une</a:t>
            </a:r>
            <a:r>
              <a:rPr lang="en-ZA" baseline="0" dirty="0" smtClean="0"/>
              <a:t> etude </a:t>
            </a:r>
            <a:r>
              <a:rPr lang="en-ZA" baseline="0" dirty="0" err="1" smtClean="0"/>
              <a:t>en</a:t>
            </a:r>
            <a:r>
              <a:rPr lang="en-ZA" baseline="0" dirty="0" smtClean="0"/>
              <a:t> </a:t>
            </a:r>
            <a:r>
              <a:rPr lang="fr-FR" dirty="0" smtClean="0"/>
              <a:t>2017, il a été constate que Bouygues Telecom a regagné la confiance de sa clientèle après s’</a:t>
            </a:r>
            <a:r>
              <a:rPr lang="fr-FR" dirty="0" err="1" smtClean="0"/>
              <a:t>etre</a:t>
            </a:r>
            <a:r>
              <a:rPr lang="fr-FR" dirty="0" smtClean="0"/>
              <a:t> lancé dans l’utilisation de l’intelligence artificielle pour améliorer sa relation client.</a:t>
            </a:r>
            <a:endParaRPr lang="en-ZA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02DA5-BE27-4059-B38E-42851981FF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08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M" baseline="0" dirty="0" smtClean="0"/>
              <a:t>Voici le fonctionnement actuel de la plus part des services clients actuels au sein des operateurs de </a:t>
            </a:r>
            <a:r>
              <a:rPr lang="fr-CM" baseline="0" dirty="0" err="1" smtClean="0"/>
              <a:t>telecom</a:t>
            </a:r>
            <a:endParaRPr lang="fr-CM" dirty="0" smtClean="0"/>
          </a:p>
          <a:p>
            <a:pPr marL="171450" indent="-171450">
              <a:buFontTx/>
              <a:buChar char="-"/>
            </a:pPr>
            <a:r>
              <a:rPr lang="fr-CM" dirty="0" smtClean="0"/>
              <a:t>Lors</a:t>
            </a:r>
            <a:r>
              <a:rPr lang="en-ZA" dirty="0" err="1" smtClean="0"/>
              <a:t>qu’un</a:t>
            </a:r>
            <a:r>
              <a:rPr lang="en-ZA" dirty="0" smtClean="0"/>
              <a:t> client a un problem,</a:t>
            </a:r>
            <a:r>
              <a:rPr lang="en-ZA" baseline="0" dirty="0" smtClean="0"/>
              <a:t> </a:t>
            </a:r>
            <a:r>
              <a:rPr lang="en-ZA" baseline="0" dirty="0" err="1" smtClean="0"/>
              <a:t>il</a:t>
            </a:r>
            <a:r>
              <a:rPr lang="en-ZA" baseline="0" dirty="0" smtClean="0"/>
              <a:t> </a:t>
            </a:r>
            <a:r>
              <a:rPr lang="en-ZA" baseline="0" dirty="0" err="1" smtClean="0"/>
              <a:t>contacte</a:t>
            </a:r>
            <a:r>
              <a:rPr lang="en-ZA" baseline="0" dirty="0" smtClean="0"/>
              <a:t> le service client.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Si le </a:t>
            </a:r>
            <a:r>
              <a:rPr lang="en-ZA" baseline="0" dirty="0" err="1" smtClean="0"/>
              <a:t>pb</a:t>
            </a:r>
            <a:r>
              <a:rPr lang="en-ZA" baseline="0" dirty="0" smtClean="0"/>
              <a:t> </a:t>
            </a:r>
            <a:r>
              <a:rPr lang="en-ZA" baseline="0" dirty="0" err="1" smtClean="0"/>
              <a:t>est</a:t>
            </a:r>
            <a:r>
              <a:rPr lang="en-ZA" baseline="0" dirty="0" smtClean="0"/>
              <a:t> </a:t>
            </a:r>
            <a:r>
              <a:rPr lang="en-ZA" baseline="0" dirty="0" err="1" smtClean="0"/>
              <a:t>d’ordre</a:t>
            </a:r>
            <a:r>
              <a:rPr lang="en-ZA" baseline="0" dirty="0" smtClean="0"/>
              <a:t> technique, un courier </a:t>
            </a:r>
            <a:r>
              <a:rPr lang="en-ZA" baseline="0" dirty="0" err="1" smtClean="0"/>
              <a:t>electronique</a:t>
            </a:r>
            <a:r>
              <a:rPr lang="en-ZA" baseline="0" dirty="0" smtClean="0"/>
              <a:t> </a:t>
            </a:r>
            <a:r>
              <a:rPr lang="en-ZA" baseline="0" dirty="0" err="1" smtClean="0"/>
              <a:t>est</a:t>
            </a:r>
            <a:r>
              <a:rPr lang="en-ZA" baseline="0" dirty="0" smtClean="0"/>
              <a:t> </a:t>
            </a:r>
            <a:r>
              <a:rPr lang="en-ZA" baseline="0" dirty="0" err="1" smtClean="0"/>
              <a:t>envoye</a:t>
            </a:r>
            <a:r>
              <a:rPr lang="en-ZA" baseline="0" dirty="0" smtClean="0"/>
              <a:t> au service technique qui aura la charge de se connecter au </a:t>
            </a:r>
            <a:r>
              <a:rPr lang="en-ZA" baseline="0" dirty="0" err="1" smtClean="0"/>
              <a:t>equipement</a:t>
            </a:r>
            <a:r>
              <a:rPr lang="en-ZA" baseline="0" dirty="0" smtClean="0"/>
              <a:t> pour </a:t>
            </a:r>
            <a:r>
              <a:rPr lang="en-ZA" baseline="0" dirty="0" err="1" smtClean="0"/>
              <a:t>resoudre</a:t>
            </a:r>
            <a:r>
              <a:rPr lang="en-ZA" baseline="0" dirty="0" smtClean="0"/>
              <a:t> le </a:t>
            </a:r>
            <a:r>
              <a:rPr lang="en-ZA" baseline="0" dirty="0" err="1" smtClean="0"/>
              <a:t>pb</a:t>
            </a:r>
            <a:r>
              <a:rPr lang="en-ZA" baseline="0" dirty="0" smtClean="0"/>
              <a:t> </a:t>
            </a:r>
          </a:p>
          <a:p>
            <a:pPr marL="171450" indent="-171450">
              <a:buFontTx/>
              <a:buChar char="-"/>
            </a:pPr>
            <a:endParaRPr lang="en-ZA" baseline="0" dirty="0" smtClean="0"/>
          </a:p>
          <a:p>
            <a:pPr marL="171450" indent="-171450">
              <a:buFontTx/>
              <a:buChar char="-"/>
            </a:pPr>
            <a:r>
              <a:rPr lang="en-ZA" baseline="0" dirty="0" err="1" smtClean="0"/>
              <a:t>Cependant</a:t>
            </a:r>
            <a:r>
              <a:rPr lang="en-ZA" baseline="0" dirty="0" smtClean="0"/>
              <a:t>, au </a:t>
            </a:r>
            <a:r>
              <a:rPr lang="en-ZA" baseline="0" dirty="0" err="1" smtClean="0"/>
              <a:t>cours</a:t>
            </a:r>
            <a:r>
              <a:rPr lang="en-ZA" baseline="0" dirty="0" smtClean="0"/>
              <a:t> de la prise </a:t>
            </a:r>
            <a:r>
              <a:rPr lang="en-ZA" baseline="0" dirty="0" err="1" smtClean="0"/>
              <a:t>en</a:t>
            </a:r>
            <a:r>
              <a:rPr lang="en-ZA" baseline="0" dirty="0" smtClean="0"/>
              <a:t> charge de </a:t>
            </a:r>
            <a:r>
              <a:rPr lang="en-ZA" baseline="0" dirty="0" err="1" smtClean="0"/>
              <a:t>cet</a:t>
            </a:r>
            <a:r>
              <a:rPr lang="en-ZA" baseline="0" dirty="0" smtClean="0"/>
              <a:t> </a:t>
            </a:r>
            <a:r>
              <a:rPr lang="en-ZA" baseline="0" dirty="0" err="1" smtClean="0"/>
              <a:t>abonne</a:t>
            </a:r>
            <a:r>
              <a:rPr lang="en-ZA" baseline="0" dirty="0" smtClean="0"/>
              <a:t>, </a:t>
            </a:r>
            <a:r>
              <a:rPr lang="en-ZA" baseline="0" dirty="0" err="1" smtClean="0"/>
              <a:t>d’autre</a:t>
            </a:r>
            <a:r>
              <a:rPr lang="en-ZA" baseline="0" dirty="0" smtClean="0"/>
              <a:t> </a:t>
            </a:r>
            <a:r>
              <a:rPr lang="en-ZA" baseline="0" dirty="0" err="1" smtClean="0"/>
              <a:t>peuvent</a:t>
            </a:r>
            <a:r>
              <a:rPr lang="en-ZA" baseline="0" dirty="0" smtClean="0"/>
              <a:t> </a:t>
            </a:r>
            <a:r>
              <a:rPr lang="en-ZA" baseline="0" dirty="0" err="1" smtClean="0"/>
              <a:t>vouloir</a:t>
            </a:r>
            <a:r>
              <a:rPr lang="en-ZA" baseline="0" dirty="0" smtClean="0"/>
              <a:t> </a:t>
            </a:r>
            <a:r>
              <a:rPr lang="en-ZA" baseline="0" dirty="0" err="1" smtClean="0"/>
              <a:t>resoudre</a:t>
            </a:r>
            <a:r>
              <a:rPr lang="en-ZA" baseline="0" dirty="0" smtClean="0"/>
              <a:t> </a:t>
            </a:r>
            <a:r>
              <a:rPr lang="en-ZA" baseline="0" dirty="0" err="1" smtClean="0"/>
              <a:t>leurs</a:t>
            </a:r>
            <a:r>
              <a:rPr lang="en-ZA" baseline="0" dirty="0" smtClean="0"/>
              <a:t> </a:t>
            </a:r>
            <a:r>
              <a:rPr lang="en-ZA" baseline="0" dirty="0" err="1" smtClean="0"/>
              <a:t>pb</a:t>
            </a:r>
            <a:r>
              <a:rPr lang="en-ZA" baseline="0" dirty="0" smtClean="0"/>
              <a:t> technique.</a:t>
            </a:r>
          </a:p>
          <a:p>
            <a:pPr marL="171450" indent="-171450">
              <a:buFontTx/>
              <a:buChar char="-"/>
            </a:pPr>
            <a:r>
              <a:rPr lang="en-ZA" baseline="0" dirty="0" err="1" smtClean="0"/>
              <a:t>Une</a:t>
            </a:r>
            <a:r>
              <a:rPr lang="en-ZA" baseline="0" dirty="0" smtClean="0"/>
              <a:t> </a:t>
            </a:r>
            <a:r>
              <a:rPr lang="en-ZA" baseline="0" dirty="0" err="1" smtClean="0"/>
              <a:t>fois</a:t>
            </a:r>
            <a:r>
              <a:rPr lang="en-ZA" baseline="0" dirty="0" smtClean="0"/>
              <a:t> a saturation, </a:t>
            </a:r>
            <a:r>
              <a:rPr lang="en-ZA" baseline="0" dirty="0" err="1" smtClean="0"/>
              <a:t>l’equipe</a:t>
            </a:r>
            <a:r>
              <a:rPr lang="en-ZA" baseline="0" dirty="0" smtClean="0"/>
              <a:t> technique </a:t>
            </a:r>
            <a:r>
              <a:rPr lang="en-ZA" baseline="0" dirty="0" err="1" smtClean="0"/>
              <a:t>devient</a:t>
            </a:r>
            <a:r>
              <a:rPr lang="en-ZA" baseline="0" dirty="0" smtClean="0"/>
              <a:t> </a:t>
            </a:r>
            <a:r>
              <a:rPr lang="en-ZA" baseline="0" dirty="0" err="1" smtClean="0"/>
              <a:t>indisponible</a:t>
            </a:r>
            <a:r>
              <a:rPr lang="en-ZA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Nous ne </a:t>
            </a:r>
            <a:r>
              <a:rPr lang="en-ZA" baseline="0" dirty="0" err="1" smtClean="0"/>
              <a:t>pouvons</a:t>
            </a:r>
            <a:r>
              <a:rPr lang="en-ZA" baseline="0" dirty="0" smtClean="0"/>
              <a:t> </a:t>
            </a:r>
            <a:r>
              <a:rPr lang="en-ZA" baseline="0" dirty="0" err="1" smtClean="0"/>
              <a:t>qu’avoir</a:t>
            </a:r>
            <a:r>
              <a:rPr lang="en-ZA" baseline="0" dirty="0" smtClean="0"/>
              <a:t> les files </a:t>
            </a:r>
            <a:r>
              <a:rPr lang="en-ZA" baseline="0" dirty="0" err="1" smtClean="0"/>
              <a:t>d’attentes</a:t>
            </a:r>
            <a:r>
              <a:rPr lang="en-ZA" baseline="0" dirty="0" smtClean="0"/>
              <a:t>,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02DA5-BE27-4059-B38E-42851981FF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63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 err="1" smtClean="0"/>
              <a:t>Etant</a:t>
            </a:r>
            <a:r>
              <a:rPr lang="en-ZA" baseline="0" dirty="0" smtClean="0"/>
              <a:t> </a:t>
            </a:r>
            <a:r>
              <a:rPr lang="en-ZA" baseline="0" dirty="0" err="1" smtClean="0"/>
              <a:t>donne</a:t>
            </a:r>
            <a:r>
              <a:rPr lang="en-ZA" baseline="0" dirty="0" smtClean="0"/>
              <a:t> les </a:t>
            </a:r>
            <a:r>
              <a:rPr lang="en-ZA" baseline="0" dirty="0" err="1" smtClean="0"/>
              <a:t>nouvelles</a:t>
            </a:r>
            <a:r>
              <a:rPr lang="en-ZA" baseline="0" dirty="0" smtClean="0"/>
              <a:t> </a:t>
            </a:r>
            <a:r>
              <a:rPr lang="en-ZA" baseline="0" dirty="0" err="1" smtClean="0"/>
              <a:t>technologie</a:t>
            </a:r>
            <a:r>
              <a:rPr lang="en-ZA" baseline="0" dirty="0" smtClean="0"/>
              <a:t> </a:t>
            </a:r>
            <a:r>
              <a:rPr lang="en-ZA" baseline="0" dirty="0" err="1" smtClean="0"/>
              <a:t>en</a:t>
            </a:r>
            <a:r>
              <a:rPr lang="en-ZA" baseline="0" dirty="0" smtClean="0"/>
              <a:t> </a:t>
            </a:r>
            <a:r>
              <a:rPr lang="en-ZA" baseline="0" dirty="0" err="1" smtClean="0"/>
              <a:t>pleine</a:t>
            </a:r>
            <a:r>
              <a:rPr lang="en-ZA" baseline="0" dirty="0" smtClean="0"/>
              <a:t> </a:t>
            </a:r>
            <a:r>
              <a:rPr lang="en-ZA" baseline="0" dirty="0" err="1" smtClean="0"/>
              <a:t>croissance</a:t>
            </a:r>
            <a:r>
              <a:rPr lang="en-ZA" baseline="0" dirty="0" smtClean="0"/>
              <a:t>, et vu </a:t>
            </a:r>
            <a:r>
              <a:rPr lang="en-ZA" baseline="0" dirty="0" err="1" smtClean="0"/>
              <a:t>ses</a:t>
            </a:r>
            <a:r>
              <a:rPr lang="en-ZA" baseline="0" dirty="0" smtClean="0"/>
              <a:t> </a:t>
            </a:r>
            <a:r>
              <a:rPr lang="en-ZA" baseline="0" dirty="0" err="1" smtClean="0"/>
              <a:t>avantages</a:t>
            </a:r>
            <a:r>
              <a:rPr lang="en-ZA" baseline="0" dirty="0" smtClean="0"/>
              <a:t> nous nous </a:t>
            </a:r>
            <a:r>
              <a:rPr lang="en-ZA" baseline="0" dirty="0" err="1" smtClean="0"/>
              <a:t>interrogeons</a:t>
            </a:r>
            <a:r>
              <a:rPr lang="en-ZA" baseline="0" dirty="0" smtClean="0"/>
              <a:t> sur </a:t>
            </a:r>
            <a:r>
              <a:rPr lang="fr-CM" baseline="0" dirty="0" smtClean="0"/>
              <a:t>« </a:t>
            </a:r>
            <a:r>
              <a:rPr lang="en-ZA" b="1" dirty="0" smtClean="0"/>
              <a:t>Comment</a:t>
            </a:r>
            <a:r>
              <a:rPr lang="fr-CM" b="1" dirty="0" smtClean="0"/>
              <a:t> </a:t>
            </a:r>
            <a:r>
              <a:rPr lang="en-ZA" b="1" dirty="0" smtClean="0"/>
              <a:t>a</a:t>
            </a:r>
            <a:r>
              <a:rPr lang="fr-CM" b="1" dirty="0" err="1" smtClean="0"/>
              <a:t>ccroître</a:t>
            </a:r>
            <a:r>
              <a:rPr lang="fr-CM" b="1" dirty="0" smtClean="0"/>
              <a:t> la disponibilité, la réactivité et l’efficacité des assistants techniques</a:t>
            </a:r>
            <a:r>
              <a:rPr lang="en-ZA" b="1" dirty="0" smtClean="0"/>
              <a:t>?</a:t>
            </a:r>
            <a:r>
              <a:rPr lang="fr-CM" baseline="0" dirty="0" smtClean="0"/>
              <a:t>»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M" baseline="0" dirty="0" smtClean="0"/>
              <a:t>ceci afin gagner en temps et en argent tant pour l’entreprise que pour les clients.</a:t>
            </a:r>
            <a:endParaRPr lang="en-ZA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02DA5-BE27-4059-B38E-42851981FF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69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 err="1" smtClean="0"/>
              <a:t>Etant</a:t>
            </a:r>
            <a:r>
              <a:rPr lang="en-ZA" baseline="0" dirty="0" smtClean="0"/>
              <a:t> </a:t>
            </a:r>
            <a:r>
              <a:rPr lang="en-ZA" baseline="0" dirty="0" err="1" smtClean="0"/>
              <a:t>donne</a:t>
            </a:r>
            <a:r>
              <a:rPr lang="en-ZA" baseline="0" dirty="0" smtClean="0"/>
              <a:t> les </a:t>
            </a:r>
            <a:r>
              <a:rPr lang="en-ZA" baseline="0" dirty="0" err="1" smtClean="0"/>
              <a:t>nouvelles</a:t>
            </a:r>
            <a:r>
              <a:rPr lang="en-ZA" baseline="0" dirty="0" smtClean="0"/>
              <a:t> </a:t>
            </a:r>
            <a:r>
              <a:rPr lang="en-ZA" baseline="0" dirty="0" err="1" smtClean="0"/>
              <a:t>technologie</a:t>
            </a:r>
            <a:r>
              <a:rPr lang="en-ZA" baseline="0" dirty="0" smtClean="0"/>
              <a:t> </a:t>
            </a:r>
            <a:r>
              <a:rPr lang="en-ZA" baseline="0" dirty="0" err="1" smtClean="0"/>
              <a:t>en</a:t>
            </a:r>
            <a:r>
              <a:rPr lang="en-ZA" baseline="0" dirty="0" smtClean="0"/>
              <a:t> </a:t>
            </a:r>
            <a:r>
              <a:rPr lang="en-ZA" baseline="0" dirty="0" err="1" smtClean="0"/>
              <a:t>pleine</a:t>
            </a:r>
            <a:r>
              <a:rPr lang="en-ZA" baseline="0" dirty="0" smtClean="0"/>
              <a:t> </a:t>
            </a:r>
            <a:r>
              <a:rPr lang="en-ZA" baseline="0" dirty="0" err="1" smtClean="0"/>
              <a:t>croissance</a:t>
            </a:r>
            <a:r>
              <a:rPr lang="en-ZA" baseline="0" dirty="0" smtClean="0"/>
              <a:t>, et vu </a:t>
            </a:r>
            <a:r>
              <a:rPr lang="en-ZA" baseline="0" dirty="0" err="1" smtClean="0"/>
              <a:t>ses</a:t>
            </a:r>
            <a:r>
              <a:rPr lang="en-ZA" baseline="0" dirty="0" smtClean="0"/>
              <a:t> </a:t>
            </a:r>
            <a:r>
              <a:rPr lang="en-ZA" baseline="0" dirty="0" err="1" smtClean="0"/>
              <a:t>avantages</a:t>
            </a:r>
            <a:r>
              <a:rPr lang="en-ZA" baseline="0" dirty="0" smtClean="0"/>
              <a:t> nous nous </a:t>
            </a:r>
            <a:r>
              <a:rPr lang="en-ZA" baseline="0" dirty="0" err="1" smtClean="0"/>
              <a:t>interrogeons</a:t>
            </a:r>
            <a:r>
              <a:rPr lang="en-ZA" baseline="0" dirty="0" smtClean="0"/>
              <a:t> sur </a:t>
            </a:r>
            <a:r>
              <a:rPr lang="fr-CM" baseline="0" dirty="0" smtClean="0"/>
              <a:t>« </a:t>
            </a:r>
            <a:r>
              <a:rPr lang="en-ZA" b="1" dirty="0" smtClean="0"/>
              <a:t>Comment</a:t>
            </a:r>
            <a:r>
              <a:rPr lang="fr-CM" b="1" dirty="0" smtClean="0"/>
              <a:t> </a:t>
            </a:r>
            <a:r>
              <a:rPr lang="en-ZA" b="1" dirty="0" smtClean="0"/>
              <a:t>a</a:t>
            </a:r>
            <a:r>
              <a:rPr lang="fr-CM" b="1" dirty="0" err="1" smtClean="0"/>
              <a:t>ccroître</a:t>
            </a:r>
            <a:r>
              <a:rPr lang="fr-CM" b="1" dirty="0" smtClean="0"/>
              <a:t> la disponibilité, la réactivité et l’efficacité des assistants techniques</a:t>
            </a:r>
            <a:r>
              <a:rPr lang="en-ZA" b="1" dirty="0" smtClean="0"/>
              <a:t>?</a:t>
            </a:r>
            <a:r>
              <a:rPr lang="fr-CM" baseline="0" dirty="0" smtClean="0"/>
              <a:t>»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M" baseline="0" dirty="0" smtClean="0"/>
              <a:t>ceci afin gagner en temps et en argent tant pour l’entreprise que pour les clients.</a:t>
            </a:r>
            <a:endParaRPr lang="en-ZA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02DA5-BE27-4059-B38E-42851981FF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80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 err="1" smtClean="0"/>
              <a:t>Etant</a:t>
            </a:r>
            <a:r>
              <a:rPr lang="en-ZA" baseline="0" dirty="0" smtClean="0"/>
              <a:t> </a:t>
            </a:r>
            <a:r>
              <a:rPr lang="en-ZA" baseline="0" dirty="0" err="1" smtClean="0"/>
              <a:t>donne</a:t>
            </a:r>
            <a:r>
              <a:rPr lang="en-ZA" baseline="0" dirty="0" smtClean="0"/>
              <a:t> les </a:t>
            </a:r>
            <a:r>
              <a:rPr lang="en-ZA" baseline="0" dirty="0" err="1" smtClean="0"/>
              <a:t>nouvelles</a:t>
            </a:r>
            <a:r>
              <a:rPr lang="en-ZA" baseline="0" dirty="0" smtClean="0"/>
              <a:t> </a:t>
            </a:r>
            <a:r>
              <a:rPr lang="en-ZA" baseline="0" dirty="0" err="1" smtClean="0"/>
              <a:t>technologie</a:t>
            </a:r>
            <a:r>
              <a:rPr lang="en-ZA" baseline="0" dirty="0" smtClean="0"/>
              <a:t> </a:t>
            </a:r>
            <a:r>
              <a:rPr lang="en-ZA" baseline="0" dirty="0" err="1" smtClean="0"/>
              <a:t>en</a:t>
            </a:r>
            <a:r>
              <a:rPr lang="en-ZA" baseline="0" dirty="0" smtClean="0"/>
              <a:t> </a:t>
            </a:r>
            <a:r>
              <a:rPr lang="en-ZA" baseline="0" dirty="0" err="1" smtClean="0"/>
              <a:t>pleine</a:t>
            </a:r>
            <a:r>
              <a:rPr lang="en-ZA" baseline="0" dirty="0" smtClean="0"/>
              <a:t> </a:t>
            </a:r>
            <a:r>
              <a:rPr lang="en-ZA" baseline="0" dirty="0" err="1" smtClean="0"/>
              <a:t>croissance</a:t>
            </a:r>
            <a:r>
              <a:rPr lang="en-ZA" baseline="0" dirty="0" smtClean="0"/>
              <a:t>, et vu </a:t>
            </a:r>
            <a:r>
              <a:rPr lang="en-ZA" baseline="0" dirty="0" err="1" smtClean="0"/>
              <a:t>ses</a:t>
            </a:r>
            <a:r>
              <a:rPr lang="en-ZA" baseline="0" dirty="0" smtClean="0"/>
              <a:t> </a:t>
            </a:r>
            <a:r>
              <a:rPr lang="en-ZA" baseline="0" dirty="0" err="1" smtClean="0"/>
              <a:t>avantages</a:t>
            </a:r>
            <a:r>
              <a:rPr lang="en-ZA" baseline="0" dirty="0" smtClean="0"/>
              <a:t> nous nous </a:t>
            </a:r>
            <a:r>
              <a:rPr lang="en-ZA" baseline="0" dirty="0" err="1" smtClean="0"/>
              <a:t>interrogeons</a:t>
            </a:r>
            <a:r>
              <a:rPr lang="en-ZA" baseline="0" dirty="0" smtClean="0"/>
              <a:t> sur </a:t>
            </a:r>
            <a:r>
              <a:rPr lang="fr-CM" baseline="0" dirty="0" smtClean="0"/>
              <a:t>« </a:t>
            </a:r>
            <a:r>
              <a:rPr lang="en-ZA" b="1" dirty="0" smtClean="0"/>
              <a:t>Comment</a:t>
            </a:r>
            <a:r>
              <a:rPr lang="fr-CM" b="1" dirty="0" smtClean="0"/>
              <a:t> </a:t>
            </a:r>
            <a:r>
              <a:rPr lang="en-ZA" b="1" dirty="0" smtClean="0"/>
              <a:t>a</a:t>
            </a:r>
            <a:r>
              <a:rPr lang="fr-CM" b="1" dirty="0" err="1" smtClean="0"/>
              <a:t>ccroître</a:t>
            </a:r>
            <a:r>
              <a:rPr lang="fr-CM" b="1" dirty="0" smtClean="0"/>
              <a:t> la disponibilité, la réactivité et l’efficacité des assistants techniques</a:t>
            </a:r>
            <a:r>
              <a:rPr lang="en-ZA" b="1" dirty="0" smtClean="0"/>
              <a:t>?</a:t>
            </a:r>
            <a:r>
              <a:rPr lang="fr-CM" baseline="0" dirty="0" smtClean="0"/>
              <a:t>»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M" baseline="0" dirty="0" smtClean="0"/>
              <a:t>ceci afin gagner en temps et en argent tant pour l’entreprise que pour les clients.</a:t>
            </a:r>
            <a:endParaRPr lang="en-ZA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02DA5-BE27-4059-B38E-42851981FF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49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 err="1" smtClean="0"/>
              <a:t>Etant</a:t>
            </a:r>
            <a:r>
              <a:rPr lang="en-ZA" baseline="0" dirty="0" smtClean="0"/>
              <a:t> </a:t>
            </a:r>
            <a:r>
              <a:rPr lang="en-ZA" baseline="0" dirty="0" err="1" smtClean="0"/>
              <a:t>donne</a:t>
            </a:r>
            <a:r>
              <a:rPr lang="en-ZA" baseline="0" dirty="0" smtClean="0"/>
              <a:t> les </a:t>
            </a:r>
            <a:r>
              <a:rPr lang="en-ZA" baseline="0" dirty="0" err="1" smtClean="0"/>
              <a:t>nouvelles</a:t>
            </a:r>
            <a:r>
              <a:rPr lang="en-ZA" baseline="0" dirty="0" smtClean="0"/>
              <a:t> </a:t>
            </a:r>
            <a:r>
              <a:rPr lang="en-ZA" baseline="0" dirty="0" err="1" smtClean="0"/>
              <a:t>technologie</a:t>
            </a:r>
            <a:r>
              <a:rPr lang="en-ZA" baseline="0" dirty="0" smtClean="0"/>
              <a:t> </a:t>
            </a:r>
            <a:r>
              <a:rPr lang="en-ZA" baseline="0" dirty="0" err="1" smtClean="0"/>
              <a:t>en</a:t>
            </a:r>
            <a:r>
              <a:rPr lang="en-ZA" baseline="0" dirty="0" smtClean="0"/>
              <a:t> </a:t>
            </a:r>
            <a:r>
              <a:rPr lang="en-ZA" baseline="0" dirty="0" err="1" smtClean="0"/>
              <a:t>pleine</a:t>
            </a:r>
            <a:r>
              <a:rPr lang="en-ZA" baseline="0" dirty="0" smtClean="0"/>
              <a:t> </a:t>
            </a:r>
            <a:r>
              <a:rPr lang="en-ZA" baseline="0" dirty="0" err="1" smtClean="0"/>
              <a:t>croissance</a:t>
            </a:r>
            <a:r>
              <a:rPr lang="en-ZA" baseline="0" dirty="0" smtClean="0"/>
              <a:t>, et vu </a:t>
            </a:r>
            <a:r>
              <a:rPr lang="en-ZA" baseline="0" dirty="0" err="1" smtClean="0"/>
              <a:t>ses</a:t>
            </a:r>
            <a:r>
              <a:rPr lang="en-ZA" baseline="0" dirty="0" smtClean="0"/>
              <a:t> </a:t>
            </a:r>
            <a:r>
              <a:rPr lang="en-ZA" baseline="0" dirty="0" err="1" smtClean="0"/>
              <a:t>avantages</a:t>
            </a:r>
            <a:r>
              <a:rPr lang="en-ZA" baseline="0" dirty="0" smtClean="0"/>
              <a:t> nous nous </a:t>
            </a:r>
            <a:r>
              <a:rPr lang="en-ZA" baseline="0" dirty="0" err="1" smtClean="0"/>
              <a:t>interrogeons</a:t>
            </a:r>
            <a:r>
              <a:rPr lang="en-ZA" baseline="0" dirty="0" smtClean="0"/>
              <a:t> sur </a:t>
            </a:r>
            <a:r>
              <a:rPr lang="fr-CM" baseline="0" dirty="0" smtClean="0"/>
              <a:t>« </a:t>
            </a:r>
            <a:r>
              <a:rPr lang="en-ZA" b="1" dirty="0" smtClean="0"/>
              <a:t>Comment</a:t>
            </a:r>
            <a:r>
              <a:rPr lang="fr-CM" b="1" dirty="0" smtClean="0"/>
              <a:t> </a:t>
            </a:r>
            <a:r>
              <a:rPr lang="en-ZA" b="1" dirty="0" smtClean="0"/>
              <a:t>a</a:t>
            </a:r>
            <a:r>
              <a:rPr lang="fr-CM" b="1" dirty="0" err="1" smtClean="0"/>
              <a:t>ccroître</a:t>
            </a:r>
            <a:r>
              <a:rPr lang="fr-CM" b="1" dirty="0" smtClean="0"/>
              <a:t> la disponibilité, la réactivité et l’efficacité des assistants techniques</a:t>
            </a:r>
            <a:r>
              <a:rPr lang="en-ZA" b="1" dirty="0" smtClean="0"/>
              <a:t>?</a:t>
            </a:r>
            <a:r>
              <a:rPr lang="fr-CM" baseline="0" dirty="0" smtClean="0"/>
              <a:t>»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M" baseline="0" dirty="0" smtClean="0"/>
              <a:t>ceci afin gagner en temps et en argent tant pour l’entreprise que pour les clients.</a:t>
            </a:r>
            <a:endParaRPr lang="en-ZA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02DA5-BE27-4059-B38E-42851981FF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13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6/28/2021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C3DB-B57B-4A60-AE63-F3ACF314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3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6/28/2021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C3DB-B57B-4A60-AE63-F3ACF314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7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6/28/2021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C3DB-B57B-4A60-AE63-F3ACF314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4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6/28/2021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C3DB-B57B-4A60-AE63-F3ACF314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3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6/28/2021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C3DB-B57B-4A60-AE63-F3ACF314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6/28/2021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C3DB-B57B-4A60-AE63-F3ACF314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8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6/28/2021</a:t>
            </a:r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C3DB-B57B-4A60-AE63-F3ACF314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1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6/28/2021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C3DB-B57B-4A60-AE63-F3ACF314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6/28/2021</a:t>
            </a:r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C3DB-B57B-4A60-AE63-F3ACF314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1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6/28/2021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C3DB-B57B-4A60-AE63-F3ACF314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4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6/28/2021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C3DB-B57B-4A60-AE63-F3ACF314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6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46000">
              <a:schemeClr val="bg1"/>
            </a:gs>
            <a:gs pos="14000">
              <a:schemeClr val="bg2"/>
            </a:gs>
            <a:gs pos="69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6/28/2021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CC3DB-B57B-4A60-AE63-F3ACF314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4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7.jpg"/><Relationship Id="rId18" Type="http://schemas.openxmlformats.org/officeDocument/2006/relationships/slide" Target="slide18.xml"/><Relationship Id="rId3" Type="http://schemas.openxmlformats.org/officeDocument/2006/relationships/image" Target="../media/image15.png"/><Relationship Id="rId7" Type="http://schemas.openxmlformats.org/officeDocument/2006/relationships/image" Target="../media/image7.jpeg"/><Relationship Id="rId12" Type="http://schemas.openxmlformats.org/officeDocument/2006/relationships/image" Target="../media/image11.jpeg"/><Relationship Id="rId17" Type="http://schemas.openxmlformats.org/officeDocument/2006/relationships/slide" Target="slide7.xml"/><Relationship Id="rId2" Type="http://schemas.openxmlformats.org/officeDocument/2006/relationships/notesSlide" Target="../notesSlides/notesSlide10.xml"/><Relationship Id="rId16" Type="http://schemas.openxmlformats.org/officeDocument/2006/relationships/slide" Target="slide5.xml"/><Relationship Id="rId20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microsoft.com/office/2007/relationships/hdphoto" Target="../media/hdphoto1.wdp"/><Relationship Id="rId5" Type="http://schemas.openxmlformats.org/officeDocument/2006/relationships/image" Target="../media/image16.png"/><Relationship Id="rId15" Type="http://schemas.openxmlformats.org/officeDocument/2006/relationships/slide" Target="slide3.xml"/><Relationship Id="rId10" Type="http://schemas.openxmlformats.org/officeDocument/2006/relationships/image" Target="../media/image10.png"/><Relationship Id="rId19" Type="http://schemas.openxmlformats.org/officeDocument/2006/relationships/slide" Target="slide21.xml"/><Relationship Id="rId4" Type="http://schemas.openxmlformats.org/officeDocument/2006/relationships/image" Target="../media/image5.jpg"/><Relationship Id="rId9" Type="http://schemas.openxmlformats.org/officeDocument/2006/relationships/image" Target="../media/image9.jpg"/><Relationship Id="rId14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18.png"/><Relationship Id="rId7" Type="http://schemas.openxmlformats.org/officeDocument/2006/relationships/slide" Target="slide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10" Type="http://schemas.openxmlformats.org/officeDocument/2006/relationships/slide" Target="slide6.xml"/><Relationship Id="rId4" Type="http://schemas.openxmlformats.org/officeDocument/2006/relationships/slide" Target="slide10.xml"/><Relationship Id="rId9" Type="http://schemas.openxmlformats.org/officeDocument/2006/relationships/slide" Target="slide2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9.jpg"/><Relationship Id="rId7" Type="http://schemas.openxmlformats.org/officeDocument/2006/relationships/slide" Target="slide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11" Type="http://schemas.openxmlformats.org/officeDocument/2006/relationships/slide" Target="slide6.xml"/><Relationship Id="rId5" Type="http://schemas.openxmlformats.org/officeDocument/2006/relationships/slide" Target="slide10.xml"/><Relationship Id="rId10" Type="http://schemas.openxmlformats.org/officeDocument/2006/relationships/slide" Target="slide21.xml"/><Relationship Id="rId4" Type="http://schemas.openxmlformats.org/officeDocument/2006/relationships/image" Target="../media/image20.jpg"/><Relationship Id="rId9" Type="http://schemas.openxmlformats.org/officeDocument/2006/relationships/slide" Target="slide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slide18.xml"/><Relationship Id="rId3" Type="http://schemas.openxmlformats.org/officeDocument/2006/relationships/image" Target="../media/image21.jpg"/><Relationship Id="rId7" Type="http://schemas.openxmlformats.org/officeDocument/2006/relationships/image" Target="../media/image9.jpg"/><Relationship Id="rId12" Type="http://schemas.openxmlformats.org/officeDocument/2006/relationships/slide" Target="slide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g"/><Relationship Id="rId11" Type="http://schemas.openxmlformats.org/officeDocument/2006/relationships/slide" Target="slide5.xml"/><Relationship Id="rId5" Type="http://schemas.openxmlformats.org/officeDocument/2006/relationships/image" Target="../media/image22.jpg"/><Relationship Id="rId15" Type="http://schemas.openxmlformats.org/officeDocument/2006/relationships/slide" Target="slide6.xml"/><Relationship Id="rId10" Type="http://schemas.openxmlformats.org/officeDocument/2006/relationships/slide" Target="slide3.xml"/><Relationship Id="rId4" Type="http://schemas.openxmlformats.org/officeDocument/2006/relationships/image" Target="../media/image18.png"/><Relationship Id="rId9" Type="http://schemas.openxmlformats.org/officeDocument/2006/relationships/slide" Target="slide10.xml"/><Relationship Id="rId14" Type="http://schemas.openxmlformats.org/officeDocument/2006/relationships/slide" Target="slide2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24.jpg"/><Relationship Id="rId7" Type="http://schemas.openxmlformats.org/officeDocument/2006/relationships/slide" Target="slide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10" Type="http://schemas.openxmlformats.org/officeDocument/2006/relationships/slide" Target="slide6.xml"/><Relationship Id="rId4" Type="http://schemas.openxmlformats.org/officeDocument/2006/relationships/slide" Target="slide10.xml"/><Relationship Id="rId9" Type="http://schemas.openxmlformats.org/officeDocument/2006/relationships/slide" Target="slide2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18.png"/><Relationship Id="rId7" Type="http://schemas.openxmlformats.org/officeDocument/2006/relationships/slide" Target="slide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10" Type="http://schemas.openxmlformats.org/officeDocument/2006/relationships/slide" Target="slide6.xml"/><Relationship Id="rId4" Type="http://schemas.openxmlformats.org/officeDocument/2006/relationships/slide" Target="slide10.xml"/><Relationship Id="rId9" Type="http://schemas.openxmlformats.org/officeDocument/2006/relationships/slide" Target="slide2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0.xml"/><Relationship Id="rId7" Type="http://schemas.openxmlformats.org/officeDocument/2006/relationships/slide" Target="slide1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3.xml"/><Relationship Id="rId9" Type="http://schemas.openxmlformats.org/officeDocument/2006/relationships/slide" Target="slide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13" Type="http://schemas.openxmlformats.org/officeDocument/2006/relationships/slide" Target="slide7.xml"/><Relationship Id="rId3" Type="http://schemas.openxmlformats.org/officeDocument/2006/relationships/image" Target="../media/image25.jpg"/><Relationship Id="rId7" Type="http://schemas.openxmlformats.org/officeDocument/2006/relationships/image" Target="../media/image29.jpg"/><Relationship Id="rId12" Type="http://schemas.openxmlformats.org/officeDocument/2006/relationships/slide" Target="slide5.xml"/><Relationship Id="rId2" Type="http://schemas.openxmlformats.org/officeDocument/2006/relationships/notesSlide" Target="../notesSlides/notesSlide17.xml"/><Relationship Id="rId16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slide" Target="slide3.xml"/><Relationship Id="rId5" Type="http://schemas.openxmlformats.org/officeDocument/2006/relationships/image" Target="../media/image27.png"/><Relationship Id="rId15" Type="http://schemas.openxmlformats.org/officeDocument/2006/relationships/slide" Target="slide21.xml"/><Relationship Id="rId10" Type="http://schemas.openxmlformats.org/officeDocument/2006/relationships/slide" Target="slide10.xml"/><Relationship Id="rId4" Type="http://schemas.openxmlformats.org/officeDocument/2006/relationships/image" Target="../media/image26.png"/><Relationship Id="rId9" Type="http://schemas.openxmlformats.org/officeDocument/2006/relationships/image" Target="../media/image31.jpg"/><Relationship Id="rId1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8.xml"/><Relationship Id="rId7" Type="http://schemas.openxmlformats.org/officeDocument/2006/relationships/slide" Target="slide1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3.xml"/><Relationship Id="rId9" Type="http://schemas.openxmlformats.org/officeDocument/2006/relationships/slide" Target="slide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32.png"/><Relationship Id="rId7" Type="http://schemas.openxmlformats.org/officeDocument/2006/relationships/slide" Target="slide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10" Type="http://schemas.openxmlformats.org/officeDocument/2006/relationships/slide" Target="slide6.xml"/><Relationship Id="rId4" Type="http://schemas.openxmlformats.org/officeDocument/2006/relationships/slide" Target="slide18.xml"/><Relationship Id="rId9" Type="http://schemas.openxmlformats.org/officeDocument/2006/relationships/slide" Target="slide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g"/><Relationship Id="rId13" Type="http://schemas.openxmlformats.org/officeDocument/2006/relationships/slide" Target="slide5.xml"/><Relationship Id="rId3" Type="http://schemas.openxmlformats.org/officeDocument/2006/relationships/image" Target="../media/image33.jpg"/><Relationship Id="rId7" Type="http://schemas.openxmlformats.org/officeDocument/2006/relationships/image" Target="../media/image37.jpg"/><Relationship Id="rId12" Type="http://schemas.openxmlformats.org/officeDocument/2006/relationships/slide" Target="slide3.xml"/><Relationship Id="rId17" Type="http://schemas.openxmlformats.org/officeDocument/2006/relationships/slide" Target="slide6.xml"/><Relationship Id="rId2" Type="http://schemas.openxmlformats.org/officeDocument/2006/relationships/notesSlide" Target="../notesSlides/notesSlide20.xml"/><Relationship Id="rId16" Type="http://schemas.openxmlformats.org/officeDocument/2006/relationships/slide" Target="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jpg"/><Relationship Id="rId11" Type="http://schemas.openxmlformats.org/officeDocument/2006/relationships/slide" Target="slide18.xml"/><Relationship Id="rId5" Type="http://schemas.openxmlformats.org/officeDocument/2006/relationships/image" Target="../media/image35.jpg"/><Relationship Id="rId15" Type="http://schemas.openxmlformats.org/officeDocument/2006/relationships/slide" Target="slide10.xml"/><Relationship Id="rId10" Type="http://schemas.openxmlformats.org/officeDocument/2006/relationships/image" Target="../media/image39.jpg"/><Relationship Id="rId4" Type="http://schemas.openxmlformats.org/officeDocument/2006/relationships/image" Target="../media/image34.jpg"/><Relationship Id="rId9" Type="http://schemas.openxmlformats.org/officeDocument/2006/relationships/image" Target="../media/image18.png"/><Relationship Id="rId14" Type="http://schemas.openxmlformats.org/officeDocument/2006/relationships/slide" Target="slide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21.xml"/><Relationship Id="rId7" Type="http://schemas.openxmlformats.org/officeDocument/2006/relationships/slide" Target="slide1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3.xml"/><Relationship Id="rId9" Type="http://schemas.openxmlformats.org/officeDocument/2006/relationships/slide" Target="slide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3.jpg"/><Relationship Id="rId7" Type="http://schemas.openxmlformats.org/officeDocument/2006/relationships/slide" Target="slide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10" Type="http://schemas.openxmlformats.org/officeDocument/2006/relationships/slide" Target="slide7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4.jpg"/><Relationship Id="rId7" Type="http://schemas.openxmlformats.org/officeDocument/2006/relationships/slide" Target="slide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comments" Target="../comments/comment1.xml"/><Relationship Id="rId5" Type="http://schemas.openxmlformats.org/officeDocument/2006/relationships/slide" Target="slide5.xml"/><Relationship Id="rId10" Type="http://schemas.openxmlformats.org/officeDocument/2006/relationships/slide" Target="slide7.xml"/><Relationship Id="rId4" Type="http://schemas.openxmlformats.org/officeDocument/2006/relationships/slide" Target="slide3.xml"/><Relationship Id="rId9" Type="http://schemas.openxmlformats.org/officeDocument/2006/relationships/slide" Target="slide2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6.xml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12" Type="http://schemas.openxmlformats.org/officeDocument/2006/relationships/slide" Target="slide3.xml"/><Relationship Id="rId17" Type="http://schemas.openxmlformats.org/officeDocument/2006/relationships/slide" Target="slide7.xml"/><Relationship Id="rId2" Type="http://schemas.openxmlformats.org/officeDocument/2006/relationships/notesSlide" Target="../notesSlides/notesSlide5.xml"/><Relationship Id="rId16" Type="http://schemas.openxmlformats.org/officeDocument/2006/relationships/slide" Target="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11" Type="http://schemas.openxmlformats.org/officeDocument/2006/relationships/slide" Target="slide5.xml"/><Relationship Id="rId5" Type="http://schemas.openxmlformats.org/officeDocument/2006/relationships/image" Target="../media/image7.jpeg"/><Relationship Id="rId15" Type="http://schemas.openxmlformats.org/officeDocument/2006/relationships/slide" Target="slide18.xml"/><Relationship Id="rId10" Type="http://schemas.openxmlformats.org/officeDocument/2006/relationships/image" Target="../media/image11.jpeg"/><Relationship Id="rId4" Type="http://schemas.openxmlformats.org/officeDocument/2006/relationships/image" Target="../media/image6.png"/><Relationship Id="rId9" Type="http://schemas.microsoft.com/office/2007/relationships/hdphoto" Target="../media/hdphoto1.wdp"/><Relationship Id="rId14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12.jpg"/><Relationship Id="rId7" Type="http://schemas.openxmlformats.org/officeDocument/2006/relationships/slide" Target="slide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10" Type="http://schemas.openxmlformats.org/officeDocument/2006/relationships/slide" Target="slide7.xml"/><Relationship Id="rId4" Type="http://schemas.openxmlformats.org/officeDocument/2006/relationships/slide" Target="slide6.xml"/><Relationship Id="rId9" Type="http://schemas.openxmlformats.org/officeDocument/2006/relationships/slide" Target="slide2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7.xml"/><Relationship Id="rId7" Type="http://schemas.openxmlformats.org/officeDocument/2006/relationships/slide" Target="slide1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5" Type="http://schemas.openxmlformats.org/officeDocument/2006/relationships/slide" Target="slide5.xml"/><Relationship Id="rId4" Type="http://schemas.openxmlformats.org/officeDocument/2006/relationships/slide" Target="slide3.xml"/><Relationship Id="rId9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13.png"/><Relationship Id="rId7" Type="http://schemas.openxmlformats.org/officeDocument/2006/relationships/slide" Target="slide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10" Type="http://schemas.openxmlformats.org/officeDocument/2006/relationships/slide" Target="slide6.xml"/><Relationship Id="rId4" Type="http://schemas.openxmlformats.org/officeDocument/2006/relationships/slide" Target="slide7.xml"/><Relationship Id="rId9" Type="http://schemas.openxmlformats.org/officeDocument/2006/relationships/slide" Target="slide2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14.png"/><Relationship Id="rId7" Type="http://schemas.openxmlformats.org/officeDocument/2006/relationships/slide" Target="slide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10" Type="http://schemas.openxmlformats.org/officeDocument/2006/relationships/slide" Target="slide6.xml"/><Relationship Id="rId4" Type="http://schemas.openxmlformats.org/officeDocument/2006/relationships/slide" Target="slide7.xml"/><Relationship Id="rId9" Type="http://schemas.openxmlformats.org/officeDocument/2006/relationships/slide" Target="slide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87" y="0"/>
            <a:ext cx="1946313" cy="663569"/>
          </a:xfrm>
          <a:prstGeom prst="rect">
            <a:avLst/>
          </a:prstGeom>
        </p:spPr>
      </p:pic>
      <p:sp>
        <p:nvSpPr>
          <p:cNvPr id="3" name="TextBox 127">
            <a:extLst>
              <a:ext uri="{FF2B5EF4-FFF2-40B4-BE49-F238E27FC236}">
                <a16:creationId xmlns:a16="http://schemas.microsoft.com/office/drawing/2014/main" id="{A83F830B-C55C-491C-AC5D-4DD8AB5E8BA1}"/>
              </a:ext>
            </a:extLst>
          </p:cNvPr>
          <p:cNvSpPr txBox="1"/>
          <p:nvPr/>
        </p:nvSpPr>
        <p:spPr>
          <a:xfrm>
            <a:off x="1367824" y="1327317"/>
            <a:ext cx="97152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BC0000"/>
                </a:solidFill>
                <a:latin typeface="Norwester" panose="00000506000000000000" pitchFamily="50" charset="0"/>
              </a:rPr>
              <a:t>CONCEPTION ET REALISATION D’UN MOTEUR D’INTELLIGENCE ARTIFICIELLE CONNECTE AU COEUR DU RESEAU 3G POUR LA RESOLUTION AUTOMATIQUE DES PLAINTES TECHNIQUES DE LA CLIENTELE: CAS DE </a:t>
            </a:r>
            <a:r>
              <a:rPr lang="en-US" sz="2800" b="1" dirty="0">
                <a:solidFill>
                  <a:srgbClr val="BC0000"/>
                </a:solidFill>
                <a:latin typeface="Norwester" panose="00000506000000000000" pitchFamily="50" charset="0"/>
              </a:rPr>
              <a:t>N</a:t>
            </a:r>
            <a:r>
              <a:rPr lang="en-US" sz="2800" b="1" dirty="0" smtClean="0">
                <a:solidFill>
                  <a:srgbClr val="BC0000"/>
                </a:solidFill>
                <a:latin typeface="Norwester" panose="00000506000000000000" pitchFamily="50" charset="0"/>
              </a:rPr>
              <a:t>EXTTEL</a:t>
            </a:r>
            <a:endParaRPr lang="en-US" sz="2800" b="1" dirty="0">
              <a:solidFill>
                <a:srgbClr val="BC0000"/>
              </a:solidFill>
              <a:latin typeface="Norwester" panose="00000506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67824" y="4237834"/>
            <a:ext cx="9715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b="1" i="1" dirty="0" err="1" smtClean="0"/>
              <a:t>Présenté</a:t>
            </a:r>
            <a:r>
              <a:rPr lang="en-ZA" b="1" i="1" dirty="0" smtClean="0"/>
              <a:t> par :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ZA" b="1" dirty="0" smtClean="0"/>
              <a:t>NOAH AGOUA Gallus Aristide</a:t>
            </a:r>
            <a:endParaRPr lang="en-US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1367824" y="4976722"/>
            <a:ext cx="971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b="1" i="1" dirty="0" smtClean="0"/>
              <a:t>Sous la supervision de :</a:t>
            </a:r>
            <a:r>
              <a:rPr lang="en-US" b="1" i="1" dirty="0"/>
              <a:t> </a:t>
            </a:r>
            <a:r>
              <a:rPr lang="en-US" b="1" i="1" dirty="0" smtClean="0"/>
              <a:t>  </a:t>
            </a:r>
            <a:r>
              <a:rPr lang="en-ZA" b="1" dirty="0" err="1" smtClean="0"/>
              <a:t>Ing</a:t>
            </a:r>
            <a:r>
              <a:rPr lang="en-ZA" b="1" dirty="0"/>
              <a:t>.</a:t>
            </a:r>
            <a:r>
              <a:rPr lang="en-ZA" b="1" dirty="0" smtClean="0"/>
              <a:t> </a:t>
            </a:r>
            <a:r>
              <a:rPr lang="en-ZA" b="1" dirty="0" err="1" smtClean="0"/>
              <a:t>Armel</a:t>
            </a:r>
            <a:r>
              <a:rPr lang="en-ZA" b="1" dirty="0" smtClean="0"/>
              <a:t> </a:t>
            </a:r>
            <a:r>
              <a:rPr lang="en-ZA" b="1" smtClean="0"/>
              <a:t>BIKEK, </a:t>
            </a:r>
            <a:r>
              <a:rPr lang="en-ZA" b="1" dirty="0" err="1" smtClean="0"/>
              <a:t>encadrant</a:t>
            </a:r>
            <a:r>
              <a:rPr lang="en-ZA" b="1" dirty="0" smtClean="0"/>
              <a:t> </a:t>
            </a:r>
            <a:r>
              <a:rPr lang="en-ZA" b="1" dirty="0" err="1" smtClean="0"/>
              <a:t>professionel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85648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654" y="3097056"/>
            <a:ext cx="656123" cy="676762"/>
          </a:xfrm>
          <a:prstGeom prst="rect">
            <a:avLst/>
          </a:prstGeom>
        </p:spPr>
      </p:pic>
      <p:pic>
        <p:nvPicPr>
          <p:cNvPr id="95" name="Image 9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171" y="3019017"/>
            <a:ext cx="656123" cy="676762"/>
          </a:xfrm>
          <a:prstGeom prst="rect">
            <a:avLst/>
          </a:prstGeom>
        </p:spPr>
      </p:pic>
      <p:grpSp>
        <p:nvGrpSpPr>
          <p:cNvPr id="17" name="Groupe 16"/>
          <p:cNvGrpSpPr/>
          <p:nvPr/>
        </p:nvGrpSpPr>
        <p:grpSpPr>
          <a:xfrm>
            <a:off x="6034492" y="3045525"/>
            <a:ext cx="2270057" cy="1055770"/>
            <a:chOff x="8253512" y="1423584"/>
            <a:chExt cx="2261138" cy="1055770"/>
          </a:xfrm>
        </p:grpSpPr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5876" y="1423584"/>
              <a:ext cx="1203708" cy="828675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8253512" y="2110022"/>
              <a:ext cx="22611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CM" dirty="0" smtClean="0"/>
                <a:t>Assistants techniques</a:t>
              </a:r>
              <a:endParaRPr lang="en-US" dirty="0"/>
            </a:p>
          </p:txBody>
        </p:sp>
      </p:grpSp>
      <p:grpSp>
        <p:nvGrpSpPr>
          <p:cNvPr id="63" name="Groupe 62"/>
          <p:cNvGrpSpPr/>
          <p:nvPr/>
        </p:nvGrpSpPr>
        <p:grpSpPr>
          <a:xfrm>
            <a:off x="6483086" y="3004151"/>
            <a:ext cx="805934" cy="1088527"/>
            <a:chOff x="7211432" y="2757583"/>
            <a:chExt cx="805934" cy="1088527"/>
          </a:xfrm>
        </p:grpSpPr>
        <p:pic>
          <p:nvPicPr>
            <p:cNvPr id="64" name="Image 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432" y="2757583"/>
              <a:ext cx="805934" cy="826213"/>
            </a:xfrm>
            <a:prstGeom prst="rect">
              <a:avLst/>
            </a:prstGeom>
          </p:spPr>
        </p:pic>
        <p:sp>
          <p:nvSpPr>
            <p:cNvPr id="65" name="Rectangle 64"/>
            <p:cNvSpPr/>
            <p:nvPr/>
          </p:nvSpPr>
          <p:spPr>
            <a:xfrm>
              <a:off x="7231483" y="3476778"/>
              <a:ext cx="7400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M" b="1" dirty="0" err="1">
                  <a:solidFill>
                    <a:srgbClr val="FF0000"/>
                  </a:solidFill>
                </a:rPr>
                <a:t>RobIC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3" name="Connecteur droit avec flèche 32"/>
          <p:cNvCxnSpPr/>
          <p:nvPr/>
        </p:nvCxnSpPr>
        <p:spPr>
          <a:xfrm>
            <a:off x="6772539" y="4015911"/>
            <a:ext cx="7371" cy="952169"/>
          </a:xfrm>
          <a:prstGeom prst="straightConnector1">
            <a:avLst/>
          </a:prstGeom>
          <a:ln w="38100">
            <a:solidFill>
              <a:srgbClr val="5E8FB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6/28/2021</a:t>
            </a:r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C3DB-B57B-4A60-AE63-F3ACF314727F}" type="slidenum">
              <a:rPr lang="en-US" sz="1800" smtClean="0"/>
              <a:t>10</a:t>
            </a:fld>
            <a:endParaRPr lang="en-US" sz="1800"/>
          </a:p>
        </p:txBody>
      </p:sp>
      <p:sp>
        <p:nvSpPr>
          <p:cNvPr id="58" name="Arc plein 57"/>
          <p:cNvSpPr/>
          <p:nvPr/>
        </p:nvSpPr>
        <p:spPr>
          <a:xfrm rot="1200000">
            <a:off x="2601135" y="5168171"/>
            <a:ext cx="264247" cy="153952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Arc plein 58"/>
          <p:cNvSpPr/>
          <p:nvPr/>
        </p:nvSpPr>
        <p:spPr>
          <a:xfrm rot="1200000">
            <a:off x="2620480" y="5017005"/>
            <a:ext cx="359565" cy="18536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Arc plein 66"/>
          <p:cNvSpPr/>
          <p:nvPr/>
        </p:nvSpPr>
        <p:spPr>
          <a:xfrm rot="1200000">
            <a:off x="2620834" y="4853337"/>
            <a:ext cx="479119" cy="208257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Arc plein 67"/>
          <p:cNvSpPr/>
          <p:nvPr/>
        </p:nvSpPr>
        <p:spPr>
          <a:xfrm rot="1200000">
            <a:off x="2648167" y="4647612"/>
            <a:ext cx="608463" cy="263595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Arc plein 68"/>
          <p:cNvSpPr/>
          <p:nvPr/>
        </p:nvSpPr>
        <p:spPr>
          <a:xfrm rot="1200000">
            <a:off x="2667187" y="4423715"/>
            <a:ext cx="748551" cy="239687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Arc plein 69"/>
          <p:cNvSpPr/>
          <p:nvPr/>
        </p:nvSpPr>
        <p:spPr>
          <a:xfrm rot="1200000">
            <a:off x="2692004" y="4163054"/>
            <a:ext cx="906629" cy="261995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1" name="Groupe 70"/>
          <p:cNvGrpSpPr/>
          <p:nvPr/>
        </p:nvGrpSpPr>
        <p:grpSpPr>
          <a:xfrm>
            <a:off x="2971438" y="3202851"/>
            <a:ext cx="1538416" cy="1015212"/>
            <a:chOff x="4710436" y="1430255"/>
            <a:chExt cx="1840536" cy="1352239"/>
          </a:xfrm>
        </p:grpSpPr>
        <p:pic>
          <p:nvPicPr>
            <p:cNvPr id="72" name="Image 7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2014" y="1430255"/>
              <a:ext cx="1132006" cy="899042"/>
            </a:xfrm>
            <a:prstGeom prst="rect">
              <a:avLst/>
            </a:prstGeom>
          </p:spPr>
        </p:pic>
        <p:sp>
          <p:nvSpPr>
            <p:cNvPr id="73" name="Rectangle 72"/>
            <p:cNvSpPr/>
            <p:nvPr/>
          </p:nvSpPr>
          <p:spPr>
            <a:xfrm>
              <a:off x="4710436" y="2290552"/>
              <a:ext cx="1840536" cy="491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CM" dirty="0" smtClean="0"/>
                <a:t>Service client</a:t>
              </a:r>
              <a:endParaRPr lang="en-US" dirty="0"/>
            </a:p>
          </p:txBody>
        </p:sp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680" y="4809529"/>
            <a:ext cx="703401" cy="636190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87" y="5509958"/>
            <a:ext cx="699787" cy="583534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5617039" y="5058764"/>
            <a:ext cx="2447832" cy="1297586"/>
            <a:chOff x="7961446" y="3422437"/>
            <a:chExt cx="2447832" cy="1297586"/>
          </a:xfrm>
        </p:grpSpPr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5092" y="3422437"/>
              <a:ext cx="1203708" cy="832901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7961446" y="4350691"/>
              <a:ext cx="24478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CM" dirty="0" smtClean="0"/>
                <a:t>Équipements du réseau</a:t>
              </a:r>
              <a:endParaRPr lang="en-US" dirty="0"/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4665134" y="2097926"/>
            <a:ext cx="1674819" cy="700435"/>
            <a:chOff x="2589493" y="1717483"/>
            <a:chExt cx="1674819" cy="700435"/>
          </a:xfrm>
        </p:grpSpPr>
        <p:pic>
          <p:nvPicPr>
            <p:cNvPr id="41" name="Image 40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40110">
              <a:off x="2589493" y="2155653"/>
              <a:ext cx="335623" cy="262265"/>
            </a:xfrm>
            <a:prstGeom prst="rect">
              <a:avLst/>
            </a:prstGeom>
            <a:solidFill>
              <a:schemeClr val="accent1">
                <a:alpha val="6000"/>
              </a:schemeClr>
            </a:solidFill>
          </p:spPr>
        </p:pic>
        <p:sp>
          <p:nvSpPr>
            <p:cNvPr id="42" name="Rectangle 41"/>
            <p:cNvSpPr/>
            <p:nvPr/>
          </p:nvSpPr>
          <p:spPr>
            <a:xfrm rot="20040110">
              <a:off x="2762253" y="1717483"/>
              <a:ext cx="15020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CM" b="1" dirty="0" smtClean="0">
                  <a:solidFill>
                    <a:srgbClr val="FF0000"/>
                  </a:solidFill>
                </a:rPr>
                <a:t>indisponible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7" name="Imag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551" y="2618457"/>
            <a:ext cx="946190" cy="674968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551" y="1249748"/>
            <a:ext cx="946190" cy="674968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680" y="3418862"/>
            <a:ext cx="703401" cy="636190"/>
          </a:xfrm>
          <a:prstGeom prst="rect">
            <a:avLst/>
          </a:prstGeom>
        </p:spPr>
      </p:pic>
      <p:grpSp>
        <p:nvGrpSpPr>
          <p:cNvPr id="8" name="Groupe 7"/>
          <p:cNvGrpSpPr/>
          <p:nvPr/>
        </p:nvGrpSpPr>
        <p:grpSpPr>
          <a:xfrm>
            <a:off x="2237521" y="4117074"/>
            <a:ext cx="45719" cy="581508"/>
            <a:chOff x="1063863" y="3175421"/>
            <a:chExt cx="45719" cy="581508"/>
          </a:xfrm>
        </p:grpSpPr>
        <p:sp>
          <p:nvSpPr>
            <p:cNvPr id="5" name="Ellipse 4"/>
            <p:cNvSpPr/>
            <p:nvPr/>
          </p:nvSpPr>
          <p:spPr>
            <a:xfrm>
              <a:off x="1063863" y="31754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Ellipse 42"/>
            <p:cNvSpPr/>
            <p:nvPr/>
          </p:nvSpPr>
          <p:spPr>
            <a:xfrm>
              <a:off x="1063863" y="344331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44"/>
            <p:cNvSpPr/>
            <p:nvPr/>
          </p:nvSpPr>
          <p:spPr>
            <a:xfrm>
              <a:off x="1063863" y="371121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3717787" y="1989088"/>
            <a:ext cx="45719" cy="581508"/>
            <a:chOff x="1063863" y="3175421"/>
            <a:chExt cx="45719" cy="581508"/>
          </a:xfrm>
        </p:grpSpPr>
        <p:sp>
          <p:nvSpPr>
            <p:cNvPr id="47" name="Ellipse 46"/>
            <p:cNvSpPr/>
            <p:nvPr/>
          </p:nvSpPr>
          <p:spPr>
            <a:xfrm>
              <a:off x="1063863" y="31754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48"/>
            <p:cNvSpPr/>
            <p:nvPr/>
          </p:nvSpPr>
          <p:spPr>
            <a:xfrm>
              <a:off x="1063863" y="344331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Ellipse 50"/>
            <p:cNvSpPr/>
            <p:nvPr/>
          </p:nvSpPr>
          <p:spPr>
            <a:xfrm>
              <a:off x="1063863" y="371121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Image 5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523" y="3505407"/>
            <a:ext cx="362268" cy="192765"/>
          </a:xfrm>
          <a:prstGeom prst="rect">
            <a:avLst/>
          </a:prstGeom>
        </p:spPr>
      </p:pic>
      <p:sp>
        <p:nvSpPr>
          <p:cNvPr id="54" name="Arc plein 53"/>
          <p:cNvSpPr/>
          <p:nvPr/>
        </p:nvSpPr>
        <p:spPr>
          <a:xfrm rot="4353470">
            <a:off x="2383795" y="3115034"/>
            <a:ext cx="277669" cy="21842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Arc plein 54"/>
          <p:cNvSpPr/>
          <p:nvPr/>
        </p:nvSpPr>
        <p:spPr>
          <a:xfrm rot="4353470">
            <a:off x="2406269" y="2953009"/>
            <a:ext cx="377829" cy="262994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Arc plein 55"/>
          <p:cNvSpPr/>
          <p:nvPr/>
        </p:nvSpPr>
        <p:spPr>
          <a:xfrm rot="4353470">
            <a:off x="2407248" y="2780214"/>
            <a:ext cx="503456" cy="295471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Arc plein 56"/>
          <p:cNvSpPr/>
          <p:nvPr/>
        </p:nvSpPr>
        <p:spPr>
          <a:xfrm rot="4353470">
            <a:off x="2441366" y="2556295"/>
            <a:ext cx="639370" cy="37398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Arc plein 59"/>
          <p:cNvSpPr/>
          <p:nvPr/>
        </p:nvSpPr>
        <p:spPr>
          <a:xfrm rot="4353470">
            <a:off x="2450986" y="2335511"/>
            <a:ext cx="786573" cy="34006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Arc plein 61"/>
          <p:cNvSpPr/>
          <p:nvPr/>
        </p:nvSpPr>
        <p:spPr>
          <a:xfrm rot="4353470">
            <a:off x="2490030" y="2049958"/>
            <a:ext cx="952681" cy="37171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8" name="Image 11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523" y="2921070"/>
            <a:ext cx="362268" cy="192765"/>
          </a:xfrm>
          <a:prstGeom prst="rect">
            <a:avLst/>
          </a:prstGeom>
        </p:spPr>
      </p:pic>
      <p:pic>
        <p:nvPicPr>
          <p:cNvPr id="120" name="Image 1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083" y="1529485"/>
            <a:ext cx="362268" cy="192765"/>
          </a:xfrm>
          <a:prstGeom prst="rect">
            <a:avLst/>
          </a:prstGeom>
        </p:spPr>
      </p:pic>
      <p:sp>
        <p:nvSpPr>
          <p:cNvPr id="22" name="Ellipse 21"/>
          <p:cNvSpPr/>
          <p:nvPr/>
        </p:nvSpPr>
        <p:spPr>
          <a:xfrm>
            <a:off x="7787776" y="2872618"/>
            <a:ext cx="3416847" cy="706763"/>
          </a:xfrm>
          <a:prstGeom prst="ellipse">
            <a:avLst/>
          </a:prstGeom>
          <a:solidFill>
            <a:srgbClr val="F3F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b="1" dirty="0" smtClean="0">
                <a:solidFill>
                  <a:srgbClr val="FF0000"/>
                </a:solidFill>
              </a:rPr>
              <a:t>File d’attente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8369463" y="2235814"/>
            <a:ext cx="2275377" cy="442088"/>
            <a:chOff x="7860607" y="1682937"/>
            <a:chExt cx="2573208" cy="442088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794"/>
            <a:stretch/>
          </p:blipFill>
          <p:spPr>
            <a:xfrm>
              <a:off x="7860607" y="1682937"/>
              <a:ext cx="535310" cy="442088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8345474" y="1728435"/>
              <a:ext cx="208834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CM" b="1" dirty="0" smtClean="0">
                  <a:solidFill>
                    <a:srgbClr val="92BF1E"/>
                  </a:solidFill>
                </a:rPr>
                <a:t>Disponible 24/24</a:t>
              </a:r>
              <a:endParaRPr lang="en-US" b="1" dirty="0">
                <a:solidFill>
                  <a:srgbClr val="92BF1E"/>
                </a:solidFill>
              </a:endParaRPr>
            </a:p>
          </p:txBody>
        </p:sp>
      </p:grpSp>
      <p:grpSp>
        <p:nvGrpSpPr>
          <p:cNvPr id="74" name="Groupe 73"/>
          <p:cNvGrpSpPr/>
          <p:nvPr/>
        </p:nvGrpSpPr>
        <p:grpSpPr>
          <a:xfrm>
            <a:off x="8276878" y="3483799"/>
            <a:ext cx="2571441" cy="442088"/>
            <a:chOff x="7860607" y="1682937"/>
            <a:chExt cx="2908025" cy="442088"/>
          </a:xfrm>
        </p:grpSpPr>
        <p:pic>
          <p:nvPicPr>
            <p:cNvPr id="75" name="Image 7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794"/>
            <a:stretch/>
          </p:blipFill>
          <p:spPr>
            <a:xfrm>
              <a:off x="7860607" y="1682937"/>
              <a:ext cx="535310" cy="442088"/>
            </a:xfrm>
            <a:prstGeom prst="rect">
              <a:avLst/>
            </a:prstGeom>
          </p:spPr>
        </p:pic>
        <p:sp>
          <p:nvSpPr>
            <p:cNvPr id="76" name="Rectangle 75"/>
            <p:cNvSpPr/>
            <p:nvPr/>
          </p:nvSpPr>
          <p:spPr>
            <a:xfrm>
              <a:off x="8345474" y="1728435"/>
              <a:ext cx="242315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CM" b="1" dirty="0" smtClean="0">
                  <a:solidFill>
                    <a:srgbClr val="92BF1E"/>
                  </a:solidFill>
                </a:rPr>
                <a:t>Plus de file d’attente</a:t>
              </a:r>
              <a:endParaRPr lang="en-US" b="1" dirty="0">
                <a:solidFill>
                  <a:srgbClr val="92BF1E"/>
                </a:solidFill>
              </a:endParaRPr>
            </a:p>
          </p:txBody>
        </p:sp>
      </p:grpSp>
      <p:sp>
        <p:nvSpPr>
          <p:cNvPr id="77" name="Rectangle 76"/>
          <p:cNvSpPr/>
          <p:nvPr/>
        </p:nvSpPr>
        <p:spPr>
          <a:xfrm rot="693271" flipV="1">
            <a:off x="7891279" y="3106475"/>
            <a:ext cx="334264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 rot="20842288" flipV="1">
            <a:off x="7805070" y="3095271"/>
            <a:ext cx="334264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e 90"/>
          <p:cNvGrpSpPr/>
          <p:nvPr/>
        </p:nvGrpSpPr>
        <p:grpSpPr>
          <a:xfrm>
            <a:off x="6853223" y="1736749"/>
            <a:ext cx="45719" cy="581508"/>
            <a:chOff x="1063863" y="3175421"/>
            <a:chExt cx="45719" cy="581508"/>
          </a:xfrm>
        </p:grpSpPr>
        <p:sp>
          <p:nvSpPr>
            <p:cNvPr id="92" name="Ellipse 91"/>
            <p:cNvSpPr/>
            <p:nvPr/>
          </p:nvSpPr>
          <p:spPr>
            <a:xfrm>
              <a:off x="1063863" y="31754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Ellipse 92"/>
            <p:cNvSpPr/>
            <p:nvPr/>
          </p:nvSpPr>
          <p:spPr>
            <a:xfrm>
              <a:off x="1063863" y="344331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Ellipse 93"/>
            <p:cNvSpPr/>
            <p:nvPr/>
          </p:nvSpPr>
          <p:spPr>
            <a:xfrm>
              <a:off x="1063863" y="371121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9" name="Image 7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334" y="2666113"/>
            <a:ext cx="362268" cy="192765"/>
          </a:xfrm>
          <a:prstGeom prst="rect">
            <a:avLst/>
          </a:prstGeom>
        </p:spPr>
      </p:pic>
      <p:pic>
        <p:nvPicPr>
          <p:cNvPr id="80" name="Image 7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724" y="1334488"/>
            <a:ext cx="362268" cy="192765"/>
          </a:xfrm>
          <a:prstGeom prst="rect">
            <a:avLst/>
          </a:prstGeom>
        </p:spPr>
      </p:pic>
      <p:pic>
        <p:nvPicPr>
          <p:cNvPr id="82" name="Image 8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895" y="3511631"/>
            <a:ext cx="362268" cy="192765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-14514" y="668121"/>
            <a:ext cx="12206514" cy="203200"/>
          </a:xfrm>
          <a:prstGeom prst="rect">
            <a:avLst/>
          </a:prstGeom>
          <a:solidFill>
            <a:srgbClr val="E1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à coins arrondis 83">
            <a:hlinkClick r:id="rId14" action="ppaction://hlinksldjump"/>
          </p:cNvPr>
          <p:cNvSpPr/>
          <p:nvPr/>
        </p:nvSpPr>
        <p:spPr>
          <a:xfrm>
            <a:off x="7166991" y="65716"/>
            <a:ext cx="1608749" cy="726583"/>
          </a:xfrm>
          <a:prstGeom prst="roundRect">
            <a:avLst/>
          </a:prstGeom>
          <a:gradFill flip="none" rotWithShape="1">
            <a:gsLst>
              <a:gs pos="0">
                <a:srgbClr val="E01C23">
                  <a:shade val="30000"/>
                  <a:satMod val="115000"/>
                </a:srgbClr>
              </a:gs>
              <a:gs pos="50000">
                <a:srgbClr val="E01C23">
                  <a:shade val="67500"/>
                  <a:satMod val="115000"/>
                </a:srgbClr>
              </a:gs>
              <a:gs pos="100000">
                <a:srgbClr val="E01C23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SOLUTION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5" name="Rectangle à coins arrondis 84">
            <a:hlinkClick r:id="rId15" action="ppaction://hlinksldjump"/>
          </p:cNvPr>
          <p:cNvSpPr/>
          <p:nvPr/>
        </p:nvSpPr>
        <p:spPr>
          <a:xfrm>
            <a:off x="0" y="62898"/>
            <a:ext cx="1767828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6" name="Rectangle à coins arrondis 85">
            <a:hlinkClick r:id="rId16" action="ppaction://hlinksldjump"/>
          </p:cNvPr>
          <p:cNvSpPr/>
          <p:nvPr/>
        </p:nvSpPr>
        <p:spPr>
          <a:xfrm>
            <a:off x="1725585" y="57983"/>
            <a:ext cx="1645364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ETUDE DE </a:t>
            </a:r>
            <a:r>
              <a:rPr lang="en-ZA" b="1" dirty="0">
                <a:solidFill>
                  <a:schemeClr val="tx1"/>
                </a:solidFill>
                <a:hlinkClick r:id="rId16" action="ppaction://hlinksldjump"/>
              </a:rPr>
              <a:t>L’EXISTANT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7" name="Rectangle à coins arrondis 86">
            <a:hlinkClick r:id="rId17" action="ppaction://hlinksldjump"/>
          </p:cNvPr>
          <p:cNvSpPr/>
          <p:nvPr/>
        </p:nvSpPr>
        <p:spPr>
          <a:xfrm>
            <a:off x="5299324" y="50392"/>
            <a:ext cx="1886970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MÉTHODOLOGIE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Rectangle à coins arrondis 87">
            <a:hlinkClick r:id="rId18" action="ppaction://hlinksldjump"/>
          </p:cNvPr>
          <p:cNvSpPr/>
          <p:nvPr/>
        </p:nvSpPr>
        <p:spPr>
          <a:xfrm>
            <a:off x="8769246" y="57983"/>
            <a:ext cx="1624168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RESULTATS ET CIBLES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9" name="Rectangle à coins arrondis 88">
            <a:hlinkClick r:id="rId19" action="ppaction://hlinksldjump"/>
          </p:cNvPr>
          <p:cNvSpPr/>
          <p:nvPr/>
        </p:nvSpPr>
        <p:spPr>
          <a:xfrm>
            <a:off x="10373192" y="50726"/>
            <a:ext cx="1808457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CONCLUSION ET PERSPECTIVES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0" name="Rectangle à coins arrondis 89">
            <a:hlinkClick r:id="rId20" action="ppaction://hlinksldjump"/>
          </p:cNvPr>
          <p:cNvSpPr/>
          <p:nvPr/>
        </p:nvSpPr>
        <p:spPr>
          <a:xfrm>
            <a:off x="3365844" y="59311"/>
            <a:ext cx="1946561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PROBLÉMATIQUE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65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63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48148E-6 L 0.21823 0.0009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1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xit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07407E-6 L 0.00104 -0.10718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63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81481E-6 L 0.22513 -0.0361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-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xit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00221 -0.2840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1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63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0.23516 -0.0169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8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10" presetClass="exit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22222E-6 L -0.2319 0.024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02" y="1204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000"/>
                            </p:stCondLst>
                            <p:childTnLst>
                              <p:par>
                                <p:cTn id="7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44444E-6 L 0.32331 0.01135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9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4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4500"/>
                            </p:stCondLst>
                            <p:childTnLst>
                              <p:par>
                                <p:cTn id="9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500"/>
                            </p:stCondLst>
                            <p:childTnLst>
                              <p:par>
                                <p:cTn id="9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2319 0.02431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02" y="1204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07407E-6 L -0.22201 -0.0007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68" y="278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 animBg="1"/>
      <p:bldP spid="7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6/28/2021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C3DB-B57B-4A60-AE63-F3ACF314727F}" type="slidenum">
              <a:rPr lang="en-US" sz="1800" smtClean="0"/>
              <a:t>11</a:t>
            </a:fld>
            <a:endParaRPr lang="en-US" sz="1800"/>
          </a:p>
        </p:txBody>
      </p:sp>
      <p:sp>
        <p:nvSpPr>
          <p:cNvPr id="5" name="ZoneTexte 4"/>
          <p:cNvSpPr txBox="1"/>
          <p:nvPr/>
        </p:nvSpPr>
        <p:spPr>
          <a:xfrm>
            <a:off x="1208753" y="1207967"/>
            <a:ext cx="8891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 smtClean="0">
                <a:solidFill>
                  <a:srgbClr val="FF0000"/>
                </a:solidFill>
              </a:rPr>
              <a:t>QUI EST </a:t>
            </a:r>
            <a:r>
              <a:rPr lang="en-ZA" sz="2800" b="1" dirty="0" err="1" smtClean="0">
                <a:solidFill>
                  <a:srgbClr val="FF0000"/>
                </a:solidFill>
              </a:rPr>
              <a:t>RobIC</a:t>
            </a:r>
            <a:r>
              <a:rPr lang="en-ZA" sz="2800" b="1" dirty="0" smtClean="0">
                <a:solidFill>
                  <a:srgbClr val="FF0000"/>
                </a:solidFill>
              </a:rPr>
              <a:t> 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1636720" y="2447495"/>
            <a:ext cx="1633252" cy="2096881"/>
            <a:chOff x="2041450" y="2325746"/>
            <a:chExt cx="1633252" cy="2096881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1451" y="2325746"/>
              <a:ext cx="1633251" cy="1860699"/>
            </a:xfrm>
            <a:prstGeom prst="rect">
              <a:avLst/>
            </a:prstGeom>
          </p:spPr>
        </p:pic>
        <p:sp>
          <p:nvSpPr>
            <p:cNvPr id="7" name="ZoneTexte 6"/>
            <p:cNvSpPr txBox="1"/>
            <p:nvPr/>
          </p:nvSpPr>
          <p:spPr>
            <a:xfrm>
              <a:off x="2041450" y="4053295"/>
              <a:ext cx="1633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b="1" dirty="0" err="1" smtClean="0">
                  <a:solidFill>
                    <a:srgbClr val="E41921"/>
                  </a:solidFill>
                </a:rPr>
                <a:t>RobIC</a:t>
              </a:r>
              <a:endParaRPr lang="en-US" b="1" dirty="0">
                <a:solidFill>
                  <a:srgbClr val="E41921"/>
                </a:solidFill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004237" y="206477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fr-CM" b="1" dirty="0" err="1" smtClean="0">
                <a:solidFill>
                  <a:srgbClr val="E51824"/>
                </a:solidFill>
              </a:rPr>
              <a:t>RobIC</a:t>
            </a:r>
            <a:r>
              <a:rPr lang="fr-CM" b="1" dirty="0" smtClean="0"/>
              <a:t> </a:t>
            </a:r>
            <a:r>
              <a:rPr lang="fr-CM" b="1" dirty="0" smtClean="0">
                <a:solidFill>
                  <a:srgbClr val="E31B21"/>
                </a:solidFill>
              </a:rPr>
              <a:t>(Robot Intelligent Connecté)</a:t>
            </a:r>
            <a:r>
              <a:rPr lang="fr-CM" dirty="0" smtClean="0">
                <a:solidFill>
                  <a:srgbClr val="E31B21"/>
                </a:solidFill>
              </a:rPr>
              <a:t> </a:t>
            </a:r>
            <a:r>
              <a:rPr lang="fr-CM" dirty="0"/>
              <a:t>est un moteur d’intelligence </a:t>
            </a:r>
            <a:r>
              <a:rPr lang="fr-CM" dirty="0" smtClean="0"/>
              <a:t>artificielle, qui connecté </a:t>
            </a:r>
            <a:r>
              <a:rPr lang="fr-CM" dirty="0"/>
              <a:t>aux équipements du cœur de réseau 3G </a:t>
            </a:r>
            <a:r>
              <a:rPr lang="fr-CM" dirty="0" smtClean="0"/>
              <a:t>vous permet </a:t>
            </a:r>
            <a:r>
              <a:rPr lang="fr-CM" dirty="0"/>
              <a:t>de résoudre </a:t>
            </a:r>
            <a:r>
              <a:rPr lang="fr-CM" b="1" dirty="0" smtClean="0"/>
              <a:t>automatiquement </a:t>
            </a:r>
            <a:r>
              <a:rPr lang="fr-CM" dirty="0"/>
              <a:t>les problèmes d’accès </a:t>
            </a:r>
            <a:r>
              <a:rPr lang="fr-CM" dirty="0" smtClean="0"/>
              <a:t>aux services :</a:t>
            </a:r>
            <a:endParaRPr lang="fr-CM" dirty="0"/>
          </a:p>
          <a:p>
            <a:pPr algn="just"/>
            <a:endParaRPr lang="fr-CM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CM" dirty="0" smtClean="0"/>
              <a:t>d’internet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CM" dirty="0" smtClean="0"/>
              <a:t>d’appels </a:t>
            </a:r>
            <a:endParaRPr lang="fr-CM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CM" dirty="0" smtClean="0"/>
              <a:t>de SMS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CM" dirty="0"/>
              <a:t>etc.</a:t>
            </a:r>
          </a:p>
          <a:p>
            <a:pPr algn="just"/>
            <a:endParaRPr lang="fr-CM" dirty="0"/>
          </a:p>
          <a:p>
            <a:pPr algn="just"/>
            <a:r>
              <a:rPr lang="fr-CM" dirty="0" smtClean="0"/>
              <a:t>Ce</a:t>
            </a:r>
            <a:r>
              <a:rPr lang="en-ZA" dirty="0" smtClean="0"/>
              <a:t>ci, au </a:t>
            </a:r>
            <a:r>
              <a:rPr lang="en-ZA" dirty="0" err="1" smtClean="0"/>
              <a:t>moyen</a:t>
            </a:r>
            <a:r>
              <a:rPr lang="en-ZA" dirty="0" smtClean="0"/>
              <a:t> </a:t>
            </a:r>
            <a:r>
              <a:rPr lang="en-ZA" dirty="0" err="1" smtClean="0"/>
              <a:t>d’algorithmes</a:t>
            </a:r>
            <a:r>
              <a:rPr lang="en-ZA" dirty="0" smtClean="0"/>
              <a:t> </a:t>
            </a:r>
            <a:r>
              <a:rPr lang="en-ZA" dirty="0" err="1" smtClean="0"/>
              <a:t>d’Intelligence</a:t>
            </a:r>
            <a:r>
              <a:rPr lang="en-ZA" dirty="0" smtClean="0"/>
              <a:t> </a:t>
            </a:r>
            <a:r>
              <a:rPr lang="en-ZA" dirty="0" err="1" smtClean="0"/>
              <a:t>Artificielle</a:t>
            </a:r>
            <a:endParaRPr lang="en-ZA" dirty="0"/>
          </a:p>
        </p:txBody>
      </p:sp>
      <p:sp>
        <p:nvSpPr>
          <p:cNvPr id="16" name="Rectangle 15"/>
          <p:cNvSpPr/>
          <p:nvPr/>
        </p:nvSpPr>
        <p:spPr>
          <a:xfrm>
            <a:off x="-14514" y="668121"/>
            <a:ext cx="12206514" cy="203200"/>
          </a:xfrm>
          <a:prstGeom prst="rect">
            <a:avLst/>
          </a:prstGeom>
          <a:solidFill>
            <a:srgbClr val="E1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à coins arrondis 16">
            <a:hlinkClick r:id="rId4" action="ppaction://hlinksldjump"/>
          </p:cNvPr>
          <p:cNvSpPr/>
          <p:nvPr/>
        </p:nvSpPr>
        <p:spPr>
          <a:xfrm>
            <a:off x="7166991" y="65716"/>
            <a:ext cx="1608749" cy="726583"/>
          </a:xfrm>
          <a:prstGeom prst="roundRect">
            <a:avLst/>
          </a:prstGeom>
          <a:gradFill flip="none" rotWithShape="1">
            <a:gsLst>
              <a:gs pos="0">
                <a:srgbClr val="E01C23">
                  <a:shade val="30000"/>
                  <a:satMod val="115000"/>
                </a:srgbClr>
              </a:gs>
              <a:gs pos="50000">
                <a:srgbClr val="E01C23">
                  <a:shade val="67500"/>
                  <a:satMod val="115000"/>
                </a:srgbClr>
              </a:gs>
              <a:gs pos="100000">
                <a:srgbClr val="E01C23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SOLUTION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à coins arrondis 17">
            <a:hlinkClick r:id="rId5" action="ppaction://hlinksldjump"/>
          </p:cNvPr>
          <p:cNvSpPr/>
          <p:nvPr/>
        </p:nvSpPr>
        <p:spPr>
          <a:xfrm>
            <a:off x="0" y="62898"/>
            <a:ext cx="1767828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à coins arrondis 18">
            <a:hlinkClick r:id="rId6" action="ppaction://hlinksldjump"/>
          </p:cNvPr>
          <p:cNvSpPr/>
          <p:nvPr/>
        </p:nvSpPr>
        <p:spPr>
          <a:xfrm>
            <a:off x="1725585" y="57983"/>
            <a:ext cx="1645364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ETUDE DE </a:t>
            </a:r>
            <a:r>
              <a:rPr lang="en-ZA" b="1" dirty="0">
                <a:solidFill>
                  <a:schemeClr val="tx1"/>
                </a:solidFill>
                <a:hlinkClick r:id="rId6" action="ppaction://hlinksldjump"/>
              </a:rPr>
              <a:t>L’EXISTANT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à coins arrondis 19">
            <a:hlinkClick r:id="rId7" action="ppaction://hlinksldjump"/>
          </p:cNvPr>
          <p:cNvSpPr/>
          <p:nvPr/>
        </p:nvSpPr>
        <p:spPr>
          <a:xfrm>
            <a:off x="5299324" y="50392"/>
            <a:ext cx="1886970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MÉTHODOLOGIE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à coins arrondis 20">
            <a:hlinkClick r:id="rId8" action="ppaction://hlinksldjump"/>
          </p:cNvPr>
          <p:cNvSpPr/>
          <p:nvPr/>
        </p:nvSpPr>
        <p:spPr>
          <a:xfrm>
            <a:off x="8769246" y="57983"/>
            <a:ext cx="1624168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RESULTATS ET CIBLES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à coins arrondis 21">
            <a:hlinkClick r:id="rId9" action="ppaction://hlinksldjump"/>
          </p:cNvPr>
          <p:cNvSpPr/>
          <p:nvPr/>
        </p:nvSpPr>
        <p:spPr>
          <a:xfrm>
            <a:off x="10373192" y="50726"/>
            <a:ext cx="1808457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CONCLUSION ET PERSPECTIVES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à coins arrondis 22">
            <a:hlinkClick r:id="rId10" action="ppaction://hlinksldjump"/>
          </p:cNvPr>
          <p:cNvSpPr/>
          <p:nvPr/>
        </p:nvSpPr>
        <p:spPr>
          <a:xfrm>
            <a:off x="3365844" y="59311"/>
            <a:ext cx="1946561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PROBLÉMATIQUE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058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6/28/2021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C3DB-B57B-4A60-AE63-F3ACF314727F}" type="slidenum">
              <a:rPr lang="en-US" sz="1800" smtClean="0"/>
              <a:t>12</a:t>
            </a:fld>
            <a:endParaRPr lang="en-US" sz="1800"/>
          </a:p>
        </p:txBody>
      </p:sp>
      <p:sp>
        <p:nvSpPr>
          <p:cNvPr id="5" name="ZoneTexte 4"/>
          <p:cNvSpPr txBox="1"/>
          <p:nvPr/>
        </p:nvSpPr>
        <p:spPr>
          <a:xfrm>
            <a:off x="975094" y="932450"/>
            <a:ext cx="1019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 smtClean="0">
                <a:solidFill>
                  <a:srgbClr val="FF0000"/>
                </a:solidFill>
              </a:rPr>
              <a:t>LES APPORTS DE </a:t>
            </a:r>
            <a:r>
              <a:rPr lang="en-ZA" sz="2800" b="1" dirty="0" err="1" smtClean="0">
                <a:solidFill>
                  <a:srgbClr val="FF0000"/>
                </a:solidFill>
              </a:rPr>
              <a:t>RobIC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19" name="Groupe 18"/>
          <p:cNvGrpSpPr/>
          <p:nvPr/>
        </p:nvGrpSpPr>
        <p:grpSpPr>
          <a:xfrm>
            <a:off x="405738" y="2964351"/>
            <a:ext cx="1679944" cy="1538618"/>
            <a:chOff x="592280" y="2557951"/>
            <a:chExt cx="1679944" cy="1538618"/>
          </a:xfrm>
        </p:grpSpPr>
        <p:sp>
          <p:nvSpPr>
            <p:cNvPr id="3" name="ZoneTexte 2"/>
            <p:cNvSpPr txBox="1"/>
            <p:nvPr/>
          </p:nvSpPr>
          <p:spPr>
            <a:xfrm>
              <a:off x="592280" y="3727237"/>
              <a:ext cx="16799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ZA" b="1" dirty="0" smtClean="0">
                  <a:solidFill>
                    <a:srgbClr val="FF0000"/>
                  </a:solidFill>
                </a:rPr>
                <a:t>Pour les clients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752" y="2557951"/>
              <a:ext cx="1143000" cy="1143000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26" name="Groupe 25"/>
          <p:cNvGrpSpPr/>
          <p:nvPr/>
        </p:nvGrpSpPr>
        <p:grpSpPr>
          <a:xfrm>
            <a:off x="421248" y="2318852"/>
            <a:ext cx="2024947" cy="2477785"/>
            <a:chOff x="218050" y="1912452"/>
            <a:chExt cx="2024947" cy="2477785"/>
          </a:xfrm>
        </p:grpSpPr>
        <p:sp>
          <p:nvSpPr>
            <p:cNvPr id="22" name="Arc 21"/>
            <p:cNvSpPr/>
            <p:nvPr/>
          </p:nvSpPr>
          <p:spPr>
            <a:xfrm>
              <a:off x="218050" y="1912452"/>
              <a:ext cx="1918741" cy="2477785"/>
            </a:xfrm>
            <a:prstGeom prst="arc">
              <a:avLst>
                <a:gd name="adj1" fmla="val 16200000"/>
                <a:gd name="adj2" fmla="val 5636316"/>
              </a:avLst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717594" y="2143593"/>
              <a:ext cx="212413" cy="2124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2030584" y="2993264"/>
              <a:ext cx="212413" cy="2124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e 24"/>
            <p:cNvSpPr/>
            <p:nvPr/>
          </p:nvSpPr>
          <p:spPr>
            <a:xfrm>
              <a:off x="1717594" y="3910442"/>
              <a:ext cx="212413" cy="2124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e 54"/>
          <p:cNvGrpSpPr/>
          <p:nvPr/>
        </p:nvGrpSpPr>
        <p:grpSpPr>
          <a:xfrm>
            <a:off x="2117089" y="1979132"/>
            <a:ext cx="3560416" cy="616484"/>
            <a:chOff x="1898901" y="1543704"/>
            <a:chExt cx="3560416" cy="616484"/>
          </a:xfrm>
        </p:grpSpPr>
        <p:grpSp>
          <p:nvGrpSpPr>
            <p:cNvPr id="53" name="Groupe 52"/>
            <p:cNvGrpSpPr/>
            <p:nvPr/>
          </p:nvGrpSpPr>
          <p:grpSpPr>
            <a:xfrm>
              <a:off x="1898901" y="1543704"/>
              <a:ext cx="3560416" cy="616484"/>
              <a:chOff x="1898901" y="1543704"/>
              <a:chExt cx="3560416" cy="616484"/>
            </a:xfr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grpSpPr>
          <p:grpSp>
            <p:nvGrpSpPr>
              <p:cNvPr id="44" name="Groupe 43"/>
              <p:cNvGrpSpPr/>
              <p:nvPr/>
            </p:nvGrpSpPr>
            <p:grpSpPr>
              <a:xfrm>
                <a:off x="1898901" y="1847153"/>
                <a:ext cx="529506" cy="313035"/>
                <a:chOff x="1898901" y="1847153"/>
                <a:chExt cx="529506" cy="313035"/>
              </a:xfrm>
              <a:grpFill/>
            </p:grpSpPr>
            <p:cxnSp>
              <p:nvCxnSpPr>
                <p:cNvPr id="28" name="Connecteur droit 27"/>
                <p:cNvCxnSpPr/>
                <p:nvPr/>
              </p:nvCxnSpPr>
              <p:spPr>
                <a:xfrm flipV="1">
                  <a:off x="1898901" y="1847153"/>
                  <a:ext cx="237890" cy="313035"/>
                </a:xfrm>
                <a:prstGeom prst="line">
                  <a:avLst/>
                </a:prstGeom>
                <a:grpFill/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eur droit 34"/>
                <p:cNvCxnSpPr/>
                <p:nvPr/>
              </p:nvCxnSpPr>
              <p:spPr>
                <a:xfrm>
                  <a:off x="2121800" y="1862332"/>
                  <a:ext cx="306607" cy="14323"/>
                </a:xfrm>
                <a:prstGeom prst="line">
                  <a:avLst/>
                </a:prstGeom>
                <a:grpFill/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Rectangle à coins arrondis 47"/>
              <p:cNvSpPr/>
              <p:nvPr/>
            </p:nvSpPr>
            <p:spPr>
              <a:xfrm>
                <a:off x="2446434" y="1543704"/>
                <a:ext cx="3012883" cy="57669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2446331" y="1622180"/>
              <a:ext cx="299495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ZA" sz="2000" b="1" dirty="0" smtClean="0"/>
                <a:t>Pas de </a:t>
              </a:r>
              <a:r>
                <a:rPr lang="en-ZA" sz="2000" b="1" dirty="0"/>
                <a:t>files </a:t>
              </a:r>
              <a:r>
                <a:rPr lang="en-ZA" sz="2000" b="1" dirty="0" err="1" smtClean="0"/>
                <a:t>d’attentes</a:t>
              </a:r>
              <a:endParaRPr lang="en-ZA" sz="2000" b="1" dirty="0" smtClean="0"/>
            </a:p>
          </p:txBody>
        </p:sp>
      </p:grpSp>
      <p:grpSp>
        <p:nvGrpSpPr>
          <p:cNvPr id="58" name="Groupe 57"/>
          <p:cNvGrpSpPr/>
          <p:nvPr/>
        </p:nvGrpSpPr>
        <p:grpSpPr>
          <a:xfrm>
            <a:off x="2431683" y="3147808"/>
            <a:ext cx="3212805" cy="707886"/>
            <a:chOff x="2228485" y="2741408"/>
            <a:chExt cx="3212805" cy="707886"/>
          </a:xfrm>
        </p:grpSpPr>
        <p:grpSp>
          <p:nvGrpSpPr>
            <p:cNvPr id="52" name="Groupe 51"/>
            <p:cNvGrpSpPr/>
            <p:nvPr/>
          </p:nvGrpSpPr>
          <p:grpSpPr>
            <a:xfrm>
              <a:off x="2228485" y="2805201"/>
              <a:ext cx="3212805" cy="576695"/>
              <a:chOff x="2228485" y="2805201"/>
              <a:chExt cx="3212805" cy="576695"/>
            </a:xfr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grpSpPr>
          <p:cxnSp>
            <p:nvCxnSpPr>
              <p:cNvPr id="45" name="Connecteur droit 44"/>
              <p:cNvCxnSpPr/>
              <p:nvPr/>
            </p:nvCxnSpPr>
            <p:spPr>
              <a:xfrm>
                <a:off x="2228485" y="3084959"/>
                <a:ext cx="185410" cy="9445"/>
              </a:xfrm>
              <a:prstGeom prst="line">
                <a:avLst/>
              </a:prstGeom>
              <a:grp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à coins arrondis 48"/>
              <p:cNvSpPr/>
              <p:nvPr/>
            </p:nvSpPr>
            <p:spPr>
              <a:xfrm>
                <a:off x="2428407" y="2805201"/>
                <a:ext cx="3012883" cy="57669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2417779" y="2741408"/>
              <a:ext cx="299448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ZA" sz="2000" b="1" dirty="0" err="1" smtClean="0"/>
                <a:t>Efficacité</a:t>
              </a:r>
              <a:r>
                <a:rPr lang="en-ZA" sz="2000" b="1" dirty="0" smtClean="0"/>
                <a:t> de </a:t>
              </a:r>
              <a:r>
                <a:rPr lang="en-ZA" sz="2000" b="1" dirty="0" err="1" smtClean="0"/>
                <a:t>traitement</a:t>
              </a:r>
              <a:r>
                <a:rPr lang="en-ZA" sz="2000" b="1" dirty="0" smtClean="0"/>
                <a:t> des </a:t>
              </a:r>
              <a:r>
                <a:rPr lang="en-ZA" sz="2000" b="1" dirty="0" err="1" smtClean="0"/>
                <a:t>requêtes</a:t>
              </a:r>
              <a:endParaRPr lang="en-ZA" sz="2000" b="1" dirty="0" smtClean="0"/>
            </a:p>
          </p:txBody>
        </p:sp>
      </p:grpSp>
      <p:grpSp>
        <p:nvGrpSpPr>
          <p:cNvPr id="59" name="Groupe 58"/>
          <p:cNvGrpSpPr/>
          <p:nvPr/>
        </p:nvGrpSpPr>
        <p:grpSpPr>
          <a:xfrm>
            <a:off x="2102097" y="4488564"/>
            <a:ext cx="3560315" cy="576695"/>
            <a:chOff x="1898899" y="4096678"/>
            <a:chExt cx="3560315" cy="576695"/>
          </a:xfrm>
        </p:grpSpPr>
        <p:grpSp>
          <p:nvGrpSpPr>
            <p:cNvPr id="51" name="Groupe 50"/>
            <p:cNvGrpSpPr/>
            <p:nvPr/>
          </p:nvGrpSpPr>
          <p:grpSpPr>
            <a:xfrm>
              <a:off x="1898899" y="4096678"/>
              <a:ext cx="3560315" cy="576695"/>
              <a:chOff x="1898899" y="4096678"/>
              <a:chExt cx="3560315" cy="576695"/>
            </a:xfr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grpSpPr>
          <p:grpSp>
            <p:nvGrpSpPr>
              <p:cNvPr id="43" name="Groupe 42"/>
              <p:cNvGrpSpPr/>
              <p:nvPr/>
            </p:nvGrpSpPr>
            <p:grpSpPr>
              <a:xfrm>
                <a:off x="1898899" y="4106262"/>
                <a:ext cx="529508" cy="303788"/>
                <a:chOff x="1898899" y="4106262"/>
                <a:chExt cx="529508" cy="303788"/>
              </a:xfrm>
              <a:grpFill/>
            </p:grpSpPr>
            <p:cxnSp>
              <p:nvCxnSpPr>
                <p:cNvPr id="38" name="Connecteur droit 37"/>
                <p:cNvCxnSpPr/>
                <p:nvPr/>
              </p:nvCxnSpPr>
              <p:spPr>
                <a:xfrm>
                  <a:off x="1898899" y="4106262"/>
                  <a:ext cx="222900" cy="298489"/>
                </a:xfrm>
                <a:prstGeom prst="line">
                  <a:avLst/>
                </a:prstGeom>
                <a:grpFill/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>
                <a:xfrm>
                  <a:off x="2121800" y="4395727"/>
                  <a:ext cx="306607" cy="14323"/>
                </a:xfrm>
                <a:prstGeom prst="line">
                  <a:avLst/>
                </a:prstGeom>
                <a:grpFill/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Rectangle à coins arrondis 49"/>
              <p:cNvSpPr/>
              <p:nvPr/>
            </p:nvSpPr>
            <p:spPr>
              <a:xfrm>
                <a:off x="2446331" y="4096678"/>
                <a:ext cx="3012883" cy="57669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2446331" y="4195672"/>
              <a:ext cx="299495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ZA" sz="2000" b="1" dirty="0" smtClean="0"/>
                <a:t>Gain de temps</a:t>
              </a:r>
            </a:p>
          </p:txBody>
        </p:sp>
      </p:grpSp>
      <p:grpSp>
        <p:nvGrpSpPr>
          <p:cNvPr id="62" name="Groupe 61"/>
          <p:cNvGrpSpPr/>
          <p:nvPr/>
        </p:nvGrpSpPr>
        <p:grpSpPr>
          <a:xfrm>
            <a:off x="5902840" y="2949361"/>
            <a:ext cx="2080254" cy="1386259"/>
            <a:chOff x="5699642" y="2542961"/>
            <a:chExt cx="2080254" cy="1386259"/>
          </a:xfrm>
        </p:grpSpPr>
        <p:sp>
          <p:nvSpPr>
            <p:cNvPr id="7" name="ZoneTexte 6"/>
            <p:cNvSpPr txBox="1"/>
            <p:nvPr/>
          </p:nvSpPr>
          <p:spPr>
            <a:xfrm>
              <a:off x="5699642" y="3559888"/>
              <a:ext cx="2080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b="1" dirty="0" smtClean="0">
                  <a:solidFill>
                    <a:srgbClr val="FF0000"/>
                  </a:solidFill>
                </a:rPr>
                <a:t>Pour les </a:t>
              </a:r>
              <a:r>
                <a:rPr lang="en-ZA" b="1" dirty="0" err="1" smtClean="0">
                  <a:solidFill>
                    <a:srgbClr val="FF0000"/>
                  </a:solidFill>
                </a:rPr>
                <a:t>entreprises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61" name="Image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8811" y="2542961"/>
              <a:ext cx="1041420" cy="1002253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68" name="Groupe 67"/>
          <p:cNvGrpSpPr/>
          <p:nvPr/>
        </p:nvGrpSpPr>
        <p:grpSpPr>
          <a:xfrm>
            <a:off x="7710928" y="1727753"/>
            <a:ext cx="3677948" cy="630996"/>
            <a:chOff x="1898900" y="1543704"/>
            <a:chExt cx="3560417" cy="630996"/>
          </a:xfrm>
        </p:grpSpPr>
        <p:grpSp>
          <p:nvGrpSpPr>
            <p:cNvPr id="69" name="Groupe 68"/>
            <p:cNvGrpSpPr/>
            <p:nvPr/>
          </p:nvGrpSpPr>
          <p:grpSpPr>
            <a:xfrm>
              <a:off x="1898900" y="1543704"/>
              <a:ext cx="3560417" cy="630996"/>
              <a:chOff x="1898900" y="1543704"/>
              <a:chExt cx="3560417" cy="630996"/>
            </a:xfr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grpSpPr>
          <p:grpSp>
            <p:nvGrpSpPr>
              <p:cNvPr id="71" name="Groupe 70"/>
              <p:cNvGrpSpPr/>
              <p:nvPr/>
            </p:nvGrpSpPr>
            <p:grpSpPr>
              <a:xfrm>
                <a:off x="1898900" y="1861665"/>
                <a:ext cx="529507" cy="313035"/>
                <a:chOff x="1898900" y="1861665"/>
                <a:chExt cx="529507" cy="313035"/>
              </a:xfrm>
              <a:grpFill/>
            </p:grpSpPr>
            <p:cxnSp>
              <p:nvCxnSpPr>
                <p:cNvPr id="73" name="Connecteur droit 72"/>
                <p:cNvCxnSpPr/>
                <p:nvPr/>
              </p:nvCxnSpPr>
              <p:spPr>
                <a:xfrm flipV="1">
                  <a:off x="1898900" y="1861665"/>
                  <a:ext cx="237890" cy="313035"/>
                </a:xfrm>
                <a:prstGeom prst="line">
                  <a:avLst/>
                </a:prstGeom>
                <a:grpFill/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Connecteur droit 73"/>
                <p:cNvCxnSpPr/>
                <p:nvPr/>
              </p:nvCxnSpPr>
              <p:spPr>
                <a:xfrm>
                  <a:off x="2121800" y="1862332"/>
                  <a:ext cx="306607" cy="14323"/>
                </a:xfrm>
                <a:prstGeom prst="line">
                  <a:avLst/>
                </a:prstGeom>
                <a:grpFill/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Rectangle à coins arrondis 71"/>
              <p:cNvSpPr/>
              <p:nvPr/>
            </p:nvSpPr>
            <p:spPr>
              <a:xfrm>
                <a:off x="2446434" y="1543704"/>
                <a:ext cx="3012883" cy="57669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2446331" y="1622180"/>
              <a:ext cx="299495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ZA" sz="2000" b="1" dirty="0" smtClean="0"/>
                <a:t>Am</a:t>
              </a:r>
              <a:r>
                <a:rPr lang="fr-CM" sz="2000" b="1" dirty="0" smtClean="0"/>
                <a:t>é</a:t>
              </a:r>
              <a:r>
                <a:rPr lang="en-ZA" sz="2000" b="1" dirty="0" err="1" smtClean="0"/>
                <a:t>lioration</a:t>
              </a:r>
              <a:r>
                <a:rPr lang="en-ZA" sz="2000" b="1" dirty="0" smtClean="0"/>
                <a:t> de la </a:t>
              </a:r>
              <a:r>
                <a:rPr lang="en-ZA" sz="2000" b="1" dirty="0" err="1" smtClean="0"/>
                <a:t>QoS</a:t>
              </a:r>
              <a:endParaRPr lang="en-ZA" sz="2000" b="1" dirty="0" smtClean="0"/>
            </a:p>
          </p:txBody>
        </p:sp>
      </p:grpSp>
      <p:grpSp>
        <p:nvGrpSpPr>
          <p:cNvPr id="76" name="Groupe 75"/>
          <p:cNvGrpSpPr/>
          <p:nvPr/>
        </p:nvGrpSpPr>
        <p:grpSpPr>
          <a:xfrm>
            <a:off x="6254921" y="2216422"/>
            <a:ext cx="1964987" cy="2477785"/>
            <a:chOff x="6051723" y="1810022"/>
            <a:chExt cx="1964987" cy="2477785"/>
          </a:xfrm>
        </p:grpSpPr>
        <p:sp>
          <p:nvSpPr>
            <p:cNvPr id="64" name="Arc 63"/>
            <p:cNvSpPr/>
            <p:nvPr/>
          </p:nvSpPr>
          <p:spPr>
            <a:xfrm>
              <a:off x="6051723" y="1810022"/>
              <a:ext cx="1918741" cy="2477785"/>
            </a:xfrm>
            <a:prstGeom prst="arc">
              <a:avLst>
                <a:gd name="adj1" fmla="val 16200000"/>
                <a:gd name="adj2" fmla="val 5636316"/>
              </a:avLst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Ellipse 64"/>
            <p:cNvSpPr/>
            <p:nvPr/>
          </p:nvSpPr>
          <p:spPr>
            <a:xfrm>
              <a:off x="7386377" y="1891263"/>
              <a:ext cx="212413" cy="2124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Ellipse 65"/>
            <p:cNvSpPr/>
            <p:nvPr/>
          </p:nvSpPr>
          <p:spPr>
            <a:xfrm>
              <a:off x="7804297" y="2486104"/>
              <a:ext cx="212413" cy="2124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Ellipse 66"/>
            <p:cNvSpPr/>
            <p:nvPr/>
          </p:nvSpPr>
          <p:spPr>
            <a:xfrm>
              <a:off x="7776117" y="3433261"/>
              <a:ext cx="212413" cy="2124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Ellipse 74"/>
            <p:cNvSpPr/>
            <p:nvPr/>
          </p:nvSpPr>
          <p:spPr>
            <a:xfrm>
              <a:off x="7403867" y="3992380"/>
              <a:ext cx="212413" cy="2124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e 76"/>
          <p:cNvGrpSpPr/>
          <p:nvPr/>
        </p:nvGrpSpPr>
        <p:grpSpPr>
          <a:xfrm>
            <a:off x="8083721" y="2671531"/>
            <a:ext cx="3305155" cy="576695"/>
            <a:chOff x="2242997" y="2805201"/>
            <a:chExt cx="3213283" cy="576695"/>
          </a:xfrm>
        </p:grpSpPr>
        <p:grpSp>
          <p:nvGrpSpPr>
            <p:cNvPr id="78" name="Groupe 77"/>
            <p:cNvGrpSpPr/>
            <p:nvPr/>
          </p:nvGrpSpPr>
          <p:grpSpPr>
            <a:xfrm>
              <a:off x="2242997" y="2805201"/>
              <a:ext cx="3198293" cy="576695"/>
              <a:chOff x="2242997" y="2805201"/>
              <a:chExt cx="3198293" cy="576695"/>
            </a:xfr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grpSpPr>
          <p:cxnSp>
            <p:nvCxnSpPr>
              <p:cNvPr id="80" name="Connecteur droit 79"/>
              <p:cNvCxnSpPr/>
              <p:nvPr/>
            </p:nvCxnSpPr>
            <p:spPr>
              <a:xfrm>
                <a:off x="2242997" y="3099471"/>
                <a:ext cx="185410" cy="9445"/>
              </a:xfrm>
              <a:prstGeom prst="line">
                <a:avLst/>
              </a:prstGeom>
              <a:grp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à coins arrondis 80"/>
              <p:cNvSpPr/>
              <p:nvPr/>
            </p:nvSpPr>
            <p:spPr>
              <a:xfrm>
                <a:off x="2428407" y="2805201"/>
                <a:ext cx="3012883" cy="57669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2461321" y="2901062"/>
              <a:ext cx="299495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ZA" sz="2000" b="1" dirty="0" err="1" smtClean="0"/>
                <a:t>Fidélisation</a:t>
              </a:r>
              <a:r>
                <a:rPr lang="en-ZA" sz="2000" b="1" dirty="0" smtClean="0"/>
                <a:t> de la </a:t>
              </a:r>
              <a:r>
                <a:rPr lang="en-ZA" sz="2000" b="1" dirty="0" err="1" smtClean="0"/>
                <a:t>clientèle</a:t>
              </a:r>
              <a:endParaRPr lang="en-ZA" sz="2000" b="1" dirty="0" smtClean="0"/>
            </a:p>
          </p:txBody>
        </p:sp>
      </p:grpSp>
      <p:grpSp>
        <p:nvGrpSpPr>
          <p:cNvPr id="82" name="Groupe 81"/>
          <p:cNvGrpSpPr/>
          <p:nvPr/>
        </p:nvGrpSpPr>
        <p:grpSpPr>
          <a:xfrm>
            <a:off x="8085856" y="3614012"/>
            <a:ext cx="3438485" cy="707886"/>
            <a:chOff x="2242997" y="2755919"/>
            <a:chExt cx="3329463" cy="707886"/>
          </a:xfrm>
        </p:grpSpPr>
        <p:grpSp>
          <p:nvGrpSpPr>
            <p:cNvPr id="83" name="Groupe 82"/>
            <p:cNvGrpSpPr/>
            <p:nvPr/>
          </p:nvGrpSpPr>
          <p:grpSpPr>
            <a:xfrm>
              <a:off x="2242997" y="2805201"/>
              <a:ext cx="3198293" cy="576695"/>
              <a:chOff x="2242997" y="2805201"/>
              <a:chExt cx="3198293" cy="576695"/>
            </a:xfr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grpSpPr>
          <p:cxnSp>
            <p:nvCxnSpPr>
              <p:cNvPr id="85" name="Connecteur droit 84"/>
              <p:cNvCxnSpPr/>
              <p:nvPr/>
            </p:nvCxnSpPr>
            <p:spPr>
              <a:xfrm>
                <a:off x="2242997" y="3099471"/>
                <a:ext cx="185410" cy="9445"/>
              </a:xfrm>
              <a:prstGeom prst="line">
                <a:avLst/>
              </a:prstGeom>
              <a:grp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à coins arrondis 85"/>
              <p:cNvSpPr/>
              <p:nvPr/>
            </p:nvSpPr>
            <p:spPr>
              <a:xfrm>
                <a:off x="2428407" y="2805201"/>
                <a:ext cx="3012883" cy="57669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Rectangle 83"/>
            <p:cNvSpPr/>
            <p:nvPr/>
          </p:nvSpPr>
          <p:spPr>
            <a:xfrm>
              <a:off x="2330695" y="2755919"/>
              <a:ext cx="324176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ZA" sz="2000" b="1" dirty="0" err="1" smtClean="0"/>
                <a:t>Spécialisation</a:t>
              </a:r>
              <a:r>
                <a:rPr lang="en-ZA" sz="2000" b="1" dirty="0" smtClean="0"/>
                <a:t> des </a:t>
              </a:r>
              <a:r>
                <a:rPr lang="en-ZA" sz="2000" b="1" dirty="0" err="1" smtClean="0"/>
                <a:t>ingénieurs</a:t>
              </a:r>
              <a:r>
                <a:rPr lang="en-ZA" sz="2000" b="1" dirty="0" smtClean="0"/>
                <a:t> sur les taches OAM</a:t>
              </a:r>
            </a:p>
          </p:txBody>
        </p:sp>
      </p:grpSp>
      <p:grpSp>
        <p:nvGrpSpPr>
          <p:cNvPr id="87" name="Groupe 86"/>
          <p:cNvGrpSpPr/>
          <p:nvPr/>
        </p:nvGrpSpPr>
        <p:grpSpPr>
          <a:xfrm>
            <a:off x="7717455" y="4467141"/>
            <a:ext cx="3671421" cy="707886"/>
            <a:chOff x="1898900" y="4045772"/>
            <a:chExt cx="3560314" cy="707886"/>
          </a:xfrm>
        </p:grpSpPr>
        <p:grpSp>
          <p:nvGrpSpPr>
            <p:cNvPr id="88" name="Groupe 87"/>
            <p:cNvGrpSpPr/>
            <p:nvPr/>
          </p:nvGrpSpPr>
          <p:grpSpPr>
            <a:xfrm>
              <a:off x="1898900" y="4091748"/>
              <a:ext cx="3560314" cy="581625"/>
              <a:chOff x="1898900" y="4091748"/>
              <a:chExt cx="3560314" cy="581625"/>
            </a:xfr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grpSpPr>
          <p:grpSp>
            <p:nvGrpSpPr>
              <p:cNvPr id="90" name="Groupe 89"/>
              <p:cNvGrpSpPr/>
              <p:nvPr/>
            </p:nvGrpSpPr>
            <p:grpSpPr>
              <a:xfrm>
                <a:off x="1898900" y="4091748"/>
                <a:ext cx="529507" cy="318302"/>
                <a:chOff x="1898900" y="4091748"/>
                <a:chExt cx="529507" cy="318302"/>
              </a:xfrm>
              <a:grpFill/>
            </p:grpSpPr>
            <p:cxnSp>
              <p:nvCxnSpPr>
                <p:cNvPr id="92" name="Connecteur droit 91"/>
                <p:cNvCxnSpPr/>
                <p:nvPr/>
              </p:nvCxnSpPr>
              <p:spPr>
                <a:xfrm>
                  <a:off x="1898900" y="4091748"/>
                  <a:ext cx="222900" cy="298489"/>
                </a:xfrm>
                <a:prstGeom prst="line">
                  <a:avLst/>
                </a:prstGeom>
                <a:grpFill/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Connecteur droit 92"/>
                <p:cNvCxnSpPr/>
                <p:nvPr/>
              </p:nvCxnSpPr>
              <p:spPr>
                <a:xfrm>
                  <a:off x="2121800" y="4395727"/>
                  <a:ext cx="306607" cy="14323"/>
                </a:xfrm>
                <a:prstGeom prst="line">
                  <a:avLst/>
                </a:prstGeom>
                <a:grpFill/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Rectangle à coins arrondis 90"/>
              <p:cNvSpPr/>
              <p:nvPr/>
            </p:nvSpPr>
            <p:spPr>
              <a:xfrm>
                <a:off x="2446331" y="4096678"/>
                <a:ext cx="3012883" cy="57669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Rectangle 88"/>
            <p:cNvSpPr/>
            <p:nvPr/>
          </p:nvSpPr>
          <p:spPr>
            <a:xfrm>
              <a:off x="2446331" y="4045772"/>
              <a:ext cx="301288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ZA" sz="2000" b="1" dirty="0" err="1" smtClean="0"/>
                <a:t>Amélioration</a:t>
              </a:r>
              <a:r>
                <a:rPr lang="en-ZA" sz="2000" b="1" dirty="0" smtClean="0"/>
                <a:t> de la </a:t>
              </a:r>
              <a:r>
                <a:rPr lang="en-ZA" sz="2000" b="1" dirty="0" err="1" smtClean="0"/>
                <a:t>Gestion</a:t>
              </a:r>
              <a:r>
                <a:rPr lang="en-ZA" sz="2000" b="1" dirty="0" smtClean="0"/>
                <a:t> de la relation client</a:t>
              </a:r>
            </a:p>
          </p:txBody>
        </p:sp>
      </p:grpSp>
      <p:sp>
        <p:nvSpPr>
          <p:cNvPr id="94" name="Rectangle 93"/>
          <p:cNvSpPr/>
          <p:nvPr/>
        </p:nvSpPr>
        <p:spPr>
          <a:xfrm>
            <a:off x="-14514" y="668121"/>
            <a:ext cx="12206514" cy="203200"/>
          </a:xfrm>
          <a:prstGeom prst="rect">
            <a:avLst/>
          </a:prstGeom>
          <a:solidFill>
            <a:srgbClr val="E1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à coins arrondis 94">
            <a:hlinkClick r:id="rId5" action="ppaction://hlinksldjump"/>
          </p:cNvPr>
          <p:cNvSpPr/>
          <p:nvPr/>
        </p:nvSpPr>
        <p:spPr>
          <a:xfrm>
            <a:off x="7166991" y="65716"/>
            <a:ext cx="1608749" cy="726583"/>
          </a:xfrm>
          <a:prstGeom prst="roundRect">
            <a:avLst/>
          </a:prstGeom>
          <a:gradFill flip="none" rotWithShape="1">
            <a:gsLst>
              <a:gs pos="0">
                <a:srgbClr val="E01C23">
                  <a:shade val="30000"/>
                  <a:satMod val="115000"/>
                </a:srgbClr>
              </a:gs>
              <a:gs pos="50000">
                <a:srgbClr val="E01C23">
                  <a:shade val="67500"/>
                  <a:satMod val="115000"/>
                </a:srgbClr>
              </a:gs>
              <a:gs pos="100000">
                <a:srgbClr val="E01C23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SOLUTION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6" name="Rectangle à coins arrondis 95">
            <a:hlinkClick r:id="rId6" action="ppaction://hlinksldjump"/>
          </p:cNvPr>
          <p:cNvSpPr/>
          <p:nvPr/>
        </p:nvSpPr>
        <p:spPr>
          <a:xfrm>
            <a:off x="0" y="62898"/>
            <a:ext cx="1767828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7" name="Rectangle à coins arrondis 96">
            <a:hlinkClick r:id="rId7" action="ppaction://hlinksldjump"/>
          </p:cNvPr>
          <p:cNvSpPr/>
          <p:nvPr/>
        </p:nvSpPr>
        <p:spPr>
          <a:xfrm>
            <a:off x="1725585" y="57983"/>
            <a:ext cx="1645364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ETUDE DE </a:t>
            </a:r>
            <a:r>
              <a:rPr lang="en-ZA" b="1" dirty="0">
                <a:solidFill>
                  <a:schemeClr val="tx1"/>
                </a:solidFill>
                <a:hlinkClick r:id="rId7" action="ppaction://hlinksldjump"/>
              </a:rPr>
              <a:t>L’EXISTANT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8" name="Rectangle à coins arrondis 97">
            <a:hlinkClick r:id="rId8" action="ppaction://hlinksldjump"/>
          </p:cNvPr>
          <p:cNvSpPr/>
          <p:nvPr/>
        </p:nvSpPr>
        <p:spPr>
          <a:xfrm>
            <a:off x="5299324" y="50392"/>
            <a:ext cx="1886970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MÉTHODOLOGIE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9" name="Rectangle à coins arrondis 98">
            <a:hlinkClick r:id="rId9" action="ppaction://hlinksldjump"/>
          </p:cNvPr>
          <p:cNvSpPr/>
          <p:nvPr/>
        </p:nvSpPr>
        <p:spPr>
          <a:xfrm>
            <a:off x="8769246" y="57983"/>
            <a:ext cx="1624168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RESULTATS ET CIBLES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0" name="Rectangle à coins arrondis 99">
            <a:hlinkClick r:id="rId10" action="ppaction://hlinksldjump"/>
          </p:cNvPr>
          <p:cNvSpPr/>
          <p:nvPr/>
        </p:nvSpPr>
        <p:spPr>
          <a:xfrm>
            <a:off x="10373192" y="50726"/>
            <a:ext cx="1808457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CONCLUSION ET PERSPECTIVES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8" name="Rectangle à coins arrondis 107">
            <a:hlinkClick r:id="rId11" action="ppaction://hlinksldjump"/>
          </p:cNvPr>
          <p:cNvSpPr/>
          <p:nvPr/>
        </p:nvSpPr>
        <p:spPr>
          <a:xfrm>
            <a:off x="3365844" y="59311"/>
            <a:ext cx="1946561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PROBLÉMATIQUE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821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6/28/2021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C3DB-B57B-4A60-AE63-F3ACF314727F}" type="slidenum">
              <a:rPr lang="en-US" sz="1800" smtClean="0"/>
              <a:t>13</a:t>
            </a:fld>
            <a:endParaRPr lang="en-US" sz="1800" dirty="0"/>
          </a:p>
        </p:txBody>
      </p:sp>
      <p:sp>
        <p:nvSpPr>
          <p:cNvPr id="5" name="ZoneTexte 4"/>
          <p:cNvSpPr txBox="1"/>
          <p:nvPr/>
        </p:nvSpPr>
        <p:spPr>
          <a:xfrm>
            <a:off x="838200" y="963791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 smtClean="0">
                <a:solidFill>
                  <a:srgbClr val="FF0000"/>
                </a:solidFill>
              </a:rPr>
              <a:t>Architecture </a:t>
            </a:r>
            <a:r>
              <a:rPr lang="en-ZA" sz="2800" b="1" dirty="0" err="1" smtClean="0">
                <a:solidFill>
                  <a:srgbClr val="FF0000"/>
                </a:solidFill>
              </a:rPr>
              <a:t>fonctionnelle</a:t>
            </a:r>
            <a:r>
              <a:rPr lang="en-ZA" sz="2800" b="1" dirty="0" smtClean="0">
                <a:solidFill>
                  <a:srgbClr val="FF0000"/>
                </a:solidFill>
              </a:rPr>
              <a:t> de </a:t>
            </a:r>
            <a:r>
              <a:rPr lang="en-ZA" sz="2800" b="1" dirty="0" err="1" smtClean="0">
                <a:solidFill>
                  <a:srgbClr val="FF0000"/>
                </a:solidFill>
              </a:rPr>
              <a:t>RobIC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003" y="3231404"/>
            <a:ext cx="1465244" cy="156227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003" y="3541209"/>
            <a:ext cx="1070915" cy="103589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43" name="Groupe 42"/>
          <p:cNvGrpSpPr/>
          <p:nvPr/>
        </p:nvGrpSpPr>
        <p:grpSpPr>
          <a:xfrm>
            <a:off x="4245635" y="2741814"/>
            <a:ext cx="2110368" cy="1317342"/>
            <a:chOff x="3752149" y="2086834"/>
            <a:chExt cx="2110368" cy="1317342"/>
          </a:xfrm>
        </p:grpSpPr>
        <p:cxnSp>
          <p:nvCxnSpPr>
            <p:cNvPr id="15" name="Connecteur droit avec flèche 14"/>
            <p:cNvCxnSpPr>
              <a:stCxn id="10" idx="3"/>
              <a:endCxn id="13" idx="2"/>
            </p:cNvCxnSpPr>
            <p:nvPr/>
          </p:nvCxnSpPr>
          <p:spPr>
            <a:xfrm>
              <a:off x="3752149" y="2086834"/>
              <a:ext cx="2110368" cy="131734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/>
            <p:cNvSpPr txBox="1"/>
            <p:nvPr/>
          </p:nvSpPr>
          <p:spPr>
            <a:xfrm rot="1884360">
              <a:off x="4525610" y="235417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 smtClean="0"/>
                <a:t>HTTP</a:t>
              </a:r>
              <a:endParaRPr lang="en-US" dirty="0"/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3826746" y="4059156"/>
            <a:ext cx="2529257" cy="1233793"/>
            <a:chOff x="3333260" y="3404176"/>
            <a:chExt cx="2529257" cy="1233793"/>
          </a:xfrm>
        </p:grpSpPr>
        <p:cxnSp>
          <p:nvCxnSpPr>
            <p:cNvPr id="16" name="Connecteur droit avec flèche 15"/>
            <p:cNvCxnSpPr>
              <a:stCxn id="14" idx="3"/>
              <a:endCxn id="13" idx="2"/>
            </p:cNvCxnSpPr>
            <p:nvPr/>
          </p:nvCxnSpPr>
          <p:spPr>
            <a:xfrm flipV="1">
              <a:off x="3333260" y="3404176"/>
              <a:ext cx="2529257" cy="123379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 rot="19940299">
              <a:off x="3981873" y="362798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 smtClean="0"/>
                <a:t>TCP</a:t>
              </a:r>
              <a:endParaRPr lang="en-US" dirty="0"/>
            </a:p>
          </p:txBody>
        </p:sp>
      </p:grpSp>
      <p:sp>
        <p:nvSpPr>
          <p:cNvPr id="26" name="ZoneTexte 25"/>
          <p:cNvSpPr txBox="1"/>
          <p:nvPr/>
        </p:nvSpPr>
        <p:spPr>
          <a:xfrm>
            <a:off x="8207181" y="3193818"/>
            <a:ext cx="1356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err="1" smtClean="0"/>
              <a:t>Protocoles</a:t>
            </a:r>
            <a:r>
              <a:rPr lang="en-ZA" dirty="0" smtClean="0"/>
              <a:t> </a:t>
            </a:r>
            <a:r>
              <a:rPr lang="en-ZA" dirty="0" err="1" smtClean="0"/>
              <a:t>réseau</a:t>
            </a:r>
            <a:r>
              <a:rPr lang="en-ZA" dirty="0" smtClean="0"/>
              <a:t> standards</a:t>
            </a:r>
            <a:endParaRPr lang="en-US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H="1" flipV="1">
            <a:off x="8048240" y="4117148"/>
            <a:ext cx="1666520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5999947" y="4829431"/>
            <a:ext cx="169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b="1" dirty="0" err="1" smtClean="0">
                <a:solidFill>
                  <a:srgbClr val="E5191F"/>
                </a:solidFill>
              </a:rPr>
              <a:t>RobIC</a:t>
            </a:r>
            <a:endParaRPr lang="en-US" b="1" dirty="0">
              <a:solidFill>
                <a:srgbClr val="E5191F"/>
              </a:solidFill>
            </a:endParaRPr>
          </a:p>
        </p:txBody>
      </p:sp>
      <p:grpSp>
        <p:nvGrpSpPr>
          <p:cNvPr id="37" name="Groupe 36"/>
          <p:cNvGrpSpPr/>
          <p:nvPr/>
        </p:nvGrpSpPr>
        <p:grpSpPr>
          <a:xfrm>
            <a:off x="2457099" y="4577099"/>
            <a:ext cx="1142654" cy="1493646"/>
            <a:chOff x="1556158" y="4138701"/>
            <a:chExt cx="1709894" cy="1947705"/>
          </a:xfrm>
        </p:grpSpPr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6158" y="4138701"/>
              <a:ext cx="1709894" cy="1685582"/>
            </a:xfrm>
            <a:prstGeom prst="rect">
              <a:avLst/>
            </a:prstGeom>
          </p:spPr>
        </p:pic>
        <p:sp>
          <p:nvSpPr>
            <p:cNvPr id="30" name="ZoneTexte 29"/>
            <p:cNvSpPr txBox="1"/>
            <p:nvPr/>
          </p:nvSpPr>
          <p:spPr>
            <a:xfrm>
              <a:off x="1556158" y="5717074"/>
              <a:ext cx="1557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dirty="0" smtClean="0"/>
                <a:t>Chabot</a:t>
              </a:r>
              <a:endParaRPr lang="en-US" dirty="0"/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2378457" y="2011573"/>
            <a:ext cx="1867178" cy="1921152"/>
            <a:chOff x="1884971" y="1356593"/>
            <a:chExt cx="1867178" cy="1921152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4971" y="1356593"/>
              <a:ext cx="1867178" cy="1460481"/>
            </a:xfrm>
            <a:prstGeom prst="rect">
              <a:avLst/>
            </a:prstGeom>
          </p:spPr>
        </p:pic>
        <p:sp>
          <p:nvSpPr>
            <p:cNvPr id="31" name="ZoneTexte 30"/>
            <p:cNvSpPr txBox="1"/>
            <p:nvPr/>
          </p:nvSpPr>
          <p:spPr>
            <a:xfrm>
              <a:off x="2034656" y="2908413"/>
              <a:ext cx="1686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dirty="0" err="1" smtClean="0"/>
                <a:t>Administrateur</a:t>
              </a:r>
              <a:endParaRPr lang="en-US" dirty="0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9399454" y="3553501"/>
            <a:ext cx="2447832" cy="1574585"/>
            <a:chOff x="7961446" y="3422437"/>
            <a:chExt cx="2447832" cy="1574585"/>
          </a:xfrm>
        </p:grpSpPr>
        <p:pic>
          <p:nvPicPr>
            <p:cNvPr id="33" name="Image 3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5092" y="3422437"/>
              <a:ext cx="1203708" cy="832901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7961446" y="4350691"/>
              <a:ext cx="24478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CM" dirty="0" smtClean="0"/>
                <a:t>Équipements du cœur réseau</a:t>
              </a:r>
              <a:endParaRPr lang="en-US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0" y="6075336"/>
            <a:ext cx="1699114" cy="782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e 2"/>
          <p:cNvGrpSpPr/>
          <p:nvPr/>
        </p:nvGrpSpPr>
        <p:grpSpPr>
          <a:xfrm>
            <a:off x="603900" y="4851087"/>
            <a:ext cx="1819372" cy="1261716"/>
            <a:chOff x="110414" y="4855674"/>
            <a:chExt cx="1819372" cy="1261716"/>
          </a:xfrm>
        </p:grpSpPr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461" y="4855674"/>
              <a:ext cx="946190" cy="870412"/>
            </a:xfrm>
            <a:prstGeom prst="rect">
              <a:avLst/>
            </a:prstGeom>
          </p:spPr>
        </p:pic>
        <p:sp>
          <p:nvSpPr>
            <p:cNvPr id="39" name="ZoneTexte 38"/>
            <p:cNvSpPr txBox="1"/>
            <p:nvPr/>
          </p:nvSpPr>
          <p:spPr>
            <a:xfrm>
              <a:off x="110414" y="5748058"/>
              <a:ext cx="1478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dirty="0" smtClean="0"/>
                <a:t>Service client</a:t>
              </a:r>
              <a:endParaRPr lang="en-US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1491588" y="5145716"/>
              <a:ext cx="438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dirty="0" err="1" smtClean="0"/>
                <a:t>ou</a:t>
              </a:r>
              <a:endParaRPr lang="en-US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-14514" y="668121"/>
            <a:ext cx="12206514" cy="203200"/>
          </a:xfrm>
          <a:prstGeom prst="rect">
            <a:avLst/>
          </a:prstGeom>
          <a:solidFill>
            <a:srgbClr val="E1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à coins arrondis 40">
            <a:hlinkClick r:id="rId9" action="ppaction://hlinksldjump"/>
          </p:cNvPr>
          <p:cNvSpPr/>
          <p:nvPr/>
        </p:nvSpPr>
        <p:spPr>
          <a:xfrm>
            <a:off x="7166991" y="65716"/>
            <a:ext cx="1608749" cy="726583"/>
          </a:xfrm>
          <a:prstGeom prst="roundRect">
            <a:avLst/>
          </a:prstGeom>
          <a:gradFill flip="none" rotWithShape="1">
            <a:gsLst>
              <a:gs pos="0">
                <a:srgbClr val="E01C23">
                  <a:shade val="30000"/>
                  <a:satMod val="115000"/>
                </a:srgbClr>
              </a:gs>
              <a:gs pos="50000">
                <a:srgbClr val="E01C23">
                  <a:shade val="67500"/>
                  <a:satMod val="115000"/>
                </a:srgbClr>
              </a:gs>
              <a:gs pos="100000">
                <a:srgbClr val="E01C23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SOLUTION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Rectangle à coins arrondis 44">
            <a:hlinkClick r:id="rId10" action="ppaction://hlinksldjump"/>
          </p:cNvPr>
          <p:cNvSpPr/>
          <p:nvPr/>
        </p:nvSpPr>
        <p:spPr>
          <a:xfrm>
            <a:off x="0" y="62898"/>
            <a:ext cx="1767828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" name="Rectangle à coins arrondis 45">
            <a:hlinkClick r:id="rId11" action="ppaction://hlinksldjump"/>
          </p:cNvPr>
          <p:cNvSpPr/>
          <p:nvPr/>
        </p:nvSpPr>
        <p:spPr>
          <a:xfrm>
            <a:off x="1725585" y="57983"/>
            <a:ext cx="1645364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ETUDE DE </a:t>
            </a:r>
            <a:r>
              <a:rPr lang="en-ZA" b="1" dirty="0">
                <a:solidFill>
                  <a:schemeClr val="tx1"/>
                </a:solidFill>
                <a:hlinkClick r:id="rId11" action="ppaction://hlinksldjump"/>
              </a:rPr>
              <a:t>L’EXISTANT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" name="Rectangle à coins arrondis 46">
            <a:hlinkClick r:id="rId12" action="ppaction://hlinksldjump"/>
          </p:cNvPr>
          <p:cNvSpPr/>
          <p:nvPr/>
        </p:nvSpPr>
        <p:spPr>
          <a:xfrm>
            <a:off x="5299324" y="50392"/>
            <a:ext cx="1886970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MÉTHODOLOGIE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8" name="Rectangle à coins arrondis 47">
            <a:hlinkClick r:id="rId13" action="ppaction://hlinksldjump"/>
          </p:cNvPr>
          <p:cNvSpPr/>
          <p:nvPr/>
        </p:nvSpPr>
        <p:spPr>
          <a:xfrm>
            <a:off x="8769246" y="57983"/>
            <a:ext cx="1624168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RESULTATS ET CIBLES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9" name="Rectangle à coins arrondis 48">
            <a:hlinkClick r:id="rId14" action="ppaction://hlinksldjump"/>
          </p:cNvPr>
          <p:cNvSpPr/>
          <p:nvPr/>
        </p:nvSpPr>
        <p:spPr>
          <a:xfrm>
            <a:off x="10373192" y="50726"/>
            <a:ext cx="1808457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CONCLUSION ET PERSPECTIVES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0" name="Rectangle à coins arrondis 49">
            <a:hlinkClick r:id="rId15" action="ppaction://hlinksldjump"/>
          </p:cNvPr>
          <p:cNvSpPr/>
          <p:nvPr/>
        </p:nvSpPr>
        <p:spPr>
          <a:xfrm>
            <a:off x="3365844" y="59311"/>
            <a:ext cx="1946561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PROBLÉMATIQUE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334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6/28/2021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C3DB-B57B-4A60-AE63-F3ACF314727F}" type="slidenum">
              <a:rPr lang="en-US" sz="1800" smtClean="0"/>
              <a:t>14</a:t>
            </a:fld>
            <a:endParaRPr lang="en-US" sz="1800"/>
          </a:p>
        </p:txBody>
      </p:sp>
      <p:sp>
        <p:nvSpPr>
          <p:cNvPr id="5" name="ZoneTexte 4"/>
          <p:cNvSpPr txBox="1"/>
          <p:nvPr/>
        </p:nvSpPr>
        <p:spPr>
          <a:xfrm>
            <a:off x="1228950" y="963791"/>
            <a:ext cx="9434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b="1" dirty="0">
                <a:solidFill>
                  <a:srgbClr val="FF0000"/>
                </a:solidFill>
              </a:rPr>
              <a:t>Architecture </a:t>
            </a:r>
            <a:r>
              <a:rPr lang="en-ZA" sz="2800" b="1" dirty="0" err="1" smtClean="0">
                <a:solidFill>
                  <a:srgbClr val="FF0000"/>
                </a:solidFill>
              </a:rPr>
              <a:t>modulaire</a:t>
            </a:r>
            <a:r>
              <a:rPr lang="en-ZA" sz="2800" b="1" dirty="0" smtClean="0">
                <a:solidFill>
                  <a:srgbClr val="FF0000"/>
                </a:solidFill>
              </a:rPr>
              <a:t> </a:t>
            </a:r>
            <a:r>
              <a:rPr lang="en-ZA" sz="2800" b="1" dirty="0">
                <a:solidFill>
                  <a:srgbClr val="FF0000"/>
                </a:solidFill>
              </a:rPr>
              <a:t>de </a:t>
            </a:r>
            <a:r>
              <a:rPr lang="en-ZA" sz="2800" b="1" dirty="0" err="1">
                <a:solidFill>
                  <a:srgbClr val="FF0000"/>
                </a:solidFill>
              </a:rPr>
              <a:t>RobIC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6075336"/>
            <a:ext cx="1699114" cy="782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75" y="1394703"/>
            <a:ext cx="10319479" cy="515647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893323" y="1436966"/>
            <a:ext cx="1903526" cy="1800909"/>
          </a:xfrm>
          <a:prstGeom prst="rect">
            <a:avLst/>
          </a:prstGeom>
          <a:noFill/>
          <a:ln w="38100">
            <a:solidFill>
              <a:srgbClr val="D508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45723" y="4422506"/>
            <a:ext cx="1903526" cy="2128674"/>
          </a:xfrm>
          <a:prstGeom prst="rect">
            <a:avLst/>
          </a:prstGeom>
          <a:noFill/>
          <a:ln w="38100">
            <a:solidFill>
              <a:srgbClr val="D508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966957" y="2968052"/>
            <a:ext cx="1733646" cy="1603948"/>
          </a:xfrm>
          <a:prstGeom prst="rect">
            <a:avLst/>
          </a:prstGeom>
          <a:noFill/>
          <a:ln w="38100">
            <a:solidFill>
              <a:srgbClr val="D508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26296" y="1409216"/>
            <a:ext cx="1842950" cy="5141964"/>
          </a:xfrm>
          <a:prstGeom prst="rect">
            <a:avLst/>
          </a:prstGeom>
          <a:noFill/>
          <a:ln w="38100">
            <a:solidFill>
              <a:srgbClr val="D508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059397" y="4919268"/>
            <a:ext cx="1733646" cy="1603948"/>
          </a:xfrm>
          <a:prstGeom prst="rect">
            <a:avLst/>
          </a:prstGeom>
          <a:noFill/>
          <a:ln w="38100">
            <a:solidFill>
              <a:srgbClr val="D508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4514" y="668121"/>
            <a:ext cx="12206514" cy="203200"/>
          </a:xfrm>
          <a:prstGeom prst="rect">
            <a:avLst/>
          </a:prstGeom>
          <a:solidFill>
            <a:srgbClr val="E1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à coins arrondis 20">
            <a:hlinkClick r:id="rId4" action="ppaction://hlinksldjump"/>
          </p:cNvPr>
          <p:cNvSpPr/>
          <p:nvPr/>
        </p:nvSpPr>
        <p:spPr>
          <a:xfrm>
            <a:off x="7166991" y="65716"/>
            <a:ext cx="1608749" cy="726583"/>
          </a:xfrm>
          <a:prstGeom prst="roundRect">
            <a:avLst/>
          </a:prstGeom>
          <a:gradFill flip="none" rotWithShape="1">
            <a:gsLst>
              <a:gs pos="0">
                <a:srgbClr val="E01C23">
                  <a:shade val="30000"/>
                  <a:satMod val="115000"/>
                </a:srgbClr>
              </a:gs>
              <a:gs pos="50000">
                <a:srgbClr val="E01C23">
                  <a:shade val="67500"/>
                  <a:satMod val="115000"/>
                </a:srgbClr>
              </a:gs>
              <a:gs pos="100000">
                <a:srgbClr val="E01C23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SOLUTION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à coins arrondis 21">
            <a:hlinkClick r:id="rId5" action="ppaction://hlinksldjump"/>
          </p:cNvPr>
          <p:cNvSpPr/>
          <p:nvPr/>
        </p:nvSpPr>
        <p:spPr>
          <a:xfrm>
            <a:off x="0" y="62898"/>
            <a:ext cx="1767828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à coins arrondis 22">
            <a:hlinkClick r:id="rId6" action="ppaction://hlinksldjump"/>
          </p:cNvPr>
          <p:cNvSpPr/>
          <p:nvPr/>
        </p:nvSpPr>
        <p:spPr>
          <a:xfrm>
            <a:off x="1725585" y="57983"/>
            <a:ext cx="1645364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ETUDE DE </a:t>
            </a:r>
            <a:r>
              <a:rPr lang="en-ZA" b="1" dirty="0">
                <a:solidFill>
                  <a:schemeClr val="tx1"/>
                </a:solidFill>
                <a:hlinkClick r:id="rId6" action="ppaction://hlinksldjump"/>
              </a:rPr>
              <a:t>L’EXISTANT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à coins arrondis 23">
            <a:hlinkClick r:id="rId7" action="ppaction://hlinksldjump"/>
          </p:cNvPr>
          <p:cNvSpPr/>
          <p:nvPr/>
        </p:nvSpPr>
        <p:spPr>
          <a:xfrm>
            <a:off x="5299324" y="50392"/>
            <a:ext cx="1886970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MÉTHODOLOGIE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24">
            <a:hlinkClick r:id="rId8" action="ppaction://hlinksldjump"/>
          </p:cNvPr>
          <p:cNvSpPr/>
          <p:nvPr/>
        </p:nvSpPr>
        <p:spPr>
          <a:xfrm>
            <a:off x="8769246" y="57983"/>
            <a:ext cx="1624168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RESULTATS ET CIBLES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ectangle à coins arrondis 25">
            <a:hlinkClick r:id="rId9" action="ppaction://hlinksldjump"/>
          </p:cNvPr>
          <p:cNvSpPr/>
          <p:nvPr/>
        </p:nvSpPr>
        <p:spPr>
          <a:xfrm>
            <a:off x="10373192" y="50726"/>
            <a:ext cx="1808457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CONCLUSION ET PERSPECTIVES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à coins arrondis 26">
            <a:hlinkClick r:id="rId10" action="ppaction://hlinksldjump"/>
          </p:cNvPr>
          <p:cNvSpPr/>
          <p:nvPr/>
        </p:nvSpPr>
        <p:spPr>
          <a:xfrm>
            <a:off x="3365844" y="59311"/>
            <a:ext cx="1946561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PROBLÉMATIQUE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912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6/28/2021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C3DB-B57B-4A60-AE63-F3ACF314727F}" type="slidenum">
              <a:rPr lang="en-US" sz="1800" smtClean="0"/>
              <a:t>15</a:t>
            </a:fld>
            <a:endParaRPr lang="en-US" sz="1800" dirty="0"/>
          </a:p>
        </p:txBody>
      </p:sp>
      <p:sp>
        <p:nvSpPr>
          <p:cNvPr id="40" name="Rectangle 39"/>
          <p:cNvSpPr/>
          <p:nvPr/>
        </p:nvSpPr>
        <p:spPr>
          <a:xfrm>
            <a:off x="0" y="6075336"/>
            <a:ext cx="1699114" cy="782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e 13"/>
          <p:cNvGrpSpPr/>
          <p:nvPr/>
        </p:nvGrpSpPr>
        <p:grpSpPr>
          <a:xfrm>
            <a:off x="2147450" y="3225609"/>
            <a:ext cx="1679944" cy="1538618"/>
            <a:chOff x="592280" y="2557951"/>
            <a:chExt cx="1679944" cy="1538618"/>
          </a:xfrm>
        </p:grpSpPr>
        <p:sp>
          <p:nvSpPr>
            <p:cNvPr id="15" name="ZoneTexte 14"/>
            <p:cNvSpPr txBox="1"/>
            <p:nvPr/>
          </p:nvSpPr>
          <p:spPr>
            <a:xfrm>
              <a:off x="592280" y="3727237"/>
              <a:ext cx="16799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ZA" b="1" dirty="0" err="1" smtClean="0">
                  <a:solidFill>
                    <a:srgbClr val="FF0000"/>
                  </a:solidFill>
                </a:rPr>
                <a:t>RobIC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685" y="2557951"/>
              <a:ext cx="949134" cy="1143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17" name="Groupe 16"/>
          <p:cNvGrpSpPr/>
          <p:nvPr/>
        </p:nvGrpSpPr>
        <p:grpSpPr>
          <a:xfrm>
            <a:off x="3626572" y="1979719"/>
            <a:ext cx="6097824" cy="601383"/>
            <a:chOff x="1898901" y="1558805"/>
            <a:chExt cx="3560313" cy="601383"/>
          </a:xfrm>
        </p:grpSpPr>
        <p:grpSp>
          <p:nvGrpSpPr>
            <p:cNvPr id="18" name="Groupe 17"/>
            <p:cNvGrpSpPr/>
            <p:nvPr/>
          </p:nvGrpSpPr>
          <p:grpSpPr>
            <a:xfrm>
              <a:off x="1898901" y="1558805"/>
              <a:ext cx="3560313" cy="601383"/>
              <a:chOff x="1898901" y="1558805"/>
              <a:chExt cx="3560313" cy="601383"/>
            </a:xfr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grpSpPr>
          <p:grpSp>
            <p:nvGrpSpPr>
              <p:cNvPr id="20" name="Groupe 19"/>
              <p:cNvGrpSpPr/>
              <p:nvPr/>
            </p:nvGrpSpPr>
            <p:grpSpPr>
              <a:xfrm>
                <a:off x="1898901" y="1840551"/>
                <a:ext cx="547430" cy="319637"/>
                <a:chOff x="1898901" y="1840551"/>
                <a:chExt cx="547430" cy="319637"/>
              </a:xfrm>
              <a:grpFill/>
            </p:grpSpPr>
            <p:cxnSp>
              <p:nvCxnSpPr>
                <p:cNvPr id="22" name="Connecteur droit 21"/>
                <p:cNvCxnSpPr/>
                <p:nvPr/>
              </p:nvCxnSpPr>
              <p:spPr>
                <a:xfrm flipV="1">
                  <a:off x="1898901" y="1847153"/>
                  <a:ext cx="237890" cy="313035"/>
                </a:xfrm>
                <a:prstGeom prst="line">
                  <a:avLst/>
                </a:prstGeom>
                <a:grpFill/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necteur droit 22"/>
                <p:cNvCxnSpPr>
                  <a:endCxn id="21" idx="1"/>
                </p:cNvCxnSpPr>
                <p:nvPr/>
              </p:nvCxnSpPr>
              <p:spPr>
                <a:xfrm>
                  <a:off x="2136791" y="1840551"/>
                  <a:ext cx="309540" cy="6602"/>
                </a:xfrm>
                <a:prstGeom prst="line">
                  <a:avLst/>
                </a:prstGeom>
                <a:grpFill/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ectangle à coins arrondis 20"/>
              <p:cNvSpPr/>
              <p:nvPr/>
            </p:nvSpPr>
            <p:spPr>
              <a:xfrm>
                <a:off x="2446331" y="1558805"/>
                <a:ext cx="3012883" cy="57669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2446331" y="1636694"/>
              <a:ext cx="299495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ZA" sz="2000" b="1" dirty="0" smtClean="0"/>
                <a:t>Telnet : pour </a:t>
              </a:r>
              <a:r>
                <a:rPr lang="en-ZA" sz="2000" b="1" dirty="0" err="1" smtClean="0"/>
                <a:t>l’acc</a:t>
              </a:r>
              <a:r>
                <a:rPr lang="fr-CM" sz="2000" b="1" dirty="0" smtClean="0"/>
                <a:t>ès non sécurisé à distance</a:t>
              </a:r>
              <a:endParaRPr lang="en-ZA" sz="2000" b="1" dirty="0" smtClean="0"/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4037779" y="2935830"/>
            <a:ext cx="5686617" cy="576628"/>
            <a:chOff x="2237909" y="2834230"/>
            <a:chExt cx="5803008" cy="576628"/>
          </a:xfrm>
        </p:grpSpPr>
        <p:grpSp>
          <p:nvGrpSpPr>
            <p:cNvPr id="25" name="Groupe 24"/>
            <p:cNvGrpSpPr/>
            <p:nvPr/>
          </p:nvGrpSpPr>
          <p:grpSpPr>
            <a:xfrm>
              <a:off x="2237909" y="2834230"/>
              <a:ext cx="5773981" cy="576628"/>
              <a:chOff x="2237909" y="2834230"/>
              <a:chExt cx="5773981" cy="576628"/>
            </a:xfr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grpSpPr>
          <p:cxnSp>
            <p:nvCxnSpPr>
              <p:cNvPr id="27" name="Connecteur droit 26"/>
              <p:cNvCxnSpPr>
                <a:endCxn id="28" idx="1"/>
              </p:cNvCxnSpPr>
              <p:nvPr/>
            </p:nvCxnSpPr>
            <p:spPr>
              <a:xfrm>
                <a:off x="2237909" y="3119680"/>
                <a:ext cx="537162" cy="2864"/>
              </a:xfrm>
              <a:prstGeom prst="line">
                <a:avLst/>
              </a:prstGeom>
              <a:grp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à coins arrondis 27"/>
              <p:cNvSpPr/>
              <p:nvPr/>
            </p:nvSpPr>
            <p:spPr>
              <a:xfrm>
                <a:off x="2775071" y="2834230"/>
                <a:ext cx="5236819" cy="576628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2851484" y="2872034"/>
              <a:ext cx="518943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ZA" sz="2000" b="1" dirty="0" smtClean="0"/>
                <a:t>SSH : </a:t>
              </a:r>
              <a:r>
                <a:rPr lang="en-ZA" sz="2000" b="1" dirty="0"/>
                <a:t>pour </a:t>
              </a:r>
              <a:r>
                <a:rPr lang="en-ZA" sz="2000" b="1" dirty="0" err="1"/>
                <a:t>l’acc</a:t>
              </a:r>
              <a:r>
                <a:rPr lang="fr-CM" sz="2000" b="1" dirty="0" smtClean="0"/>
                <a:t>ès </a:t>
              </a:r>
              <a:r>
                <a:rPr lang="fr-CM" sz="2000" b="1" dirty="0"/>
                <a:t>sécurisé à distance</a:t>
              </a:r>
              <a:endParaRPr lang="en-ZA" sz="2000" b="1" dirty="0"/>
            </a:p>
          </p:txBody>
        </p:sp>
      </p:grpSp>
      <p:grpSp>
        <p:nvGrpSpPr>
          <p:cNvPr id="29" name="Groupe 28"/>
          <p:cNvGrpSpPr/>
          <p:nvPr/>
        </p:nvGrpSpPr>
        <p:grpSpPr>
          <a:xfrm>
            <a:off x="3597065" y="4747217"/>
            <a:ext cx="6120249" cy="707886"/>
            <a:chOff x="1898899" y="4050531"/>
            <a:chExt cx="6120249" cy="707886"/>
          </a:xfrm>
        </p:grpSpPr>
        <p:grpSp>
          <p:nvGrpSpPr>
            <p:cNvPr id="30" name="Groupe 29"/>
            <p:cNvGrpSpPr/>
            <p:nvPr/>
          </p:nvGrpSpPr>
          <p:grpSpPr>
            <a:xfrm>
              <a:off x="1898899" y="4096678"/>
              <a:ext cx="6120249" cy="576695"/>
              <a:chOff x="1898899" y="4096678"/>
              <a:chExt cx="6120249" cy="576695"/>
            </a:xfr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grpSpPr>
          <p:grpSp>
            <p:nvGrpSpPr>
              <p:cNvPr id="32" name="Groupe 31"/>
              <p:cNvGrpSpPr/>
              <p:nvPr/>
            </p:nvGrpSpPr>
            <p:grpSpPr>
              <a:xfrm>
                <a:off x="1898899" y="4106262"/>
                <a:ext cx="929145" cy="298489"/>
                <a:chOff x="1898899" y="4106262"/>
                <a:chExt cx="929145" cy="298489"/>
              </a:xfrm>
              <a:grpFill/>
            </p:grpSpPr>
            <p:cxnSp>
              <p:nvCxnSpPr>
                <p:cNvPr id="34" name="Connecteur droit 33"/>
                <p:cNvCxnSpPr/>
                <p:nvPr/>
              </p:nvCxnSpPr>
              <p:spPr>
                <a:xfrm>
                  <a:off x="1898899" y="4106262"/>
                  <a:ext cx="222900" cy="298489"/>
                </a:xfrm>
                <a:prstGeom prst="line">
                  <a:avLst/>
                </a:prstGeom>
                <a:grpFill/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eur droit 34"/>
                <p:cNvCxnSpPr/>
                <p:nvPr/>
              </p:nvCxnSpPr>
              <p:spPr>
                <a:xfrm>
                  <a:off x="2121800" y="4395727"/>
                  <a:ext cx="706244" cy="9024"/>
                </a:xfrm>
                <a:prstGeom prst="line">
                  <a:avLst/>
                </a:prstGeom>
                <a:grpFill/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Rectangle à coins arrondis 32"/>
              <p:cNvSpPr/>
              <p:nvPr/>
            </p:nvSpPr>
            <p:spPr>
              <a:xfrm>
                <a:off x="2828044" y="4096678"/>
                <a:ext cx="5191104" cy="57669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2820786" y="4050531"/>
              <a:ext cx="519836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ZA" sz="2000" b="1" dirty="0" smtClean="0"/>
                <a:t>HTTP </a:t>
              </a:r>
              <a:r>
                <a:rPr lang="en-ZA" sz="2000" b="1" dirty="0" err="1" smtClean="0"/>
                <a:t>ou</a:t>
              </a:r>
              <a:r>
                <a:rPr lang="en-ZA" sz="2000" b="1" dirty="0" smtClean="0"/>
                <a:t> HTTPS : </a:t>
              </a:r>
              <a:r>
                <a:rPr lang="en-ZA" sz="2000" b="1" dirty="0"/>
                <a:t>pour </a:t>
              </a:r>
              <a:r>
                <a:rPr lang="en-ZA" sz="2000" b="1" dirty="0" err="1"/>
                <a:t>l’acc</a:t>
              </a:r>
              <a:r>
                <a:rPr lang="fr-CM" sz="2000" b="1" dirty="0"/>
                <a:t>ès </a:t>
              </a:r>
              <a:r>
                <a:rPr lang="fr-CM" sz="2000" b="1" dirty="0" smtClean="0"/>
                <a:t>à l</a:t>
              </a:r>
              <a:r>
                <a:rPr lang="en-ZA" sz="2000" b="1" dirty="0" smtClean="0"/>
                <a:t>’interface </a:t>
              </a:r>
              <a:r>
                <a:rPr lang="en-ZA" sz="2000" b="1" dirty="0" err="1" smtClean="0"/>
                <a:t>d’administration</a:t>
              </a:r>
              <a:r>
                <a:rPr lang="en-ZA" sz="2000" b="1" dirty="0" smtClean="0"/>
                <a:t> </a:t>
              </a:r>
              <a:r>
                <a:rPr lang="fr-CM" sz="2000" b="1" dirty="0" smtClean="0"/>
                <a:t>à distance</a:t>
              </a:r>
              <a:endParaRPr lang="en-ZA" sz="2000" b="1" dirty="0"/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3977131" y="3916501"/>
            <a:ext cx="5747266" cy="576628"/>
            <a:chOff x="2242997" y="2834230"/>
            <a:chExt cx="5768893" cy="576628"/>
          </a:xfrm>
        </p:grpSpPr>
        <p:grpSp>
          <p:nvGrpSpPr>
            <p:cNvPr id="37" name="Groupe 36"/>
            <p:cNvGrpSpPr/>
            <p:nvPr/>
          </p:nvGrpSpPr>
          <p:grpSpPr>
            <a:xfrm>
              <a:off x="2242997" y="2834230"/>
              <a:ext cx="5768893" cy="576628"/>
              <a:chOff x="2242997" y="2834230"/>
              <a:chExt cx="5768893" cy="576628"/>
            </a:xfr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grpSpPr>
          <p:cxnSp>
            <p:nvCxnSpPr>
              <p:cNvPr id="39" name="Connecteur droit 38"/>
              <p:cNvCxnSpPr>
                <a:endCxn id="41" idx="1"/>
              </p:cNvCxnSpPr>
              <p:nvPr/>
            </p:nvCxnSpPr>
            <p:spPr>
              <a:xfrm flipV="1">
                <a:off x="2242997" y="3122544"/>
                <a:ext cx="589245" cy="5956"/>
              </a:xfrm>
              <a:prstGeom prst="line">
                <a:avLst/>
              </a:prstGeom>
              <a:grp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à coins arrondis 40"/>
              <p:cNvSpPr/>
              <p:nvPr/>
            </p:nvSpPr>
            <p:spPr>
              <a:xfrm>
                <a:off x="2832242" y="2834230"/>
                <a:ext cx="5179648" cy="576628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2838919" y="2944604"/>
              <a:ext cx="515660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ZA" sz="2000" b="1" dirty="0"/>
                <a:t>SOAP : web services et </a:t>
              </a:r>
              <a:r>
                <a:rPr lang="en-ZA" sz="2000" b="1" dirty="0" err="1"/>
                <a:t>provisionning</a:t>
              </a:r>
              <a:endParaRPr lang="en-ZA" sz="2000" b="1" dirty="0"/>
            </a:p>
          </p:txBody>
        </p:sp>
      </p:grpSp>
      <p:grpSp>
        <p:nvGrpSpPr>
          <p:cNvPr id="42" name="Groupe 41"/>
          <p:cNvGrpSpPr/>
          <p:nvPr/>
        </p:nvGrpSpPr>
        <p:grpSpPr>
          <a:xfrm>
            <a:off x="2118350" y="2477680"/>
            <a:ext cx="1964987" cy="2477785"/>
            <a:chOff x="6051723" y="1810022"/>
            <a:chExt cx="1964987" cy="2477785"/>
          </a:xfrm>
        </p:grpSpPr>
        <p:sp>
          <p:nvSpPr>
            <p:cNvPr id="43" name="Arc 42"/>
            <p:cNvSpPr/>
            <p:nvPr/>
          </p:nvSpPr>
          <p:spPr>
            <a:xfrm>
              <a:off x="6051723" y="1810022"/>
              <a:ext cx="1918741" cy="2477785"/>
            </a:xfrm>
            <a:prstGeom prst="arc">
              <a:avLst>
                <a:gd name="adj1" fmla="val 16200000"/>
                <a:gd name="adj2" fmla="val 5636316"/>
              </a:avLst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Ellipse 43"/>
            <p:cNvSpPr/>
            <p:nvPr/>
          </p:nvSpPr>
          <p:spPr>
            <a:xfrm>
              <a:off x="7386377" y="1891263"/>
              <a:ext cx="212413" cy="2124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44"/>
            <p:cNvSpPr/>
            <p:nvPr/>
          </p:nvSpPr>
          <p:spPr>
            <a:xfrm>
              <a:off x="7804297" y="2486104"/>
              <a:ext cx="212413" cy="2124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Ellipse 45"/>
            <p:cNvSpPr/>
            <p:nvPr/>
          </p:nvSpPr>
          <p:spPr>
            <a:xfrm>
              <a:off x="7776117" y="3433261"/>
              <a:ext cx="212413" cy="2124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Ellipse 46"/>
            <p:cNvSpPr/>
            <p:nvPr/>
          </p:nvSpPr>
          <p:spPr>
            <a:xfrm>
              <a:off x="7403867" y="3992380"/>
              <a:ext cx="212413" cy="2124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ZoneTexte 47"/>
          <p:cNvSpPr txBox="1"/>
          <p:nvPr/>
        </p:nvSpPr>
        <p:spPr>
          <a:xfrm>
            <a:off x="1201292" y="1066314"/>
            <a:ext cx="9780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M" sz="2800" b="1" dirty="0" smtClean="0">
                <a:solidFill>
                  <a:srgbClr val="FF0000"/>
                </a:solidFill>
              </a:rPr>
              <a:t>Protocoles standards supportés par </a:t>
            </a:r>
            <a:r>
              <a:rPr lang="fr-CM" sz="2800" b="1" dirty="0" err="1" smtClean="0">
                <a:solidFill>
                  <a:srgbClr val="FF0000"/>
                </a:solidFill>
              </a:rPr>
              <a:t>RobIC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-14514" y="668121"/>
            <a:ext cx="12206514" cy="203200"/>
          </a:xfrm>
          <a:prstGeom prst="rect">
            <a:avLst/>
          </a:prstGeom>
          <a:solidFill>
            <a:srgbClr val="E1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à coins arrondis 56">
            <a:hlinkClick r:id="rId4" action="ppaction://hlinksldjump"/>
          </p:cNvPr>
          <p:cNvSpPr/>
          <p:nvPr/>
        </p:nvSpPr>
        <p:spPr>
          <a:xfrm>
            <a:off x="7166991" y="65716"/>
            <a:ext cx="1608749" cy="726583"/>
          </a:xfrm>
          <a:prstGeom prst="roundRect">
            <a:avLst/>
          </a:prstGeom>
          <a:gradFill flip="none" rotWithShape="1">
            <a:gsLst>
              <a:gs pos="0">
                <a:srgbClr val="E01C23">
                  <a:shade val="30000"/>
                  <a:satMod val="115000"/>
                </a:srgbClr>
              </a:gs>
              <a:gs pos="50000">
                <a:srgbClr val="E01C23">
                  <a:shade val="67500"/>
                  <a:satMod val="115000"/>
                </a:srgbClr>
              </a:gs>
              <a:gs pos="100000">
                <a:srgbClr val="E01C23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SOLUTION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Rectangle à coins arrondis 57">
            <a:hlinkClick r:id="rId5" action="ppaction://hlinksldjump"/>
          </p:cNvPr>
          <p:cNvSpPr/>
          <p:nvPr/>
        </p:nvSpPr>
        <p:spPr>
          <a:xfrm>
            <a:off x="0" y="62898"/>
            <a:ext cx="1767828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9" name="Rectangle à coins arrondis 58">
            <a:hlinkClick r:id="rId6" action="ppaction://hlinksldjump"/>
          </p:cNvPr>
          <p:cNvSpPr/>
          <p:nvPr/>
        </p:nvSpPr>
        <p:spPr>
          <a:xfrm>
            <a:off x="1725585" y="57983"/>
            <a:ext cx="1645364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ETUDE DE </a:t>
            </a:r>
            <a:r>
              <a:rPr lang="en-ZA" b="1" dirty="0">
                <a:solidFill>
                  <a:schemeClr val="tx1"/>
                </a:solidFill>
                <a:hlinkClick r:id="rId6" action="ppaction://hlinksldjump"/>
              </a:rPr>
              <a:t>L’EXISTANT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0" name="Rectangle à coins arrondis 59">
            <a:hlinkClick r:id="rId7" action="ppaction://hlinksldjump"/>
          </p:cNvPr>
          <p:cNvSpPr/>
          <p:nvPr/>
        </p:nvSpPr>
        <p:spPr>
          <a:xfrm>
            <a:off x="5299324" y="50392"/>
            <a:ext cx="1886970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MÉTHODOLOGIE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à coins arrondis 60">
            <a:hlinkClick r:id="rId8" action="ppaction://hlinksldjump"/>
          </p:cNvPr>
          <p:cNvSpPr/>
          <p:nvPr/>
        </p:nvSpPr>
        <p:spPr>
          <a:xfrm>
            <a:off x="8769246" y="57983"/>
            <a:ext cx="1624168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RESULTATS ET CIBLES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2" name="Rectangle à coins arrondis 61">
            <a:hlinkClick r:id="rId9" action="ppaction://hlinksldjump"/>
          </p:cNvPr>
          <p:cNvSpPr/>
          <p:nvPr/>
        </p:nvSpPr>
        <p:spPr>
          <a:xfrm>
            <a:off x="10373192" y="50726"/>
            <a:ext cx="1808457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CONCLUSION ET PERSPECTIVES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3" name="Rectangle à coins arrondis 62">
            <a:hlinkClick r:id="rId10" action="ppaction://hlinksldjump"/>
          </p:cNvPr>
          <p:cNvSpPr/>
          <p:nvPr/>
        </p:nvSpPr>
        <p:spPr>
          <a:xfrm>
            <a:off x="3365844" y="59311"/>
            <a:ext cx="1946561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PROBLÉMATIQUE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781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6/28/2021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C3DB-B57B-4A60-AE63-F3ACF314727F}" type="slidenum">
              <a:rPr lang="en-US" sz="1800" smtClean="0"/>
              <a:t>16</a:t>
            </a:fld>
            <a:endParaRPr lang="en-US" sz="1800"/>
          </a:p>
        </p:txBody>
      </p:sp>
      <p:sp>
        <p:nvSpPr>
          <p:cNvPr id="40" name="Rectangle 39"/>
          <p:cNvSpPr/>
          <p:nvPr/>
        </p:nvSpPr>
        <p:spPr>
          <a:xfrm>
            <a:off x="0" y="6075336"/>
            <a:ext cx="1699114" cy="782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ZoneTexte 47"/>
          <p:cNvSpPr txBox="1"/>
          <p:nvPr/>
        </p:nvSpPr>
        <p:spPr>
          <a:xfrm>
            <a:off x="1201292" y="1066314"/>
            <a:ext cx="9780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M" sz="2800" b="1" dirty="0" smtClean="0">
                <a:solidFill>
                  <a:srgbClr val="FF0000"/>
                </a:solidFill>
              </a:rPr>
              <a:t>Etude comparative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926311"/>
              </p:ext>
            </p:extLst>
          </p:nvPr>
        </p:nvGraphicFramePr>
        <p:xfrm>
          <a:off x="944379" y="1784528"/>
          <a:ext cx="10409421" cy="327258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69807">
                  <a:extLst>
                    <a:ext uri="{9D8B030D-6E8A-4147-A177-3AD203B41FA5}">
                      <a16:colId xmlns:a16="http://schemas.microsoft.com/office/drawing/2014/main" val="1406864026"/>
                    </a:ext>
                  </a:extLst>
                </a:gridCol>
                <a:gridCol w="3469807">
                  <a:extLst>
                    <a:ext uri="{9D8B030D-6E8A-4147-A177-3AD203B41FA5}">
                      <a16:colId xmlns:a16="http://schemas.microsoft.com/office/drawing/2014/main" val="821792394"/>
                    </a:ext>
                  </a:extLst>
                </a:gridCol>
                <a:gridCol w="3469807">
                  <a:extLst>
                    <a:ext uri="{9D8B030D-6E8A-4147-A177-3AD203B41FA5}">
                      <a16:colId xmlns:a16="http://schemas.microsoft.com/office/drawing/2014/main" val="633815005"/>
                    </a:ext>
                  </a:extLst>
                </a:gridCol>
              </a:tblGrid>
              <a:tr h="482916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>
                          <a:solidFill>
                            <a:schemeClr val="tx1"/>
                          </a:solidFill>
                        </a:rPr>
                        <a:t>ASSISTANT TECHNIQUE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err="1" smtClean="0">
                          <a:solidFill>
                            <a:schemeClr val="tx1"/>
                          </a:solidFill>
                        </a:rPr>
                        <a:t>RobIC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088089"/>
                  </a:ext>
                </a:extLst>
              </a:tr>
              <a:tr h="482916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DISPONIBILITE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24h/24 – 7j/7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1" dirty="0" smtClean="0"/>
                        <a:t>24h/24 – 7j/7</a:t>
                      </a:r>
                      <a:endParaRPr 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089563"/>
                  </a:ext>
                </a:extLst>
              </a:tr>
              <a:tr h="5025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ZA" b="1" dirty="0" smtClean="0"/>
                        <a:t>FIABILITE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ZA" b="1" dirty="0" err="1" smtClean="0"/>
                        <a:t>Selon</a:t>
                      </a:r>
                      <a:r>
                        <a:rPr lang="en-ZA" b="1" dirty="0" smtClean="0"/>
                        <a:t> </a:t>
                      </a:r>
                      <a:r>
                        <a:rPr lang="en-ZA" b="1" dirty="0" err="1" smtClean="0"/>
                        <a:t>l’expertise</a:t>
                      </a:r>
                      <a:r>
                        <a:rPr lang="en-ZA" b="1" dirty="0" smtClean="0"/>
                        <a:t> de </a:t>
                      </a:r>
                      <a:r>
                        <a:rPr lang="en-ZA" b="1" dirty="0" err="1" smtClean="0"/>
                        <a:t>l’agent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1" dirty="0" err="1" smtClean="0"/>
                        <a:t>Selon</a:t>
                      </a:r>
                      <a:r>
                        <a:rPr lang="en-ZA" b="1" dirty="0" smtClean="0"/>
                        <a:t> le </a:t>
                      </a:r>
                      <a:r>
                        <a:rPr lang="en-ZA" b="1" dirty="0" err="1" smtClean="0"/>
                        <a:t>niveau</a:t>
                      </a:r>
                      <a:r>
                        <a:rPr lang="en-ZA" b="1" dirty="0" smtClean="0"/>
                        <a:t> </a:t>
                      </a:r>
                      <a:r>
                        <a:rPr lang="en-ZA" b="1" dirty="0" err="1" smtClean="0"/>
                        <a:t>d’apprentissage</a:t>
                      </a:r>
                      <a:endParaRPr 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941510"/>
                  </a:ext>
                </a:extLst>
              </a:tr>
              <a:tr h="4829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ZA" b="1" dirty="0" smtClean="0"/>
                        <a:t>CONTRAINTE</a:t>
                      </a:r>
                      <a:r>
                        <a:rPr lang="en-ZA" b="1" baseline="0" dirty="0" smtClean="0"/>
                        <a:t> D’HUMEUR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ZA" b="1" dirty="0" smtClean="0"/>
                        <a:t>Avec </a:t>
                      </a:r>
                      <a:r>
                        <a:rPr lang="en-ZA" b="1" dirty="0" err="1" smtClean="0"/>
                        <a:t>contrainte</a:t>
                      </a:r>
                      <a:r>
                        <a:rPr lang="en-ZA" b="1" dirty="0" smtClean="0"/>
                        <a:t> </a:t>
                      </a:r>
                      <a:r>
                        <a:rPr lang="en-ZA" b="1" dirty="0" err="1" smtClean="0"/>
                        <a:t>d’humeur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1" dirty="0" smtClean="0"/>
                        <a:t>Sans </a:t>
                      </a:r>
                      <a:r>
                        <a:rPr lang="en-ZA" b="1" dirty="0" err="1" smtClean="0"/>
                        <a:t>contrainte</a:t>
                      </a:r>
                      <a:r>
                        <a:rPr lang="en-ZA" b="1" dirty="0" smtClean="0"/>
                        <a:t> </a:t>
                      </a:r>
                      <a:r>
                        <a:rPr lang="en-ZA" b="1" dirty="0" err="1" smtClean="0"/>
                        <a:t>d’humeur</a:t>
                      </a:r>
                      <a:endParaRPr 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517490"/>
                  </a:ext>
                </a:extLst>
              </a:tr>
              <a:tr h="5496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1" dirty="0" smtClean="0"/>
                        <a:t>PRISE EN CHARGE D’UNE REQUETE</a:t>
                      </a:r>
                      <a:endParaRPr 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ZA" b="1" dirty="0" smtClean="0"/>
                        <a:t>05 minutes </a:t>
                      </a:r>
                      <a:r>
                        <a:rPr lang="en-ZA" b="1" dirty="0" err="1" smtClean="0"/>
                        <a:t>en</a:t>
                      </a:r>
                      <a:r>
                        <a:rPr lang="en-ZA" b="1" dirty="0" smtClean="0"/>
                        <a:t> </a:t>
                      </a:r>
                      <a:r>
                        <a:rPr lang="en-ZA" b="1" dirty="0" err="1" smtClean="0"/>
                        <a:t>moyenne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1" dirty="0" smtClean="0"/>
                        <a:t>30 </a:t>
                      </a:r>
                      <a:r>
                        <a:rPr lang="en-ZA" b="1" dirty="0" err="1" smtClean="0"/>
                        <a:t>secondes</a:t>
                      </a:r>
                      <a:r>
                        <a:rPr lang="en-ZA" b="1" dirty="0" smtClean="0"/>
                        <a:t> maximum</a:t>
                      </a:r>
                      <a:endParaRPr 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31605"/>
                  </a:ext>
                </a:extLst>
              </a:tr>
              <a:tr h="751303">
                <a:tc>
                  <a:txBody>
                    <a:bodyPr/>
                    <a:lstStyle/>
                    <a:p>
                      <a:pPr algn="ctr"/>
                      <a:r>
                        <a:rPr lang="en-ZA" b="1" dirty="0" err="1" smtClean="0"/>
                        <a:t>Durée</a:t>
                      </a:r>
                      <a:r>
                        <a:rPr lang="en-ZA" b="1" dirty="0" smtClean="0"/>
                        <a:t> de </a:t>
                      </a:r>
                      <a:r>
                        <a:rPr lang="en-ZA" b="1" dirty="0" err="1" smtClean="0"/>
                        <a:t>traitement</a:t>
                      </a:r>
                      <a:r>
                        <a:rPr lang="en-ZA" b="1" dirty="0" smtClean="0"/>
                        <a:t> de 20 re</a:t>
                      </a:r>
                      <a:r>
                        <a:rPr lang="fr-CM" b="1" dirty="0" smtClean="0"/>
                        <a:t>quêtes </a:t>
                      </a:r>
                      <a:r>
                        <a:rPr lang="en-ZA" b="1" dirty="0" err="1" smtClean="0"/>
                        <a:t>arriv</a:t>
                      </a:r>
                      <a:r>
                        <a:rPr lang="fr-CM" b="1" dirty="0" err="1" smtClean="0"/>
                        <a:t>ées</a:t>
                      </a:r>
                      <a:r>
                        <a:rPr lang="fr-CM" b="1" baseline="0" dirty="0" smtClean="0"/>
                        <a:t> si</a:t>
                      </a:r>
                      <a:r>
                        <a:rPr lang="en-ZA" b="1" baseline="0" dirty="0" err="1" smtClean="0"/>
                        <a:t>multan</a:t>
                      </a:r>
                      <a:r>
                        <a:rPr lang="fr-FR" b="1" baseline="0" dirty="0" smtClean="0"/>
                        <a:t>é</a:t>
                      </a:r>
                      <a:r>
                        <a:rPr lang="en-ZA" b="1" baseline="0" dirty="0" err="1" smtClean="0"/>
                        <a:t>ement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ZA" b="1" dirty="0" smtClean="0"/>
                        <a:t>20 x 5 = </a:t>
                      </a:r>
                      <a:r>
                        <a:rPr lang="en-ZA" b="1" u="sng" dirty="0" smtClean="0"/>
                        <a:t>100 minutes </a:t>
                      </a:r>
                      <a:r>
                        <a:rPr lang="en-ZA" b="1" u="sng" dirty="0" err="1" smtClean="0"/>
                        <a:t>en</a:t>
                      </a:r>
                      <a:r>
                        <a:rPr lang="en-ZA" b="1" u="sng" dirty="0" smtClean="0"/>
                        <a:t> </a:t>
                      </a:r>
                      <a:r>
                        <a:rPr lang="en-ZA" b="1" u="sng" dirty="0" err="1" smtClean="0"/>
                        <a:t>moyenne</a:t>
                      </a:r>
                      <a:endParaRPr lang="en-US" b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1" dirty="0" smtClean="0"/>
                        <a:t>30 </a:t>
                      </a:r>
                      <a:r>
                        <a:rPr lang="en-ZA" b="1" dirty="0" err="1" smtClean="0"/>
                        <a:t>secondes</a:t>
                      </a:r>
                      <a:r>
                        <a:rPr lang="en-ZA" b="1" dirty="0" smtClean="0"/>
                        <a:t> maximum</a:t>
                      </a:r>
                      <a:endParaRPr 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64406"/>
                  </a:ext>
                </a:extLst>
              </a:tr>
            </a:tbl>
          </a:graphicData>
        </a:graphic>
      </p:graphicFrame>
      <p:sp>
        <p:nvSpPr>
          <p:cNvPr id="58" name="Rectangle 57"/>
          <p:cNvSpPr/>
          <p:nvPr/>
        </p:nvSpPr>
        <p:spPr>
          <a:xfrm>
            <a:off x="-14514" y="668121"/>
            <a:ext cx="12206514" cy="203200"/>
          </a:xfrm>
          <a:prstGeom prst="rect">
            <a:avLst/>
          </a:prstGeom>
          <a:solidFill>
            <a:srgbClr val="E1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à coins arrondis 58">
            <a:hlinkClick r:id="rId3" action="ppaction://hlinksldjump"/>
          </p:cNvPr>
          <p:cNvSpPr/>
          <p:nvPr/>
        </p:nvSpPr>
        <p:spPr>
          <a:xfrm>
            <a:off x="7166991" y="65716"/>
            <a:ext cx="1608749" cy="726583"/>
          </a:xfrm>
          <a:prstGeom prst="roundRect">
            <a:avLst/>
          </a:prstGeom>
          <a:gradFill flip="none" rotWithShape="1">
            <a:gsLst>
              <a:gs pos="0">
                <a:srgbClr val="E01C23">
                  <a:shade val="30000"/>
                  <a:satMod val="115000"/>
                </a:srgbClr>
              </a:gs>
              <a:gs pos="50000">
                <a:srgbClr val="E01C23">
                  <a:shade val="67500"/>
                  <a:satMod val="115000"/>
                </a:srgbClr>
              </a:gs>
              <a:gs pos="100000">
                <a:srgbClr val="E01C23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SOLUTION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0" name="Rectangle à coins arrondis 59">
            <a:hlinkClick r:id="rId4" action="ppaction://hlinksldjump"/>
          </p:cNvPr>
          <p:cNvSpPr/>
          <p:nvPr/>
        </p:nvSpPr>
        <p:spPr>
          <a:xfrm>
            <a:off x="0" y="62898"/>
            <a:ext cx="1767828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à coins arrondis 60">
            <a:hlinkClick r:id="rId5" action="ppaction://hlinksldjump"/>
          </p:cNvPr>
          <p:cNvSpPr/>
          <p:nvPr/>
        </p:nvSpPr>
        <p:spPr>
          <a:xfrm>
            <a:off x="1725585" y="57983"/>
            <a:ext cx="1645364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ETUDE DE </a:t>
            </a:r>
            <a:r>
              <a:rPr lang="en-ZA" b="1" dirty="0">
                <a:solidFill>
                  <a:schemeClr val="tx1"/>
                </a:solidFill>
                <a:hlinkClick r:id="rId5" action="ppaction://hlinksldjump"/>
              </a:rPr>
              <a:t>L’EXISTANT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2" name="Rectangle à coins arrondis 61">
            <a:hlinkClick r:id="rId6" action="ppaction://hlinksldjump"/>
          </p:cNvPr>
          <p:cNvSpPr/>
          <p:nvPr/>
        </p:nvSpPr>
        <p:spPr>
          <a:xfrm>
            <a:off x="5299324" y="50392"/>
            <a:ext cx="1886970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MÉTHODOLOGIE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3" name="Rectangle à coins arrondis 62">
            <a:hlinkClick r:id="rId7" action="ppaction://hlinksldjump"/>
          </p:cNvPr>
          <p:cNvSpPr/>
          <p:nvPr/>
        </p:nvSpPr>
        <p:spPr>
          <a:xfrm>
            <a:off x="8769246" y="57983"/>
            <a:ext cx="1624168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RESULTATS ET CIBLES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4" name="Rectangle à coins arrondis 63">
            <a:hlinkClick r:id="rId8" action="ppaction://hlinksldjump"/>
          </p:cNvPr>
          <p:cNvSpPr/>
          <p:nvPr/>
        </p:nvSpPr>
        <p:spPr>
          <a:xfrm>
            <a:off x="10373192" y="50726"/>
            <a:ext cx="1808457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CONCLUSION ET PERSPECTIVES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5" name="Rectangle à coins arrondis 64">
            <a:hlinkClick r:id="rId9" action="ppaction://hlinksldjump"/>
          </p:cNvPr>
          <p:cNvSpPr/>
          <p:nvPr/>
        </p:nvSpPr>
        <p:spPr>
          <a:xfrm>
            <a:off x="3365844" y="59311"/>
            <a:ext cx="1946561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PROBLÉMATIQUE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372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6/28/2021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C3DB-B57B-4A60-AE63-F3ACF314727F}" type="slidenum">
              <a:rPr lang="en-US" sz="1800" smtClean="0"/>
              <a:t>17</a:t>
            </a:fld>
            <a:endParaRPr lang="en-US" sz="1800" dirty="0"/>
          </a:p>
        </p:txBody>
      </p:sp>
      <p:sp>
        <p:nvSpPr>
          <p:cNvPr id="40" name="Rectangle 39"/>
          <p:cNvSpPr/>
          <p:nvPr/>
        </p:nvSpPr>
        <p:spPr>
          <a:xfrm>
            <a:off x="0" y="6075336"/>
            <a:ext cx="1699114" cy="782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ZoneTexte 47"/>
          <p:cNvSpPr txBox="1"/>
          <p:nvPr/>
        </p:nvSpPr>
        <p:spPr>
          <a:xfrm>
            <a:off x="1201292" y="1066314"/>
            <a:ext cx="9780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M" sz="2800" b="1" dirty="0" smtClean="0">
                <a:solidFill>
                  <a:srgbClr val="FF0000"/>
                </a:solidFill>
              </a:rPr>
              <a:t>OUTILS UTILISÉS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900179" y="1869214"/>
            <a:ext cx="10422579" cy="1596141"/>
            <a:chOff x="1148534" y="1449336"/>
            <a:chExt cx="10422579" cy="1596141"/>
          </a:xfrm>
        </p:grpSpPr>
        <p:sp>
          <p:nvSpPr>
            <p:cNvPr id="15" name="ZoneTexte 14"/>
            <p:cNvSpPr txBox="1"/>
            <p:nvPr/>
          </p:nvSpPr>
          <p:spPr>
            <a:xfrm>
              <a:off x="3251202" y="1845148"/>
              <a:ext cx="83199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ZA" dirty="0" smtClean="0"/>
                <a:t>Machine </a:t>
              </a:r>
              <a:r>
                <a:rPr lang="en-ZA" dirty="0" err="1" smtClean="0"/>
                <a:t>hp</a:t>
              </a:r>
              <a:r>
                <a:rPr lang="en-ZA" dirty="0" smtClean="0"/>
                <a:t> </a:t>
              </a:r>
              <a:r>
                <a:rPr lang="pt-BR" dirty="0"/>
                <a:t>Intel(R) Core(TM) i7-3520M CPU @ </a:t>
              </a:r>
              <a:r>
                <a:rPr lang="pt-BR" dirty="0" smtClean="0"/>
                <a:t>2.90GHz</a:t>
              </a:r>
              <a:endParaRPr lang="en-ZA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ZA" dirty="0" smtClean="0"/>
                <a:t>Type de </a:t>
              </a:r>
              <a:r>
                <a:rPr lang="en-ZA" dirty="0" err="1" smtClean="0"/>
                <a:t>système</a:t>
              </a:r>
              <a:r>
                <a:rPr lang="en-ZA" dirty="0" smtClean="0"/>
                <a:t> : 64 bits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ZA" dirty="0" err="1" smtClean="0"/>
                <a:t>Capacité</a:t>
              </a:r>
              <a:r>
                <a:rPr lang="en-ZA" dirty="0" smtClean="0"/>
                <a:t> de RAM :</a:t>
              </a:r>
              <a:r>
                <a:rPr lang="en-ZA" dirty="0" smtClean="0"/>
                <a:t> 8Go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ZA" dirty="0" err="1"/>
                <a:t>Capacité</a:t>
              </a:r>
              <a:r>
                <a:rPr lang="en-ZA" dirty="0"/>
                <a:t> </a:t>
              </a:r>
              <a:r>
                <a:rPr lang="en-ZA" dirty="0" smtClean="0"/>
                <a:t>du </a:t>
              </a:r>
              <a:r>
                <a:rPr lang="en-ZA" dirty="0" err="1" smtClean="0"/>
                <a:t>disque</a:t>
              </a:r>
              <a:r>
                <a:rPr lang="en-ZA" dirty="0" smtClean="0"/>
                <a:t> </a:t>
              </a:r>
              <a:r>
                <a:rPr lang="en-ZA" dirty="0" err="1" smtClean="0"/>
                <a:t>dur</a:t>
              </a:r>
              <a:r>
                <a:rPr lang="en-ZA" dirty="0" smtClean="0"/>
                <a:t> : 500 Go</a:t>
              </a:r>
              <a:endParaRPr lang="en-US" dirty="0"/>
            </a:p>
          </p:txBody>
        </p: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8534" y="1449336"/>
              <a:ext cx="1933333" cy="1361597"/>
            </a:xfrm>
            <a:prstGeom prst="rect">
              <a:avLst/>
            </a:prstGeom>
          </p:spPr>
        </p:pic>
      </p:grpSp>
      <p:grpSp>
        <p:nvGrpSpPr>
          <p:cNvPr id="3" name="Groupe 2"/>
          <p:cNvGrpSpPr/>
          <p:nvPr/>
        </p:nvGrpSpPr>
        <p:grpSpPr>
          <a:xfrm>
            <a:off x="901895" y="4719031"/>
            <a:ext cx="10420863" cy="1496212"/>
            <a:chOff x="901895" y="4719031"/>
            <a:chExt cx="10420863" cy="1496212"/>
          </a:xfrm>
        </p:grpSpPr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327" y="4973104"/>
              <a:ext cx="1501598" cy="988066"/>
            </a:xfrm>
            <a:prstGeom prst="rect">
              <a:avLst/>
            </a:prstGeom>
          </p:spPr>
        </p:pic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9539" y="4935397"/>
              <a:ext cx="1479027" cy="1063481"/>
            </a:xfrm>
            <a:prstGeom prst="rect">
              <a:avLst/>
            </a:prstGeom>
          </p:spPr>
        </p:pic>
        <p:grpSp>
          <p:nvGrpSpPr>
            <p:cNvPr id="19" name="Groupe 18"/>
            <p:cNvGrpSpPr/>
            <p:nvPr/>
          </p:nvGrpSpPr>
          <p:grpSpPr>
            <a:xfrm>
              <a:off x="2616088" y="4743749"/>
              <a:ext cx="1501598" cy="1446776"/>
              <a:chOff x="1356774" y="3527744"/>
              <a:chExt cx="1501598" cy="1446776"/>
            </a:xfrm>
          </p:grpSpPr>
          <p:pic>
            <p:nvPicPr>
              <p:cNvPr id="20" name="Image 1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6774" y="3527744"/>
                <a:ext cx="1501598" cy="1039737"/>
              </a:xfrm>
              <a:prstGeom prst="rect">
                <a:avLst/>
              </a:prstGeom>
            </p:spPr>
          </p:pic>
          <p:sp>
            <p:nvSpPr>
              <p:cNvPr id="21" name="Rectangle 20"/>
              <p:cNvSpPr/>
              <p:nvPr/>
            </p:nvSpPr>
            <p:spPr>
              <a:xfrm>
                <a:off x="1570555" y="4605188"/>
                <a:ext cx="9003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ZA" dirty="0"/>
                  <a:t>Python</a:t>
                </a:r>
                <a:endParaRPr lang="en-US" dirty="0"/>
              </a:p>
            </p:txBody>
          </p:sp>
        </p:grpSp>
        <p:grpSp>
          <p:nvGrpSpPr>
            <p:cNvPr id="22" name="Groupe 21"/>
            <p:cNvGrpSpPr/>
            <p:nvPr/>
          </p:nvGrpSpPr>
          <p:grpSpPr>
            <a:xfrm>
              <a:off x="6078566" y="4719031"/>
              <a:ext cx="1821332" cy="1496212"/>
              <a:chOff x="6731326" y="3579415"/>
              <a:chExt cx="1821332" cy="1496212"/>
            </a:xfrm>
          </p:grpSpPr>
          <p:pic>
            <p:nvPicPr>
              <p:cNvPr id="23" name="Image 22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6136" y="3579415"/>
                <a:ext cx="1479027" cy="1063480"/>
              </a:xfrm>
              <a:prstGeom prst="rect">
                <a:avLst/>
              </a:prstGeom>
            </p:spPr>
          </p:pic>
          <p:sp>
            <p:nvSpPr>
              <p:cNvPr id="24" name="Rectangle 23"/>
              <p:cNvSpPr/>
              <p:nvPr/>
            </p:nvSpPr>
            <p:spPr>
              <a:xfrm>
                <a:off x="6731326" y="4706295"/>
                <a:ext cx="1821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ZA" dirty="0"/>
                  <a:t>Mongo </a:t>
                </a:r>
                <a:r>
                  <a:rPr lang="en-ZA" dirty="0" smtClean="0"/>
                  <a:t>DB 4.4.6</a:t>
                </a:r>
                <a:endParaRPr lang="en-US" dirty="0"/>
              </a:p>
            </p:txBody>
          </p:sp>
        </p:grpSp>
        <p:grpSp>
          <p:nvGrpSpPr>
            <p:cNvPr id="25" name="Groupe 24"/>
            <p:cNvGrpSpPr/>
            <p:nvPr/>
          </p:nvGrpSpPr>
          <p:grpSpPr>
            <a:xfrm>
              <a:off x="9838208" y="4759573"/>
              <a:ext cx="1484550" cy="1415129"/>
              <a:chOff x="10163976" y="3963095"/>
              <a:chExt cx="1484550" cy="1415129"/>
            </a:xfrm>
          </p:grpSpPr>
          <p:pic>
            <p:nvPicPr>
              <p:cNvPr id="26" name="Image 2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63976" y="3963095"/>
                <a:ext cx="1484550" cy="1067360"/>
              </a:xfrm>
              <a:prstGeom prst="rect">
                <a:avLst/>
              </a:prstGeom>
            </p:spPr>
          </p:pic>
          <p:sp>
            <p:nvSpPr>
              <p:cNvPr id="27" name="Rectangle 26"/>
              <p:cNvSpPr/>
              <p:nvPr/>
            </p:nvSpPr>
            <p:spPr>
              <a:xfrm>
                <a:off x="10352891" y="5008892"/>
                <a:ext cx="10583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ZA" dirty="0" err="1"/>
                  <a:t>Pycharm</a:t>
                </a:r>
                <a:endParaRPr lang="en-US" dirty="0"/>
              </a:p>
            </p:txBody>
          </p:sp>
        </p:grpSp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895" y="4748551"/>
              <a:ext cx="1484552" cy="1437173"/>
            </a:xfrm>
            <a:prstGeom prst="rect">
              <a:avLst/>
            </a:prstGeom>
          </p:spPr>
        </p:pic>
      </p:grpSp>
      <p:sp>
        <p:nvSpPr>
          <p:cNvPr id="30" name="ZoneTexte 29"/>
          <p:cNvSpPr txBox="1"/>
          <p:nvPr/>
        </p:nvSpPr>
        <p:spPr>
          <a:xfrm>
            <a:off x="849557" y="1339687"/>
            <a:ext cx="579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 err="1" smtClean="0">
                <a:solidFill>
                  <a:srgbClr val="DF0B13"/>
                </a:solidFill>
              </a:rPr>
              <a:t>Ressources</a:t>
            </a:r>
            <a:r>
              <a:rPr lang="en-ZA" b="1" dirty="0" smtClean="0">
                <a:solidFill>
                  <a:srgbClr val="DF0B13"/>
                </a:solidFill>
              </a:rPr>
              <a:t> </a:t>
            </a:r>
            <a:r>
              <a:rPr lang="en-ZA" b="1" dirty="0" smtClean="0">
                <a:solidFill>
                  <a:srgbClr val="DF0B13"/>
                </a:solidFill>
              </a:rPr>
              <a:t>mat</a:t>
            </a:r>
            <a:r>
              <a:rPr lang="fr-CM" b="1" dirty="0" smtClean="0">
                <a:solidFill>
                  <a:srgbClr val="DF0B13"/>
                </a:solidFill>
              </a:rPr>
              <a:t>é</a:t>
            </a:r>
            <a:r>
              <a:rPr lang="en-ZA" b="1" dirty="0" err="1" smtClean="0">
                <a:solidFill>
                  <a:srgbClr val="DF0B13"/>
                </a:solidFill>
              </a:rPr>
              <a:t>rielles</a:t>
            </a:r>
            <a:endParaRPr lang="en-US" b="1" dirty="0">
              <a:solidFill>
                <a:srgbClr val="DF0B13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900179" y="3611810"/>
            <a:ext cx="774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 err="1" smtClean="0">
                <a:solidFill>
                  <a:srgbClr val="E10C13"/>
                </a:solidFill>
              </a:rPr>
              <a:t>Ressources</a:t>
            </a:r>
            <a:r>
              <a:rPr lang="en-ZA" b="1" dirty="0" smtClean="0">
                <a:solidFill>
                  <a:srgbClr val="E10C13"/>
                </a:solidFill>
              </a:rPr>
              <a:t> </a:t>
            </a:r>
            <a:r>
              <a:rPr lang="fr-CM" b="1" dirty="0" smtClean="0">
                <a:solidFill>
                  <a:srgbClr val="E10C13"/>
                </a:solidFill>
              </a:rPr>
              <a:t>logicielles</a:t>
            </a:r>
            <a:endParaRPr lang="en-US" b="1" dirty="0">
              <a:solidFill>
                <a:srgbClr val="E10C13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-14514" y="668121"/>
            <a:ext cx="12206514" cy="203200"/>
          </a:xfrm>
          <a:prstGeom prst="rect">
            <a:avLst/>
          </a:prstGeom>
          <a:solidFill>
            <a:srgbClr val="E1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à coins arrondis 32">
            <a:hlinkClick r:id="rId10" action="ppaction://hlinksldjump"/>
          </p:cNvPr>
          <p:cNvSpPr/>
          <p:nvPr/>
        </p:nvSpPr>
        <p:spPr>
          <a:xfrm>
            <a:off x="7166991" y="65716"/>
            <a:ext cx="1608749" cy="726583"/>
          </a:xfrm>
          <a:prstGeom prst="roundRect">
            <a:avLst/>
          </a:prstGeom>
          <a:gradFill flip="none" rotWithShape="1">
            <a:gsLst>
              <a:gs pos="0">
                <a:srgbClr val="E01C23">
                  <a:shade val="30000"/>
                  <a:satMod val="115000"/>
                </a:srgbClr>
              </a:gs>
              <a:gs pos="50000">
                <a:srgbClr val="E01C23">
                  <a:shade val="67500"/>
                  <a:satMod val="115000"/>
                </a:srgbClr>
              </a:gs>
              <a:gs pos="100000">
                <a:srgbClr val="E01C23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SOLUTION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Rectangle à coins arrondis 33">
            <a:hlinkClick r:id="rId11" action="ppaction://hlinksldjump"/>
          </p:cNvPr>
          <p:cNvSpPr/>
          <p:nvPr/>
        </p:nvSpPr>
        <p:spPr>
          <a:xfrm>
            <a:off x="0" y="62898"/>
            <a:ext cx="1767828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ectangle à coins arrondis 34">
            <a:hlinkClick r:id="rId12" action="ppaction://hlinksldjump"/>
          </p:cNvPr>
          <p:cNvSpPr/>
          <p:nvPr/>
        </p:nvSpPr>
        <p:spPr>
          <a:xfrm>
            <a:off x="1725585" y="57983"/>
            <a:ext cx="1645364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ETUDE DE </a:t>
            </a:r>
            <a:r>
              <a:rPr lang="en-ZA" b="1" dirty="0">
                <a:solidFill>
                  <a:schemeClr val="tx1"/>
                </a:solidFill>
                <a:hlinkClick r:id="rId12" action="ppaction://hlinksldjump"/>
              </a:rPr>
              <a:t>L’EXISTANT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Rectangle à coins arrondis 35">
            <a:hlinkClick r:id="rId13" action="ppaction://hlinksldjump"/>
          </p:cNvPr>
          <p:cNvSpPr/>
          <p:nvPr/>
        </p:nvSpPr>
        <p:spPr>
          <a:xfrm>
            <a:off x="5299324" y="50392"/>
            <a:ext cx="1886970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MÉTHODOLOGIE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Rectangle à coins arrondis 36">
            <a:hlinkClick r:id="rId14" action="ppaction://hlinksldjump"/>
          </p:cNvPr>
          <p:cNvSpPr/>
          <p:nvPr/>
        </p:nvSpPr>
        <p:spPr>
          <a:xfrm>
            <a:off x="8769246" y="57983"/>
            <a:ext cx="1624168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RESULTATS ET CIBLES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à coins arrondis 37">
            <a:hlinkClick r:id="rId15" action="ppaction://hlinksldjump"/>
          </p:cNvPr>
          <p:cNvSpPr/>
          <p:nvPr/>
        </p:nvSpPr>
        <p:spPr>
          <a:xfrm>
            <a:off x="10373192" y="50726"/>
            <a:ext cx="1808457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CONCLUSION ET PERSPECTIVES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Rectangle à coins arrondis 38">
            <a:hlinkClick r:id="rId16" action="ppaction://hlinksldjump"/>
          </p:cNvPr>
          <p:cNvSpPr/>
          <p:nvPr/>
        </p:nvSpPr>
        <p:spPr>
          <a:xfrm>
            <a:off x="3365844" y="59311"/>
            <a:ext cx="1946561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PROBLÉMATIQUE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635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6/28/2021</a:t>
            </a:r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3342807" y="2668249"/>
            <a:ext cx="320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Video de la simulation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C3DB-B57B-4A60-AE63-F3ACF314727F}" type="slidenum">
              <a:rPr lang="en-US" sz="1800" smtClean="0"/>
              <a:t>18</a:t>
            </a:fld>
            <a:endParaRPr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-14514" y="668121"/>
            <a:ext cx="12206514" cy="203200"/>
          </a:xfrm>
          <a:prstGeom prst="rect">
            <a:avLst/>
          </a:prstGeom>
          <a:solidFill>
            <a:srgbClr val="E1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à coins arrondis 30">
            <a:hlinkClick r:id="rId3" action="ppaction://hlinksldjump"/>
          </p:cNvPr>
          <p:cNvSpPr/>
          <p:nvPr/>
        </p:nvSpPr>
        <p:spPr>
          <a:xfrm>
            <a:off x="8772659" y="65716"/>
            <a:ext cx="1608749" cy="726583"/>
          </a:xfrm>
          <a:prstGeom prst="roundRect">
            <a:avLst/>
          </a:prstGeom>
          <a:gradFill flip="none" rotWithShape="1">
            <a:gsLst>
              <a:gs pos="0">
                <a:srgbClr val="E01C23">
                  <a:shade val="30000"/>
                  <a:satMod val="115000"/>
                </a:srgbClr>
              </a:gs>
              <a:gs pos="50000">
                <a:srgbClr val="E01C23">
                  <a:shade val="67500"/>
                  <a:satMod val="115000"/>
                </a:srgbClr>
              </a:gs>
              <a:gs pos="100000">
                <a:srgbClr val="E01C23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RESULTATS ET CIBLES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à coins arrondis 31">
            <a:hlinkClick r:id="rId4" action="ppaction://hlinksldjump"/>
          </p:cNvPr>
          <p:cNvSpPr/>
          <p:nvPr/>
        </p:nvSpPr>
        <p:spPr>
          <a:xfrm>
            <a:off x="0" y="62898"/>
            <a:ext cx="1767828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à coins arrondis 32">
            <a:hlinkClick r:id="rId5" action="ppaction://hlinksldjump"/>
          </p:cNvPr>
          <p:cNvSpPr/>
          <p:nvPr/>
        </p:nvSpPr>
        <p:spPr>
          <a:xfrm>
            <a:off x="1725585" y="57983"/>
            <a:ext cx="1645364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ETUDE DE </a:t>
            </a:r>
            <a:r>
              <a:rPr lang="en-ZA" b="1" dirty="0">
                <a:solidFill>
                  <a:schemeClr val="tx1"/>
                </a:solidFill>
                <a:hlinkClick r:id="rId5" action="ppaction://hlinksldjump"/>
              </a:rPr>
              <a:t>L’EXISTANT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Rectangle à coins arrondis 33">
            <a:hlinkClick r:id="rId6" action="ppaction://hlinksldjump"/>
          </p:cNvPr>
          <p:cNvSpPr/>
          <p:nvPr/>
        </p:nvSpPr>
        <p:spPr>
          <a:xfrm>
            <a:off x="5299324" y="50392"/>
            <a:ext cx="1886970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MÉTHODOLOGIE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ectangle à coins arrondis 34">
            <a:hlinkClick r:id="rId7" action="ppaction://hlinksldjump"/>
          </p:cNvPr>
          <p:cNvSpPr/>
          <p:nvPr/>
        </p:nvSpPr>
        <p:spPr>
          <a:xfrm>
            <a:off x="7152403" y="57983"/>
            <a:ext cx="1624168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SOLUTION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Rectangle à coins arrondis 35">
            <a:hlinkClick r:id="rId8" action="ppaction://hlinksldjump"/>
          </p:cNvPr>
          <p:cNvSpPr/>
          <p:nvPr/>
        </p:nvSpPr>
        <p:spPr>
          <a:xfrm>
            <a:off x="10373192" y="50726"/>
            <a:ext cx="1808457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CONCLUSION ET PERSPECTIVES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Rectangle à coins arrondis 36">
            <a:hlinkClick r:id="rId9" action="ppaction://hlinksldjump"/>
          </p:cNvPr>
          <p:cNvSpPr/>
          <p:nvPr/>
        </p:nvSpPr>
        <p:spPr>
          <a:xfrm>
            <a:off x="3365844" y="59311"/>
            <a:ext cx="1946561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PROBLÉMATIQUE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99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6/28/2021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C3DB-B57B-4A60-AE63-F3ACF314727F}" type="slidenum">
              <a:rPr lang="en-US" sz="1800" smtClean="0"/>
              <a:t>19</a:t>
            </a:fld>
            <a:endParaRPr lang="en-US" sz="180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" y="836790"/>
            <a:ext cx="12192000" cy="59027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07477" y="5653826"/>
            <a:ext cx="10187188" cy="1067650"/>
          </a:xfrm>
          <a:prstGeom prst="rect">
            <a:avLst/>
          </a:prstGeom>
          <a:noFill/>
          <a:ln w="38100">
            <a:solidFill>
              <a:srgbClr val="D508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4514" y="668121"/>
            <a:ext cx="12206514" cy="203200"/>
          </a:xfrm>
          <a:prstGeom prst="rect">
            <a:avLst/>
          </a:prstGeom>
          <a:solidFill>
            <a:srgbClr val="E1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à coins arrondis 13">
            <a:hlinkClick r:id="rId4" action="ppaction://hlinksldjump"/>
          </p:cNvPr>
          <p:cNvSpPr/>
          <p:nvPr/>
        </p:nvSpPr>
        <p:spPr>
          <a:xfrm>
            <a:off x="8772659" y="65716"/>
            <a:ext cx="1608749" cy="726583"/>
          </a:xfrm>
          <a:prstGeom prst="roundRect">
            <a:avLst/>
          </a:prstGeom>
          <a:gradFill flip="none" rotWithShape="1">
            <a:gsLst>
              <a:gs pos="0">
                <a:srgbClr val="E01C23">
                  <a:shade val="30000"/>
                  <a:satMod val="115000"/>
                </a:srgbClr>
              </a:gs>
              <a:gs pos="50000">
                <a:srgbClr val="E01C23">
                  <a:shade val="67500"/>
                  <a:satMod val="115000"/>
                </a:srgbClr>
              </a:gs>
              <a:gs pos="100000">
                <a:srgbClr val="E01C23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RESULTATS ET CIBLES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à coins arrondis 14">
            <a:hlinkClick r:id="rId5" action="ppaction://hlinksldjump"/>
          </p:cNvPr>
          <p:cNvSpPr/>
          <p:nvPr/>
        </p:nvSpPr>
        <p:spPr>
          <a:xfrm>
            <a:off x="0" y="62898"/>
            <a:ext cx="1767828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à coins arrondis 15">
            <a:hlinkClick r:id="rId6" action="ppaction://hlinksldjump"/>
          </p:cNvPr>
          <p:cNvSpPr/>
          <p:nvPr/>
        </p:nvSpPr>
        <p:spPr>
          <a:xfrm>
            <a:off x="1725585" y="57983"/>
            <a:ext cx="1645364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ETUDE DE </a:t>
            </a:r>
            <a:r>
              <a:rPr lang="en-ZA" b="1" dirty="0">
                <a:solidFill>
                  <a:schemeClr val="tx1"/>
                </a:solidFill>
                <a:hlinkClick r:id="rId6" action="ppaction://hlinksldjump"/>
              </a:rPr>
              <a:t>L’EXISTANT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>
            <a:hlinkClick r:id="rId7" action="ppaction://hlinksldjump"/>
          </p:cNvPr>
          <p:cNvSpPr/>
          <p:nvPr/>
        </p:nvSpPr>
        <p:spPr>
          <a:xfrm>
            <a:off x="5299324" y="50392"/>
            <a:ext cx="1886970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MÉTHODOLOGIE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à coins arrondis 17">
            <a:hlinkClick r:id="rId8" action="ppaction://hlinksldjump"/>
          </p:cNvPr>
          <p:cNvSpPr/>
          <p:nvPr/>
        </p:nvSpPr>
        <p:spPr>
          <a:xfrm>
            <a:off x="7152403" y="57983"/>
            <a:ext cx="1624168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SOLUTION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à coins arrondis 18">
            <a:hlinkClick r:id="rId9" action="ppaction://hlinksldjump"/>
          </p:cNvPr>
          <p:cNvSpPr/>
          <p:nvPr/>
        </p:nvSpPr>
        <p:spPr>
          <a:xfrm>
            <a:off x="10373192" y="50726"/>
            <a:ext cx="1808457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CONCLUSION ET PERSPECTIVES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à coins arrondis 26">
            <a:hlinkClick r:id="rId10" action="ppaction://hlinksldjump"/>
          </p:cNvPr>
          <p:cNvSpPr/>
          <p:nvPr/>
        </p:nvSpPr>
        <p:spPr>
          <a:xfrm>
            <a:off x="3365844" y="59311"/>
            <a:ext cx="1946561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PROBLÉMATIQUE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89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63780" y="215059"/>
            <a:ext cx="8555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 smtClean="0">
                <a:solidFill>
                  <a:srgbClr val="FF0000"/>
                </a:solidFill>
              </a:rPr>
              <a:t>PLAN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00" y="0"/>
            <a:ext cx="2461324" cy="738279"/>
          </a:xfrm>
          <a:prstGeom prst="rect">
            <a:avLst/>
          </a:prstGeom>
        </p:spPr>
      </p:pic>
      <p:grpSp>
        <p:nvGrpSpPr>
          <p:cNvPr id="7" name="Groupe 6"/>
          <p:cNvGrpSpPr/>
          <p:nvPr/>
        </p:nvGrpSpPr>
        <p:grpSpPr>
          <a:xfrm>
            <a:off x="959922" y="1107610"/>
            <a:ext cx="10272156" cy="522514"/>
            <a:chOff x="1163781" y="1119485"/>
            <a:chExt cx="10272156" cy="522514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1163781" y="1119485"/>
              <a:ext cx="10272156" cy="52251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1525979" y="1308486"/>
              <a:ext cx="9547761" cy="1445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6/28/2021</a:t>
            </a:r>
            <a:endParaRPr lang="en-US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C3DB-B57B-4A60-AE63-F3ACF314727F}" type="slidenum">
              <a:rPr lang="en-US" sz="1800" smtClean="0"/>
              <a:t>2</a:t>
            </a:fld>
            <a:endParaRPr lang="en-US" sz="1800"/>
          </a:p>
        </p:txBody>
      </p:sp>
      <p:grpSp>
        <p:nvGrpSpPr>
          <p:cNvPr id="31" name="Groupe 30"/>
          <p:cNvGrpSpPr/>
          <p:nvPr/>
        </p:nvGrpSpPr>
        <p:grpSpPr>
          <a:xfrm>
            <a:off x="-9879583" y="1088561"/>
            <a:ext cx="1911927" cy="4682752"/>
            <a:chOff x="-9486756" y="1107611"/>
            <a:chExt cx="1911927" cy="4682752"/>
          </a:xfrm>
        </p:grpSpPr>
        <p:grpSp>
          <p:nvGrpSpPr>
            <p:cNvPr id="20" name="Groupe 19"/>
            <p:cNvGrpSpPr/>
            <p:nvPr/>
          </p:nvGrpSpPr>
          <p:grpSpPr>
            <a:xfrm>
              <a:off x="-9486756" y="1107611"/>
              <a:ext cx="1911927" cy="4682752"/>
              <a:chOff x="-9502254" y="1107611"/>
              <a:chExt cx="1911927" cy="4682752"/>
            </a:xfrm>
          </p:grpSpPr>
          <p:grpSp>
            <p:nvGrpSpPr>
              <p:cNvPr id="136" name="Groupe 135"/>
              <p:cNvGrpSpPr/>
              <p:nvPr/>
            </p:nvGrpSpPr>
            <p:grpSpPr>
              <a:xfrm>
                <a:off x="-8859014" y="1107611"/>
                <a:ext cx="569027" cy="540326"/>
                <a:chOff x="1971302" y="1125423"/>
                <a:chExt cx="486888" cy="486888"/>
              </a:xfrm>
            </p:grpSpPr>
            <p:sp>
              <p:nvSpPr>
                <p:cNvPr id="142" name="Ellipse 141"/>
                <p:cNvSpPr/>
                <p:nvPr/>
              </p:nvSpPr>
              <p:spPr>
                <a:xfrm>
                  <a:off x="1971302" y="1125423"/>
                  <a:ext cx="486888" cy="486888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43" name="Ellipse 142"/>
                <p:cNvSpPr/>
                <p:nvPr/>
              </p:nvSpPr>
              <p:spPr>
                <a:xfrm>
                  <a:off x="2090055" y="1244176"/>
                  <a:ext cx="249382" cy="249382"/>
                </a:xfrm>
                <a:prstGeom prst="ellipse">
                  <a:avLst/>
                </a:prstGeom>
                <a:solidFill>
                  <a:srgbClr val="ED6066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cxnSp>
            <p:nvCxnSpPr>
              <p:cNvPr id="138" name="Connecteur droit 137"/>
              <p:cNvCxnSpPr>
                <a:stCxn id="142" idx="4"/>
                <a:endCxn id="140" idx="0"/>
              </p:cNvCxnSpPr>
              <p:nvPr/>
            </p:nvCxnSpPr>
            <p:spPr>
              <a:xfrm>
                <a:off x="-8574500" y="1647937"/>
                <a:ext cx="28210" cy="2709187"/>
              </a:xfrm>
              <a:prstGeom prst="line">
                <a:avLst/>
              </a:prstGeom>
              <a:ln w="12700">
                <a:solidFill>
                  <a:srgbClr val="ED6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e 18"/>
              <p:cNvGrpSpPr/>
              <p:nvPr/>
            </p:nvGrpSpPr>
            <p:grpSpPr>
              <a:xfrm>
                <a:off x="-9502254" y="4357124"/>
                <a:ext cx="1911927" cy="1433239"/>
                <a:chOff x="-9502254" y="3101764"/>
                <a:chExt cx="1911927" cy="1433239"/>
              </a:xfrm>
            </p:grpSpPr>
            <p:grpSp>
              <p:nvGrpSpPr>
                <p:cNvPr id="137" name="Groupe 136"/>
                <p:cNvGrpSpPr/>
                <p:nvPr/>
              </p:nvGrpSpPr>
              <p:grpSpPr>
                <a:xfrm>
                  <a:off x="-9502254" y="3101764"/>
                  <a:ext cx="1911927" cy="1433239"/>
                  <a:chOff x="1322118" y="3467596"/>
                  <a:chExt cx="1911927" cy="1555667"/>
                </a:xfrm>
              </p:grpSpPr>
              <p:sp>
                <p:nvSpPr>
                  <p:cNvPr id="140" name="Ellipse 139"/>
                  <p:cNvSpPr/>
                  <p:nvPr/>
                </p:nvSpPr>
                <p:spPr>
                  <a:xfrm>
                    <a:off x="1322118" y="3467596"/>
                    <a:ext cx="1911927" cy="1555667"/>
                  </a:xfrm>
                  <a:prstGeom prst="ellipse">
                    <a:avLst/>
                  </a:prstGeom>
                  <a:solidFill>
                    <a:srgbClr val="E51922">
                      <a:alpha val="69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Ellipse 140"/>
                  <p:cNvSpPr/>
                  <p:nvPr/>
                </p:nvSpPr>
                <p:spPr>
                  <a:xfrm>
                    <a:off x="2064327" y="3503222"/>
                    <a:ext cx="427508" cy="16625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9" name="ZoneTexte 138"/>
                <p:cNvSpPr txBox="1"/>
                <p:nvPr/>
              </p:nvSpPr>
              <p:spPr>
                <a:xfrm>
                  <a:off x="-9392270" y="3575277"/>
                  <a:ext cx="165023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ZA" dirty="0" smtClean="0">
                      <a:solidFill>
                        <a:schemeClr val="bg1"/>
                      </a:solidFill>
                    </a:rPr>
                    <a:t>Etude de </a:t>
                  </a:r>
                  <a:r>
                    <a:rPr lang="en-ZA" dirty="0" err="1" smtClean="0">
                      <a:solidFill>
                        <a:schemeClr val="bg1"/>
                      </a:solidFill>
                    </a:rPr>
                    <a:t>l’existant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26" name="Ellipse 25"/>
            <p:cNvSpPr/>
            <p:nvPr/>
          </p:nvSpPr>
          <p:spPr>
            <a:xfrm>
              <a:off x="-8734987" y="1193204"/>
              <a:ext cx="338445" cy="33844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b="1" dirty="0" smtClean="0"/>
                <a:t>2</a:t>
              </a:r>
              <a:endParaRPr lang="en-US" b="1" dirty="0"/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-11404277" y="1137534"/>
            <a:ext cx="1911927" cy="5170344"/>
            <a:chOff x="-11270927" y="1137534"/>
            <a:chExt cx="1911927" cy="5170344"/>
          </a:xfrm>
        </p:grpSpPr>
        <p:grpSp>
          <p:nvGrpSpPr>
            <p:cNvPr id="10" name="Groupe 9"/>
            <p:cNvGrpSpPr/>
            <p:nvPr/>
          </p:nvGrpSpPr>
          <p:grpSpPr>
            <a:xfrm>
              <a:off x="-11270927" y="1137534"/>
              <a:ext cx="1911927" cy="5170344"/>
              <a:chOff x="-11270927" y="1137534"/>
              <a:chExt cx="1911927" cy="5170344"/>
            </a:xfrm>
          </p:grpSpPr>
          <p:grpSp>
            <p:nvGrpSpPr>
              <p:cNvPr id="35" name="Groupe 34"/>
              <p:cNvGrpSpPr/>
              <p:nvPr/>
            </p:nvGrpSpPr>
            <p:grpSpPr>
              <a:xfrm>
                <a:off x="-10558408" y="1137534"/>
                <a:ext cx="486888" cy="486888"/>
                <a:chOff x="1971302" y="1125423"/>
                <a:chExt cx="486888" cy="486888"/>
              </a:xfrm>
            </p:grpSpPr>
            <p:sp>
              <p:nvSpPr>
                <p:cNvPr id="6" name="Ellipse 5"/>
                <p:cNvSpPr/>
                <p:nvPr/>
              </p:nvSpPr>
              <p:spPr>
                <a:xfrm>
                  <a:off x="1971302" y="1125423"/>
                  <a:ext cx="486888" cy="486888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8" name="Ellipse 7"/>
                <p:cNvSpPr/>
                <p:nvPr/>
              </p:nvSpPr>
              <p:spPr>
                <a:xfrm>
                  <a:off x="2090055" y="1244176"/>
                  <a:ext cx="249382" cy="249382"/>
                </a:xfrm>
                <a:prstGeom prst="ellipse">
                  <a:avLst/>
                </a:prstGeom>
                <a:solidFill>
                  <a:srgbClr val="ED6066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cxnSp>
            <p:nvCxnSpPr>
              <p:cNvPr id="40" name="Connecteur droit 39"/>
              <p:cNvCxnSpPr>
                <a:stCxn id="6" idx="4"/>
                <a:endCxn id="29" idx="0"/>
              </p:cNvCxnSpPr>
              <p:nvPr/>
            </p:nvCxnSpPr>
            <p:spPr>
              <a:xfrm>
                <a:off x="-10314964" y="1624422"/>
                <a:ext cx="1" cy="3127789"/>
              </a:xfrm>
              <a:prstGeom prst="line">
                <a:avLst/>
              </a:prstGeom>
              <a:ln w="12700">
                <a:solidFill>
                  <a:srgbClr val="ED6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e 8"/>
              <p:cNvGrpSpPr/>
              <p:nvPr/>
            </p:nvGrpSpPr>
            <p:grpSpPr>
              <a:xfrm>
                <a:off x="-11270927" y="4752211"/>
                <a:ext cx="1911927" cy="1555667"/>
                <a:chOff x="-11270927" y="3930800"/>
                <a:chExt cx="1911927" cy="1555667"/>
              </a:xfrm>
            </p:grpSpPr>
            <p:grpSp>
              <p:nvGrpSpPr>
                <p:cNvPr id="32" name="Groupe 31"/>
                <p:cNvGrpSpPr/>
                <p:nvPr/>
              </p:nvGrpSpPr>
              <p:grpSpPr>
                <a:xfrm>
                  <a:off x="-11270927" y="3930800"/>
                  <a:ext cx="1911927" cy="1555667"/>
                  <a:chOff x="1322118" y="3467596"/>
                  <a:chExt cx="1911927" cy="1555667"/>
                </a:xfrm>
              </p:grpSpPr>
              <p:sp>
                <p:nvSpPr>
                  <p:cNvPr id="29" name="Ellipse 28"/>
                  <p:cNvSpPr/>
                  <p:nvPr/>
                </p:nvSpPr>
                <p:spPr>
                  <a:xfrm>
                    <a:off x="1322118" y="3467596"/>
                    <a:ext cx="1911927" cy="1555667"/>
                  </a:xfrm>
                  <a:prstGeom prst="ellipse">
                    <a:avLst/>
                  </a:prstGeom>
                  <a:solidFill>
                    <a:srgbClr val="E51922">
                      <a:alpha val="69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Ellipse 29"/>
                  <p:cNvSpPr/>
                  <p:nvPr/>
                </p:nvSpPr>
                <p:spPr>
                  <a:xfrm>
                    <a:off x="2064327" y="3503222"/>
                    <a:ext cx="427508" cy="16625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0" name="ZoneTexte 89"/>
                <p:cNvSpPr txBox="1"/>
                <p:nvPr/>
              </p:nvSpPr>
              <p:spPr>
                <a:xfrm>
                  <a:off x="-11019884" y="4506154"/>
                  <a:ext cx="14636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ZA" dirty="0" smtClean="0">
                      <a:solidFill>
                        <a:schemeClr val="bg1"/>
                      </a:solidFill>
                    </a:rPr>
                    <a:t>Introduction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78" name="Ellipse 77"/>
            <p:cNvSpPr/>
            <p:nvPr/>
          </p:nvSpPr>
          <p:spPr>
            <a:xfrm>
              <a:off x="-10499685" y="1197329"/>
              <a:ext cx="338445" cy="33844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b="1" dirty="0" smtClean="0"/>
                <a:t>1</a:t>
              </a:r>
              <a:endParaRPr lang="en-US" b="1" dirty="0"/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-8354889" y="1125423"/>
            <a:ext cx="1911927" cy="4224948"/>
            <a:chOff x="-7733581" y="1125423"/>
            <a:chExt cx="1911927" cy="4224948"/>
          </a:xfrm>
        </p:grpSpPr>
        <p:grpSp>
          <p:nvGrpSpPr>
            <p:cNvPr id="22" name="Groupe 21"/>
            <p:cNvGrpSpPr/>
            <p:nvPr/>
          </p:nvGrpSpPr>
          <p:grpSpPr>
            <a:xfrm>
              <a:off x="-7733581" y="1125423"/>
              <a:ext cx="1911927" cy="4224948"/>
              <a:chOff x="-7733581" y="1125423"/>
              <a:chExt cx="1911927" cy="4224948"/>
            </a:xfrm>
          </p:grpSpPr>
          <p:grpSp>
            <p:nvGrpSpPr>
              <p:cNvPr id="96" name="Groupe 95"/>
              <p:cNvGrpSpPr/>
              <p:nvPr/>
            </p:nvGrpSpPr>
            <p:grpSpPr>
              <a:xfrm>
                <a:off x="-7021062" y="1125423"/>
                <a:ext cx="486888" cy="486888"/>
                <a:chOff x="1971302" y="1125423"/>
                <a:chExt cx="486888" cy="486888"/>
              </a:xfrm>
            </p:grpSpPr>
            <p:sp>
              <p:nvSpPr>
                <p:cNvPr id="101" name="Ellipse 100"/>
                <p:cNvSpPr/>
                <p:nvPr/>
              </p:nvSpPr>
              <p:spPr>
                <a:xfrm>
                  <a:off x="1971302" y="1125423"/>
                  <a:ext cx="486888" cy="486888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02" name="Ellipse 101"/>
                <p:cNvSpPr/>
                <p:nvPr/>
              </p:nvSpPr>
              <p:spPr>
                <a:xfrm>
                  <a:off x="2090055" y="1244176"/>
                  <a:ext cx="249382" cy="249382"/>
                </a:xfrm>
                <a:prstGeom prst="ellipse">
                  <a:avLst/>
                </a:prstGeom>
                <a:solidFill>
                  <a:srgbClr val="ED6066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cxnSp>
            <p:nvCxnSpPr>
              <p:cNvPr id="98" name="Connecteur droit 97"/>
              <p:cNvCxnSpPr>
                <a:stCxn id="101" idx="4"/>
                <a:endCxn id="99" idx="0"/>
              </p:cNvCxnSpPr>
              <p:nvPr/>
            </p:nvCxnSpPr>
            <p:spPr>
              <a:xfrm>
                <a:off x="-6777618" y="1612311"/>
                <a:ext cx="1" cy="2182393"/>
              </a:xfrm>
              <a:prstGeom prst="line">
                <a:avLst/>
              </a:prstGeom>
              <a:ln w="12700">
                <a:solidFill>
                  <a:srgbClr val="ED6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e 20"/>
              <p:cNvGrpSpPr/>
              <p:nvPr/>
            </p:nvGrpSpPr>
            <p:grpSpPr>
              <a:xfrm>
                <a:off x="-7733581" y="3794704"/>
                <a:ext cx="1911927" cy="1555667"/>
                <a:chOff x="-7733581" y="3918689"/>
                <a:chExt cx="1911927" cy="1555667"/>
              </a:xfrm>
            </p:grpSpPr>
            <p:grpSp>
              <p:nvGrpSpPr>
                <p:cNvPr id="97" name="Groupe 96"/>
                <p:cNvGrpSpPr/>
                <p:nvPr/>
              </p:nvGrpSpPr>
              <p:grpSpPr>
                <a:xfrm>
                  <a:off x="-7733581" y="3918689"/>
                  <a:ext cx="1911927" cy="1555667"/>
                  <a:chOff x="1322118" y="3467596"/>
                  <a:chExt cx="1911927" cy="1555667"/>
                </a:xfrm>
              </p:grpSpPr>
              <p:sp>
                <p:nvSpPr>
                  <p:cNvPr id="99" name="Ellipse 98"/>
                  <p:cNvSpPr/>
                  <p:nvPr/>
                </p:nvSpPr>
                <p:spPr>
                  <a:xfrm>
                    <a:off x="1322118" y="3467596"/>
                    <a:ext cx="1911927" cy="1555667"/>
                  </a:xfrm>
                  <a:prstGeom prst="ellipse">
                    <a:avLst/>
                  </a:prstGeom>
                  <a:solidFill>
                    <a:srgbClr val="E51922">
                      <a:alpha val="69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Ellipse 99"/>
                  <p:cNvSpPr/>
                  <p:nvPr/>
                </p:nvSpPr>
                <p:spPr>
                  <a:xfrm>
                    <a:off x="2064327" y="3503222"/>
                    <a:ext cx="427508" cy="16625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4" name="ZoneTexte 93"/>
                <p:cNvSpPr txBox="1"/>
                <p:nvPr/>
              </p:nvSpPr>
              <p:spPr>
                <a:xfrm>
                  <a:off x="-7581434" y="4476230"/>
                  <a:ext cx="16076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ZA" dirty="0" err="1" smtClean="0">
                      <a:solidFill>
                        <a:schemeClr val="bg1"/>
                      </a:solidFill>
                    </a:rPr>
                    <a:t>probl</a:t>
                  </a:r>
                  <a:r>
                    <a:rPr lang="fr-CM" dirty="0">
                      <a:solidFill>
                        <a:schemeClr val="bg1"/>
                      </a:solidFill>
                    </a:rPr>
                    <a:t>é</a:t>
                  </a:r>
                  <a:r>
                    <a:rPr lang="en-ZA" dirty="0" err="1" smtClean="0">
                      <a:solidFill>
                        <a:schemeClr val="bg1"/>
                      </a:solidFill>
                    </a:rPr>
                    <a:t>matique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80" name="Ellipse 79"/>
            <p:cNvSpPr/>
            <p:nvPr/>
          </p:nvSpPr>
          <p:spPr>
            <a:xfrm>
              <a:off x="-6951845" y="1177706"/>
              <a:ext cx="338445" cy="33844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b="1" dirty="0" smtClean="0"/>
                <a:t>3</a:t>
              </a:r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-6830195" y="1126660"/>
            <a:ext cx="1930480" cy="3789615"/>
            <a:chOff x="-5964908" y="1107610"/>
            <a:chExt cx="1930480" cy="3789615"/>
          </a:xfrm>
        </p:grpSpPr>
        <p:grpSp>
          <p:nvGrpSpPr>
            <p:cNvPr id="24" name="Groupe 23"/>
            <p:cNvGrpSpPr/>
            <p:nvPr/>
          </p:nvGrpSpPr>
          <p:grpSpPr>
            <a:xfrm>
              <a:off x="-5964908" y="1107610"/>
              <a:ext cx="1930480" cy="3789615"/>
              <a:chOff x="-5964908" y="1107610"/>
              <a:chExt cx="1930480" cy="3789615"/>
            </a:xfrm>
          </p:grpSpPr>
          <p:grpSp>
            <p:nvGrpSpPr>
              <p:cNvPr id="104" name="Groupe 103"/>
              <p:cNvGrpSpPr/>
              <p:nvPr/>
            </p:nvGrpSpPr>
            <p:grpSpPr>
              <a:xfrm>
                <a:off x="-5233836" y="1107610"/>
                <a:ext cx="486888" cy="486888"/>
                <a:chOff x="1971302" y="1125423"/>
                <a:chExt cx="486888" cy="486888"/>
              </a:xfrm>
            </p:grpSpPr>
            <p:sp>
              <p:nvSpPr>
                <p:cNvPr id="109" name="Ellipse 108"/>
                <p:cNvSpPr/>
                <p:nvPr/>
              </p:nvSpPr>
              <p:spPr>
                <a:xfrm>
                  <a:off x="1971302" y="1125423"/>
                  <a:ext cx="486888" cy="486888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10" name="Ellipse 109"/>
                <p:cNvSpPr/>
                <p:nvPr/>
              </p:nvSpPr>
              <p:spPr>
                <a:xfrm>
                  <a:off x="2090055" y="1244176"/>
                  <a:ext cx="249382" cy="249382"/>
                </a:xfrm>
                <a:prstGeom prst="ellipse">
                  <a:avLst/>
                </a:prstGeom>
                <a:solidFill>
                  <a:srgbClr val="ED6066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cxnSp>
            <p:nvCxnSpPr>
              <p:cNvPr id="106" name="Connecteur droit 105"/>
              <p:cNvCxnSpPr>
                <a:stCxn id="109" idx="4"/>
                <a:endCxn id="107" idx="0"/>
              </p:cNvCxnSpPr>
              <p:nvPr/>
            </p:nvCxnSpPr>
            <p:spPr>
              <a:xfrm>
                <a:off x="-4990392" y="1594498"/>
                <a:ext cx="1" cy="1747060"/>
              </a:xfrm>
              <a:prstGeom prst="line">
                <a:avLst/>
              </a:prstGeom>
              <a:ln w="12700">
                <a:solidFill>
                  <a:srgbClr val="ED6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Groupe 22"/>
              <p:cNvGrpSpPr/>
              <p:nvPr/>
            </p:nvGrpSpPr>
            <p:grpSpPr>
              <a:xfrm>
                <a:off x="-5964908" y="3341558"/>
                <a:ext cx="1930480" cy="1555667"/>
                <a:chOff x="-5964908" y="2985100"/>
                <a:chExt cx="1930480" cy="1555667"/>
              </a:xfrm>
            </p:grpSpPr>
            <p:grpSp>
              <p:nvGrpSpPr>
                <p:cNvPr id="105" name="Groupe 104"/>
                <p:cNvGrpSpPr/>
                <p:nvPr/>
              </p:nvGrpSpPr>
              <p:grpSpPr>
                <a:xfrm>
                  <a:off x="-5946355" y="2985100"/>
                  <a:ext cx="1911927" cy="1555667"/>
                  <a:chOff x="1322118" y="3467596"/>
                  <a:chExt cx="1911927" cy="1555667"/>
                </a:xfrm>
              </p:grpSpPr>
              <p:sp>
                <p:nvSpPr>
                  <p:cNvPr id="107" name="Ellipse 106"/>
                  <p:cNvSpPr/>
                  <p:nvPr/>
                </p:nvSpPr>
                <p:spPr>
                  <a:xfrm>
                    <a:off x="1322118" y="3467596"/>
                    <a:ext cx="1911927" cy="1555667"/>
                  </a:xfrm>
                  <a:prstGeom prst="ellipse">
                    <a:avLst/>
                  </a:prstGeom>
                  <a:solidFill>
                    <a:srgbClr val="E51922">
                      <a:alpha val="69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Ellipse 107"/>
                  <p:cNvSpPr/>
                  <p:nvPr/>
                </p:nvSpPr>
                <p:spPr>
                  <a:xfrm>
                    <a:off x="2064327" y="3503222"/>
                    <a:ext cx="427508" cy="16625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5" name="ZoneTexte 144"/>
                <p:cNvSpPr txBox="1"/>
                <p:nvPr/>
              </p:nvSpPr>
              <p:spPr>
                <a:xfrm>
                  <a:off x="-5964908" y="3575593"/>
                  <a:ext cx="19304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ZA" dirty="0" smtClean="0">
                      <a:solidFill>
                        <a:schemeClr val="bg1"/>
                      </a:solidFill>
                    </a:rPr>
                    <a:t>M</a:t>
                  </a:r>
                  <a:r>
                    <a:rPr lang="fr-CM" dirty="0" smtClean="0">
                      <a:solidFill>
                        <a:schemeClr val="bg1"/>
                      </a:solidFill>
                    </a:rPr>
                    <a:t>é</a:t>
                  </a:r>
                  <a:r>
                    <a:rPr lang="en-ZA" dirty="0" err="1" smtClean="0">
                      <a:solidFill>
                        <a:schemeClr val="bg1"/>
                      </a:solidFill>
                    </a:rPr>
                    <a:t>thodologie</a:t>
                  </a:r>
                  <a:endParaRPr lang="en-ZA" dirty="0" smtClean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83" name="Ellipse 82"/>
            <p:cNvSpPr/>
            <p:nvPr/>
          </p:nvSpPr>
          <p:spPr>
            <a:xfrm>
              <a:off x="-5162362" y="1161977"/>
              <a:ext cx="338445" cy="33844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b="1" dirty="0" smtClean="0"/>
                <a:t>4</a:t>
              </a: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-5286948" y="1127897"/>
            <a:ext cx="1911927" cy="3326046"/>
            <a:chOff x="-4177682" y="1089797"/>
            <a:chExt cx="1911927" cy="3326046"/>
          </a:xfrm>
        </p:grpSpPr>
        <p:grpSp>
          <p:nvGrpSpPr>
            <p:cNvPr id="36" name="Groupe 35"/>
            <p:cNvGrpSpPr/>
            <p:nvPr/>
          </p:nvGrpSpPr>
          <p:grpSpPr>
            <a:xfrm>
              <a:off x="-4177682" y="1089797"/>
              <a:ext cx="1911927" cy="3326046"/>
              <a:chOff x="-4177682" y="1089797"/>
              <a:chExt cx="1911927" cy="3326046"/>
            </a:xfrm>
          </p:grpSpPr>
          <p:grpSp>
            <p:nvGrpSpPr>
              <p:cNvPr id="112" name="Groupe 111"/>
              <p:cNvGrpSpPr/>
              <p:nvPr/>
            </p:nvGrpSpPr>
            <p:grpSpPr>
              <a:xfrm>
                <a:off x="-3465163" y="1089797"/>
                <a:ext cx="486888" cy="486888"/>
                <a:chOff x="1971302" y="1125423"/>
                <a:chExt cx="486888" cy="486888"/>
              </a:xfrm>
            </p:grpSpPr>
            <p:sp>
              <p:nvSpPr>
                <p:cNvPr id="117" name="Ellipse 116"/>
                <p:cNvSpPr/>
                <p:nvPr/>
              </p:nvSpPr>
              <p:spPr>
                <a:xfrm>
                  <a:off x="1971302" y="1125423"/>
                  <a:ext cx="486888" cy="486888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18" name="Ellipse 117"/>
                <p:cNvSpPr/>
                <p:nvPr/>
              </p:nvSpPr>
              <p:spPr>
                <a:xfrm>
                  <a:off x="2090055" y="1244176"/>
                  <a:ext cx="249382" cy="249382"/>
                </a:xfrm>
                <a:prstGeom prst="ellipse">
                  <a:avLst/>
                </a:prstGeom>
                <a:solidFill>
                  <a:srgbClr val="ED6066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cxnSp>
            <p:nvCxnSpPr>
              <p:cNvPr id="114" name="Connecteur droit 113"/>
              <p:cNvCxnSpPr>
                <a:endCxn id="115" idx="0"/>
              </p:cNvCxnSpPr>
              <p:nvPr/>
            </p:nvCxnSpPr>
            <p:spPr>
              <a:xfrm>
                <a:off x="-3221719" y="1576685"/>
                <a:ext cx="1" cy="1283491"/>
              </a:xfrm>
              <a:prstGeom prst="line">
                <a:avLst/>
              </a:prstGeom>
              <a:ln w="12700">
                <a:solidFill>
                  <a:srgbClr val="ED6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e 33"/>
              <p:cNvGrpSpPr/>
              <p:nvPr/>
            </p:nvGrpSpPr>
            <p:grpSpPr>
              <a:xfrm>
                <a:off x="-4177682" y="2860176"/>
                <a:ext cx="1911927" cy="1555667"/>
                <a:chOff x="-4177682" y="3883063"/>
                <a:chExt cx="1911927" cy="1555667"/>
              </a:xfrm>
            </p:grpSpPr>
            <p:grpSp>
              <p:nvGrpSpPr>
                <p:cNvPr id="113" name="Groupe 112"/>
                <p:cNvGrpSpPr/>
                <p:nvPr/>
              </p:nvGrpSpPr>
              <p:grpSpPr>
                <a:xfrm>
                  <a:off x="-4177682" y="3883063"/>
                  <a:ext cx="1911927" cy="1555667"/>
                  <a:chOff x="1322118" y="3467596"/>
                  <a:chExt cx="1911927" cy="1555667"/>
                </a:xfrm>
              </p:grpSpPr>
              <p:sp>
                <p:nvSpPr>
                  <p:cNvPr id="115" name="Ellipse 114"/>
                  <p:cNvSpPr/>
                  <p:nvPr/>
                </p:nvSpPr>
                <p:spPr>
                  <a:xfrm>
                    <a:off x="1322118" y="3467596"/>
                    <a:ext cx="1911927" cy="1555667"/>
                  </a:xfrm>
                  <a:prstGeom prst="ellipse">
                    <a:avLst/>
                  </a:prstGeom>
                  <a:solidFill>
                    <a:srgbClr val="E51922">
                      <a:alpha val="69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Ellipse 115"/>
                  <p:cNvSpPr/>
                  <p:nvPr/>
                </p:nvSpPr>
                <p:spPr>
                  <a:xfrm>
                    <a:off x="2064327" y="3503222"/>
                    <a:ext cx="427508" cy="16625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7" name="ZoneTexte 146"/>
                <p:cNvSpPr txBox="1"/>
                <p:nvPr/>
              </p:nvSpPr>
              <p:spPr>
                <a:xfrm>
                  <a:off x="-4029929" y="4431041"/>
                  <a:ext cx="16076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ZA" dirty="0">
                      <a:solidFill>
                        <a:schemeClr val="bg1"/>
                      </a:solidFill>
                    </a:rPr>
                    <a:t>Solution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84" name="Ellipse 83"/>
            <p:cNvSpPr/>
            <p:nvPr/>
          </p:nvSpPr>
          <p:spPr>
            <a:xfrm>
              <a:off x="-3398889" y="1158519"/>
              <a:ext cx="338445" cy="33844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b="1" dirty="0" smtClean="0"/>
                <a:t>5</a:t>
              </a:r>
            </a:p>
          </p:txBody>
        </p:sp>
      </p:grpSp>
      <p:grpSp>
        <p:nvGrpSpPr>
          <p:cNvPr id="39" name="Groupe 38"/>
          <p:cNvGrpSpPr/>
          <p:nvPr/>
        </p:nvGrpSpPr>
        <p:grpSpPr>
          <a:xfrm>
            <a:off x="-3762254" y="1107610"/>
            <a:ext cx="1911927" cy="2840047"/>
            <a:chOff x="-2409010" y="1107610"/>
            <a:chExt cx="1911927" cy="2840047"/>
          </a:xfrm>
        </p:grpSpPr>
        <p:grpSp>
          <p:nvGrpSpPr>
            <p:cNvPr id="38" name="Groupe 37"/>
            <p:cNvGrpSpPr/>
            <p:nvPr/>
          </p:nvGrpSpPr>
          <p:grpSpPr>
            <a:xfrm>
              <a:off x="-2409010" y="1107610"/>
              <a:ext cx="1911927" cy="2840047"/>
              <a:chOff x="-2409010" y="1107610"/>
              <a:chExt cx="1911927" cy="2840047"/>
            </a:xfrm>
          </p:grpSpPr>
          <p:grpSp>
            <p:nvGrpSpPr>
              <p:cNvPr id="128" name="Groupe 127"/>
              <p:cNvGrpSpPr/>
              <p:nvPr/>
            </p:nvGrpSpPr>
            <p:grpSpPr>
              <a:xfrm>
                <a:off x="-1696491" y="1107610"/>
                <a:ext cx="486888" cy="486888"/>
                <a:chOff x="1971302" y="1125423"/>
                <a:chExt cx="486888" cy="486888"/>
              </a:xfrm>
            </p:grpSpPr>
            <p:sp>
              <p:nvSpPr>
                <p:cNvPr id="133" name="Ellipse 132"/>
                <p:cNvSpPr/>
                <p:nvPr/>
              </p:nvSpPr>
              <p:spPr>
                <a:xfrm>
                  <a:off x="1971302" y="1125423"/>
                  <a:ext cx="486888" cy="486888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34" name="Ellipse 133"/>
                <p:cNvSpPr/>
                <p:nvPr/>
              </p:nvSpPr>
              <p:spPr>
                <a:xfrm>
                  <a:off x="2090055" y="1244176"/>
                  <a:ext cx="249382" cy="249382"/>
                </a:xfrm>
                <a:prstGeom prst="ellipse">
                  <a:avLst/>
                </a:prstGeom>
                <a:solidFill>
                  <a:srgbClr val="ED6066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cxnSp>
            <p:nvCxnSpPr>
              <p:cNvPr id="130" name="Connecteur droit 129"/>
              <p:cNvCxnSpPr>
                <a:stCxn id="133" idx="4"/>
                <a:endCxn id="131" idx="0"/>
              </p:cNvCxnSpPr>
              <p:nvPr/>
            </p:nvCxnSpPr>
            <p:spPr>
              <a:xfrm>
                <a:off x="-1453047" y="1594498"/>
                <a:ext cx="1" cy="797492"/>
              </a:xfrm>
              <a:prstGeom prst="line">
                <a:avLst/>
              </a:prstGeom>
              <a:ln w="12700">
                <a:solidFill>
                  <a:srgbClr val="ED6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e 15"/>
              <p:cNvGrpSpPr/>
              <p:nvPr/>
            </p:nvGrpSpPr>
            <p:grpSpPr>
              <a:xfrm>
                <a:off x="-2409010" y="2391990"/>
                <a:ext cx="1911927" cy="1555667"/>
                <a:chOff x="-2409010" y="3900876"/>
                <a:chExt cx="1911927" cy="1555667"/>
              </a:xfrm>
            </p:grpSpPr>
            <p:grpSp>
              <p:nvGrpSpPr>
                <p:cNvPr id="129" name="Groupe 128"/>
                <p:cNvGrpSpPr/>
                <p:nvPr/>
              </p:nvGrpSpPr>
              <p:grpSpPr>
                <a:xfrm>
                  <a:off x="-2409010" y="3900876"/>
                  <a:ext cx="1911927" cy="1555667"/>
                  <a:chOff x="1322118" y="3467596"/>
                  <a:chExt cx="1911927" cy="1555667"/>
                </a:xfrm>
              </p:grpSpPr>
              <p:sp>
                <p:nvSpPr>
                  <p:cNvPr id="131" name="Ellipse 130"/>
                  <p:cNvSpPr/>
                  <p:nvPr/>
                </p:nvSpPr>
                <p:spPr>
                  <a:xfrm>
                    <a:off x="1322118" y="3467596"/>
                    <a:ext cx="1911927" cy="1555667"/>
                  </a:xfrm>
                  <a:prstGeom prst="ellipse">
                    <a:avLst/>
                  </a:prstGeom>
                  <a:solidFill>
                    <a:srgbClr val="E51922">
                      <a:alpha val="69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Ellipse 131"/>
                  <p:cNvSpPr/>
                  <p:nvPr/>
                </p:nvSpPr>
                <p:spPr>
                  <a:xfrm>
                    <a:off x="2064327" y="3503222"/>
                    <a:ext cx="427508" cy="16625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2" name="ZoneTexte 71"/>
                <p:cNvSpPr txBox="1"/>
                <p:nvPr/>
              </p:nvSpPr>
              <p:spPr>
                <a:xfrm>
                  <a:off x="-2256863" y="4249226"/>
                  <a:ext cx="160763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M" dirty="0">
                      <a:solidFill>
                        <a:schemeClr val="bg1"/>
                      </a:solidFill>
                    </a:rPr>
                    <a:t>Résultats</a:t>
                  </a:r>
                </a:p>
                <a:p>
                  <a:pPr algn="ctr"/>
                  <a:r>
                    <a:rPr lang="fr-CM" dirty="0">
                      <a:solidFill>
                        <a:schemeClr val="bg1"/>
                      </a:solidFill>
                    </a:rPr>
                    <a:t>et</a:t>
                  </a:r>
                </a:p>
                <a:p>
                  <a:pPr algn="ctr"/>
                  <a:r>
                    <a:rPr lang="fr-CM" dirty="0">
                      <a:solidFill>
                        <a:schemeClr val="bg1"/>
                      </a:solidFill>
                    </a:rPr>
                    <a:t>Cibles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85" name="Ellipse 84"/>
            <p:cNvSpPr/>
            <p:nvPr/>
          </p:nvSpPr>
          <p:spPr>
            <a:xfrm>
              <a:off x="-1619168" y="1155934"/>
              <a:ext cx="338445" cy="33844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b="1" dirty="0" smtClean="0"/>
                <a:t>6</a:t>
              </a: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-2237560" y="1107610"/>
            <a:ext cx="1911927" cy="2325697"/>
            <a:chOff x="-1970860" y="1126660"/>
            <a:chExt cx="1911927" cy="2325697"/>
          </a:xfrm>
        </p:grpSpPr>
        <p:grpSp>
          <p:nvGrpSpPr>
            <p:cNvPr id="11" name="Groupe 10"/>
            <p:cNvGrpSpPr/>
            <p:nvPr/>
          </p:nvGrpSpPr>
          <p:grpSpPr>
            <a:xfrm>
              <a:off x="-1970860" y="1126660"/>
              <a:ext cx="1911927" cy="2325697"/>
              <a:chOff x="-1970860" y="1126660"/>
              <a:chExt cx="1911927" cy="2325697"/>
            </a:xfrm>
          </p:grpSpPr>
          <p:grpSp>
            <p:nvGrpSpPr>
              <p:cNvPr id="87" name="Groupe 86"/>
              <p:cNvGrpSpPr/>
              <p:nvPr/>
            </p:nvGrpSpPr>
            <p:grpSpPr>
              <a:xfrm>
                <a:off x="-1258341" y="1126660"/>
                <a:ext cx="486888" cy="486888"/>
                <a:chOff x="1971302" y="1125423"/>
                <a:chExt cx="486888" cy="486888"/>
              </a:xfrm>
            </p:grpSpPr>
            <p:sp>
              <p:nvSpPr>
                <p:cNvPr id="103" name="Ellipse 102"/>
                <p:cNvSpPr/>
                <p:nvPr/>
              </p:nvSpPr>
              <p:spPr>
                <a:xfrm>
                  <a:off x="1971302" y="1125423"/>
                  <a:ext cx="486888" cy="486888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11" name="Ellipse 110"/>
                <p:cNvSpPr/>
                <p:nvPr/>
              </p:nvSpPr>
              <p:spPr>
                <a:xfrm>
                  <a:off x="2090055" y="1244176"/>
                  <a:ext cx="249382" cy="249382"/>
                </a:xfrm>
                <a:prstGeom prst="ellipse">
                  <a:avLst/>
                </a:prstGeom>
                <a:solidFill>
                  <a:srgbClr val="ED6066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cxnSp>
            <p:nvCxnSpPr>
              <p:cNvPr id="88" name="Connecteur droit 87"/>
              <p:cNvCxnSpPr>
                <a:stCxn id="103" idx="4"/>
                <a:endCxn id="93" idx="0"/>
              </p:cNvCxnSpPr>
              <p:nvPr/>
            </p:nvCxnSpPr>
            <p:spPr>
              <a:xfrm>
                <a:off x="-1014897" y="1613548"/>
                <a:ext cx="1" cy="283142"/>
              </a:xfrm>
              <a:prstGeom prst="line">
                <a:avLst/>
              </a:prstGeom>
              <a:ln w="12700">
                <a:solidFill>
                  <a:srgbClr val="ED6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Groupe 88"/>
              <p:cNvGrpSpPr/>
              <p:nvPr/>
            </p:nvGrpSpPr>
            <p:grpSpPr>
              <a:xfrm>
                <a:off x="-1970860" y="1896690"/>
                <a:ext cx="1911927" cy="1555667"/>
                <a:chOff x="-2409010" y="3900876"/>
                <a:chExt cx="1911927" cy="1555667"/>
              </a:xfrm>
            </p:grpSpPr>
            <p:grpSp>
              <p:nvGrpSpPr>
                <p:cNvPr id="91" name="Groupe 90"/>
                <p:cNvGrpSpPr/>
                <p:nvPr/>
              </p:nvGrpSpPr>
              <p:grpSpPr>
                <a:xfrm>
                  <a:off x="-2409010" y="3900876"/>
                  <a:ext cx="1911927" cy="1555667"/>
                  <a:chOff x="1322118" y="3467596"/>
                  <a:chExt cx="1911927" cy="1555667"/>
                </a:xfrm>
              </p:grpSpPr>
              <p:sp>
                <p:nvSpPr>
                  <p:cNvPr id="93" name="Ellipse 92"/>
                  <p:cNvSpPr/>
                  <p:nvPr/>
                </p:nvSpPr>
                <p:spPr>
                  <a:xfrm>
                    <a:off x="1322118" y="3467596"/>
                    <a:ext cx="1911927" cy="1555667"/>
                  </a:xfrm>
                  <a:prstGeom prst="ellipse">
                    <a:avLst/>
                  </a:prstGeom>
                  <a:solidFill>
                    <a:srgbClr val="E51922">
                      <a:alpha val="69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Ellipse 94"/>
                  <p:cNvSpPr/>
                  <p:nvPr/>
                </p:nvSpPr>
                <p:spPr>
                  <a:xfrm>
                    <a:off x="2064327" y="3503222"/>
                    <a:ext cx="427508" cy="16625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2" name="ZoneTexte 91"/>
                <p:cNvSpPr txBox="1"/>
                <p:nvPr/>
              </p:nvSpPr>
              <p:spPr>
                <a:xfrm>
                  <a:off x="-2256863" y="4249226"/>
                  <a:ext cx="160763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CM" dirty="0" smtClean="0">
                      <a:solidFill>
                        <a:schemeClr val="bg1"/>
                      </a:solidFill>
                    </a:rPr>
                    <a:t>Conclusion </a:t>
                  </a:r>
                </a:p>
                <a:p>
                  <a:pPr algn="ctr"/>
                  <a:r>
                    <a:rPr lang="fr-CM" dirty="0" smtClean="0">
                      <a:solidFill>
                        <a:schemeClr val="bg1"/>
                      </a:solidFill>
                    </a:rPr>
                    <a:t>et</a:t>
                  </a:r>
                </a:p>
                <a:p>
                  <a:pPr algn="ctr"/>
                  <a:r>
                    <a:rPr lang="fr-CM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fr-CM" dirty="0">
                      <a:solidFill>
                        <a:schemeClr val="bg1"/>
                      </a:solidFill>
                    </a:rPr>
                    <a:t>perspectives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86" name="Ellipse 85"/>
            <p:cNvSpPr/>
            <p:nvPr/>
          </p:nvSpPr>
          <p:spPr>
            <a:xfrm>
              <a:off x="-1181018" y="1194034"/>
              <a:ext cx="338445" cy="33844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b="1" dirty="0" smtClean="0"/>
                <a:t>7</a:t>
              </a:r>
              <a:endParaRPr lang="en-ZA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982303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-0.00347 L 0.98424 0.0039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14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391 -0.00347 L 0.98424 0.00394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14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3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391 -0.00347 L 0.98424 0.00394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14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4" presetID="63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391 -0.00347 L 0.98425 0.0039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01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" presetID="63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39 -0.00347 L 0.98425 0.0039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01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0"/>
                            </p:stCondLst>
                            <p:childTnLst>
                              <p:par>
                                <p:cTn id="20" presetID="63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39 -0.00347 L 0.98425 0.00393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01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0"/>
                            </p:stCondLst>
                            <p:childTnLst>
                              <p:par>
                                <p:cTn id="23" presetID="63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39 -0.00347 L 0.98425 0.00393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01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6/28/2021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C3DB-B57B-4A60-AE63-F3ACF314727F}" type="slidenum">
              <a:rPr lang="en-US" sz="1800" smtClean="0"/>
              <a:t>20</a:t>
            </a:fld>
            <a:endParaRPr lang="en-US" sz="18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03" y="5159782"/>
            <a:ext cx="1143001" cy="80423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142" y="5142392"/>
            <a:ext cx="1143000" cy="9157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030" y="5160841"/>
            <a:ext cx="1143000" cy="91572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716" y="5172606"/>
            <a:ext cx="1143000" cy="9157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81400" y="3793625"/>
            <a:ext cx="4467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 err="1" smtClean="0"/>
              <a:t>Fournisseurs</a:t>
            </a:r>
            <a:r>
              <a:rPr lang="en-ZA" dirty="0" smtClean="0"/>
              <a:t> de service à </a:t>
            </a:r>
            <a:r>
              <a:rPr lang="en-ZA" dirty="0" err="1" smtClean="0"/>
              <a:t>valeur</a:t>
            </a:r>
            <a:r>
              <a:rPr lang="en-ZA" dirty="0" smtClean="0"/>
              <a:t> </a:t>
            </a:r>
            <a:r>
              <a:rPr lang="en-ZA" dirty="0" err="1" smtClean="0"/>
              <a:t>ajout</a:t>
            </a:r>
            <a:r>
              <a:rPr lang="fr-CM" dirty="0" smtClean="0"/>
              <a:t>é</a:t>
            </a:r>
            <a:r>
              <a:rPr lang="en-ZA" dirty="0" smtClean="0"/>
              <a:t>e</a:t>
            </a:r>
            <a:endParaRPr lang="en-US" dirty="0"/>
          </a:p>
        </p:txBody>
      </p:sp>
      <p:sp>
        <p:nvSpPr>
          <p:cNvPr id="20" name="ZoneTexte 19"/>
          <p:cNvSpPr txBox="1"/>
          <p:nvPr/>
        </p:nvSpPr>
        <p:spPr>
          <a:xfrm>
            <a:off x="1201292" y="979230"/>
            <a:ext cx="9780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M" sz="2800" b="1" dirty="0" smtClean="0">
                <a:solidFill>
                  <a:srgbClr val="FF0000"/>
                </a:solidFill>
              </a:rPr>
              <a:t>CIBLES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81400" y="3138642"/>
            <a:ext cx="4467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 smtClean="0"/>
              <a:t>Op</a:t>
            </a:r>
            <a:r>
              <a:rPr lang="fr-CM" dirty="0" smtClean="0"/>
              <a:t>é</a:t>
            </a:r>
            <a:r>
              <a:rPr lang="en-ZA" dirty="0" err="1" smtClean="0"/>
              <a:t>rateurs</a:t>
            </a:r>
            <a:r>
              <a:rPr lang="en-ZA" dirty="0" smtClean="0"/>
              <a:t> de </a:t>
            </a:r>
            <a:r>
              <a:rPr lang="en-ZA" dirty="0" err="1" smtClean="0"/>
              <a:t>télécommunication</a:t>
            </a:r>
            <a:endParaRPr lang="en-US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117" y="5169549"/>
            <a:ext cx="1207466" cy="92184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599" y="5179083"/>
            <a:ext cx="1143000" cy="937501"/>
          </a:xfrm>
          <a:prstGeom prst="rect">
            <a:avLst/>
          </a:prstGeom>
        </p:spPr>
      </p:pic>
      <p:grpSp>
        <p:nvGrpSpPr>
          <p:cNvPr id="22" name="Groupe 21"/>
          <p:cNvGrpSpPr/>
          <p:nvPr/>
        </p:nvGrpSpPr>
        <p:grpSpPr>
          <a:xfrm>
            <a:off x="1201292" y="2418467"/>
            <a:ext cx="1633252" cy="2096881"/>
            <a:chOff x="2041450" y="2325746"/>
            <a:chExt cx="1633252" cy="2096881"/>
          </a:xfrm>
        </p:grpSpPr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1451" y="2325746"/>
              <a:ext cx="1633251" cy="1860699"/>
            </a:xfrm>
            <a:prstGeom prst="rect">
              <a:avLst/>
            </a:prstGeom>
          </p:spPr>
        </p:pic>
        <p:sp>
          <p:nvSpPr>
            <p:cNvPr id="24" name="ZoneTexte 23"/>
            <p:cNvSpPr txBox="1"/>
            <p:nvPr/>
          </p:nvSpPr>
          <p:spPr>
            <a:xfrm>
              <a:off x="2041450" y="4053295"/>
              <a:ext cx="1633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b="1" dirty="0" err="1" smtClean="0">
                  <a:solidFill>
                    <a:srgbClr val="E41921"/>
                  </a:solidFill>
                </a:rPr>
                <a:t>RobIC</a:t>
              </a:r>
              <a:endParaRPr lang="en-US" b="1" dirty="0">
                <a:solidFill>
                  <a:srgbClr val="E41921"/>
                </a:solidFill>
              </a:endParaRPr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58"/>
          <a:stretch/>
        </p:blipFill>
        <p:spPr>
          <a:xfrm>
            <a:off x="5804651" y="5142392"/>
            <a:ext cx="1522551" cy="974192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-14514" y="668121"/>
            <a:ext cx="12206514" cy="203200"/>
          </a:xfrm>
          <a:prstGeom prst="rect">
            <a:avLst/>
          </a:prstGeom>
          <a:solidFill>
            <a:srgbClr val="E1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à coins arrondis 25">
            <a:hlinkClick r:id="rId11" action="ppaction://hlinksldjump"/>
          </p:cNvPr>
          <p:cNvSpPr/>
          <p:nvPr/>
        </p:nvSpPr>
        <p:spPr>
          <a:xfrm>
            <a:off x="8772659" y="65716"/>
            <a:ext cx="1608749" cy="726583"/>
          </a:xfrm>
          <a:prstGeom prst="roundRect">
            <a:avLst/>
          </a:prstGeom>
          <a:gradFill flip="none" rotWithShape="1">
            <a:gsLst>
              <a:gs pos="0">
                <a:srgbClr val="E01C23">
                  <a:shade val="30000"/>
                  <a:satMod val="115000"/>
                </a:srgbClr>
              </a:gs>
              <a:gs pos="50000">
                <a:srgbClr val="E01C23">
                  <a:shade val="67500"/>
                  <a:satMod val="115000"/>
                </a:srgbClr>
              </a:gs>
              <a:gs pos="100000">
                <a:srgbClr val="E01C23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RESULTATS ET CIBLES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à coins arrondis 26">
            <a:hlinkClick r:id="rId12" action="ppaction://hlinksldjump"/>
          </p:cNvPr>
          <p:cNvSpPr/>
          <p:nvPr/>
        </p:nvSpPr>
        <p:spPr>
          <a:xfrm>
            <a:off x="0" y="62898"/>
            <a:ext cx="1767828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ectangle à coins arrondis 27">
            <a:hlinkClick r:id="rId13" action="ppaction://hlinksldjump"/>
          </p:cNvPr>
          <p:cNvSpPr/>
          <p:nvPr/>
        </p:nvSpPr>
        <p:spPr>
          <a:xfrm>
            <a:off x="1725585" y="57983"/>
            <a:ext cx="1645364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ETUDE DE </a:t>
            </a:r>
            <a:r>
              <a:rPr lang="en-ZA" b="1" dirty="0">
                <a:solidFill>
                  <a:schemeClr val="tx1"/>
                </a:solidFill>
                <a:hlinkClick r:id="rId13" action="ppaction://hlinksldjump"/>
              </a:rPr>
              <a:t>L’EXISTANT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à coins arrondis 28">
            <a:hlinkClick r:id="rId14" action="ppaction://hlinksldjump"/>
          </p:cNvPr>
          <p:cNvSpPr/>
          <p:nvPr/>
        </p:nvSpPr>
        <p:spPr>
          <a:xfrm>
            <a:off x="5299324" y="50392"/>
            <a:ext cx="1886970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MÉTHODOLOGIE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angle à coins arrondis 29">
            <a:hlinkClick r:id="rId15" action="ppaction://hlinksldjump"/>
          </p:cNvPr>
          <p:cNvSpPr/>
          <p:nvPr/>
        </p:nvSpPr>
        <p:spPr>
          <a:xfrm>
            <a:off x="7152403" y="57983"/>
            <a:ext cx="1624168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SOLUTION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à coins arrondis 30">
            <a:hlinkClick r:id="rId16" action="ppaction://hlinksldjump"/>
          </p:cNvPr>
          <p:cNvSpPr/>
          <p:nvPr/>
        </p:nvSpPr>
        <p:spPr>
          <a:xfrm>
            <a:off x="10373192" y="50726"/>
            <a:ext cx="1808457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CONCLUSION ET PERSPECTIVES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Rectangle à coins arrondis 38">
            <a:hlinkClick r:id="rId17" action="ppaction://hlinksldjump"/>
          </p:cNvPr>
          <p:cNvSpPr/>
          <p:nvPr/>
        </p:nvSpPr>
        <p:spPr>
          <a:xfrm>
            <a:off x="3365844" y="59311"/>
            <a:ext cx="1946561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PROBLÉMATIQUE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634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6/28/2021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C3DB-B57B-4A60-AE63-F3ACF314727F}" type="slidenum">
              <a:rPr lang="en-US" sz="1800" smtClean="0"/>
              <a:t>21</a:t>
            </a:fld>
            <a:endParaRPr lang="en-US" sz="1800" dirty="0"/>
          </a:p>
        </p:txBody>
      </p:sp>
      <p:sp>
        <p:nvSpPr>
          <p:cNvPr id="7" name="ZoneTexte 6"/>
          <p:cNvSpPr txBox="1"/>
          <p:nvPr/>
        </p:nvSpPr>
        <p:spPr>
          <a:xfrm>
            <a:off x="907056" y="2967335"/>
            <a:ext cx="10377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ZA" b="1" dirty="0" err="1" smtClean="0">
                <a:solidFill>
                  <a:srgbClr val="E11C24"/>
                </a:solidFill>
              </a:rPr>
              <a:t>RobIC</a:t>
            </a:r>
            <a:r>
              <a:rPr lang="en-ZA" dirty="0" smtClean="0"/>
              <a:t> a </a:t>
            </a:r>
            <a:r>
              <a:rPr lang="fr-CM" dirty="0"/>
              <a:t>é</a:t>
            </a:r>
            <a:r>
              <a:rPr lang="en-ZA" dirty="0" err="1" smtClean="0"/>
              <a:t>té</a:t>
            </a:r>
            <a:r>
              <a:rPr lang="en-ZA" dirty="0" smtClean="0"/>
              <a:t> </a:t>
            </a:r>
            <a:r>
              <a:rPr lang="en-ZA" dirty="0" err="1" smtClean="0"/>
              <a:t>testé</a:t>
            </a:r>
            <a:r>
              <a:rPr lang="en-ZA" dirty="0" smtClean="0"/>
              <a:t> </a:t>
            </a:r>
            <a:r>
              <a:rPr lang="en-ZA" dirty="0" smtClean="0"/>
              <a:t>au sein de </a:t>
            </a:r>
            <a:r>
              <a:rPr lang="en-ZA" dirty="0" err="1" smtClean="0"/>
              <a:t>l’opérateur</a:t>
            </a:r>
            <a:r>
              <a:rPr lang="en-ZA" dirty="0" smtClean="0"/>
              <a:t> </a:t>
            </a:r>
            <a:r>
              <a:rPr lang="en-ZA" dirty="0" err="1" smtClean="0"/>
              <a:t>Nexttel</a:t>
            </a:r>
            <a:r>
              <a:rPr lang="en-ZA" dirty="0" smtClean="0"/>
              <a:t> et a </a:t>
            </a:r>
            <a:r>
              <a:rPr lang="en-ZA" dirty="0" err="1" smtClean="0"/>
              <a:t>présent</a:t>
            </a:r>
            <a:r>
              <a:rPr lang="fr-CM" dirty="0" smtClean="0"/>
              <a:t>é</a:t>
            </a:r>
            <a:r>
              <a:rPr lang="en-ZA" dirty="0" smtClean="0"/>
              <a:t> des r</a:t>
            </a:r>
            <a:r>
              <a:rPr lang="fr-FR" dirty="0" smtClean="0"/>
              <a:t>é</a:t>
            </a:r>
            <a:r>
              <a:rPr lang="en-ZA" dirty="0" err="1" smtClean="0"/>
              <a:t>sultats</a:t>
            </a:r>
            <a:r>
              <a:rPr lang="en-ZA" dirty="0" smtClean="0"/>
              <a:t> </a:t>
            </a:r>
            <a:r>
              <a:rPr lang="en-ZA" dirty="0" err="1" smtClean="0"/>
              <a:t>très</a:t>
            </a:r>
            <a:r>
              <a:rPr lang="en-ZA" dirty="0" smtClean="0"/>
              <a:t> </a:t>
            </a:r>
            <a:r>
              <a:rPr lang="en-ZA" dirty="0" err="1" smtClean="0"/>
              <a:t>satisfaisant</a:t>
            </a:r>
            <a:r>
              <a:rPr lang="en-ZA" dirty="0"/>
              <a:t>.</a:t>
            </a:r>
            <a:r>
              <a:rPr lang="en-ZA" dirty="0" smtClean="0"/>
              <a:t> Il </a:t>
            </a:r>
            <a:r>
              <a:rPr lang="en-ZA" dirty="0" err="1" smtClean="0"/>
              <a:t>est</a:t>
            </a:r>
            <a:r>
              <a:rPr lang="en-ZA" dirty="0" smtClean="0"/>
              <a:t> </a:t>
            </a:r>
            <a:r>
              <a:rPr lang="en-ZA" dirty="0" err="1" smtClean="0"/>
              <a:t>pr</a:t>
            </a:r>
            <a:r>
              <a:rPr lang="fr-CM" dirty="0" smtClean="0"/>
              <a:t>ê</a:t>
            </a:r>
            <a:r>
              <a:rPr lang="en-ZA" dirty="0" smtClean="0"/>
              <a:t>t </a:t>
            </a:r>
            <a:r>
              <a:rPr lang="fr-FR" dirty="0" smtClean="0"/>
              <a:t>à</a:t>
            </a:r>
            <a:r>
              <a:rPr lang="en-ZA" dirty="0" smtClean="0"/>
              <a:t> </a:t>
            </a:r>
            <a:r>
              <a:rPr lang="fr-CM" dirty="0" smtClean="0"/>
              <a:t>ê</a:t>
            </a:r>
            <a:r>
              <a:rPr lang="en-ZA" dirty="0" err="1" smtClean="0"/>
              <a:t>tre</a:t>
            </a:r>
            <a:r>
              <a:rPr lang="en-ZA" dirty="0" smtClean="0"/>
              <a:t> propos</a:t>
            </a:r>
            <a:r>
              <a:rPr lang="fr-CM" dirty="0" smtClean="0"/>
              <a:t>é </a:t>
            </a:r>
            <a:r>
              <a:rPr lang="en-ZA" dirty="0" smtClean="0"/>
              <a:t>aux </a:t>
            </a:r>
            <a:r>
              <a:rPr lang="en-ZA" dirty="0" err="1" smtClean="0"/>
              <a:t>opérateurs</a:t>
            </a:r>
            <a:r>
              <a:rPr lang="en-ZA" dirty="0" smtClean="0"/>
              <a:t> de </a:t>
            </a:r>
            <a:r>
              <a:rPr lang="en-ZA" dirty="0" smtClean="0"/>
              <a:t>t</a:t>
            </a:r>
            <a:r>
              <a:rPr lang="fr-CM" dirty="0" smtClean="0"/>
              <a:t>é</a:t>
            </a:r>
            <a:r>
              <a:rPr lang="en-ZA" dirty="0" err="1" smtClean="0"/>
              <a:t>lécommunication</a:t>
            </a:r>
            <a:r>
              <a:rPr lang="en-ZA" dirty="0" smtClean="0"/>
              <a:t> </a:t>
            </a:r>
            <a:r>
              <a:rPr lang="en-ZA" dirty="0" smtClean="0"/>
              <a:t>et aux </a:t>
            </a:r>
            <a:r>
              <a:rPr lang="fr-CM" dirty="0" err="1" smtClean="0"/>
              <a:t>fourinisseurs</a:t>
            </a:r>
            <a:r>
              <a:rPr lang="fr-CM" dirty="0" smtClean="0"/>
              <a:t> </a:t>
            </a:r>
            <a:r>
              <a:rPr lang="fr-CM" dirty="0" smtClean="0"/>
              <a:t>des services </a:t>
            </a:r>
            <a:r>
              <a:rPr lang="fr-CM" dirty="0" smtClean="0"/>
              <a:t>à valeur </a:t>
            </a:r>
            <a:r>
              <a:rPr lang="fr-CM" dirty="0" smtClean="0"/>
              <a:t>ajoutée</a:t>
            </a:r>
            <a:endParaRPr lang="en-ZA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838200" y="3575452"/>
            <a:ext cx="10377888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ZA" dirty="0" err="1" smtClean="0"/>
              <a:t>Intégrer</a:t>
            </a:r>
            <a:r>
              <a:rPr lang="en-ZA" dirty="0" smtClean="0"/>
              <a:t> </a:t>
            </a:r>
            <a:r>
              <a:rPr lang="en-ZA" dirty="0" err="1" smtClean="0"/>
              <a:t>d’autres</a:t>
            </a:r>
            <a:r>
              <a:rPr lang="en-ZA" dirty="0" smtClean="0"/>
              <a:t> </a:t>
            </a:r>
            <a:r>
              <a:rPr lang="en-ZA" dirty="0" err="1" smtClean="0"/>
              <a:t>algorithmes</a:t>
            </a:r>
            <a:r>
              <a:rPr lang="en-ZA" dirty="0" smtClean="0"/>
              <a:t> </a:t>
            </a:r>
            <a:r>
              <a:rPr lang="en-ZA" dirty="0" err="1" smtClean="0"/>
              <a:t>d’apprentissage</a:t>
            </a:r>
            <a:endParaRPr lang="fr-FR" dirty="0" smtClean="0">
              <a:ea typeface="Calibri" panose="020F050202020403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38200" y="2911323"/>
            <a:ext cx="10377888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ZA" dirty="0" smtClean="0"/>
              <a:t>Tester </a:t>
            </a:r>
            <a:r>
              <a:rPr lang="en-ZA" b="1" dirty="0" err="1" smtClean="0">
                <a:solidFill>
                  <a:srgbClr val="E11C24"/>
                </a:solidFill>
              </a:rPr>
              <a:t>RobIC</a:t>
            </a:r>
            <a:r>
              <a:rPr lang="en-ZA" dirty="0" smtClean="0"/>
              <a:t> </a:t>
            </a:r>
            <a:r>
              <a:rPr lang="en-ZA" dirty="0" smtClean="0"/>
              <a:t>au</a:t>
            </a:r>
            <a:r>
              <a:rPr lang="en-ZA" dirty="0" smtClean="0"/>
              <a:t> </a:t>
            </a:r>
            <a:r>
              <a:rPr lang="en-ZA" dirty="0" smtClean="0"/>
              <a:t>sein des </a:t>
            </a:r>
            <a:r>
              <a:rPr lang="en-ZA" dirty="0" err="1" smtClean="0"/>
              <a:t>Coeurs</a:t>
            </a:r>
            <a:r>
              <a:rPr lang="en-ZA" dirty="0" smtClean="0"/>
              <a:t> </a:t>
            </a:r>
            <a:r>
              <a:rPr lang="en-ZA" dirty="0" smtClean="0"/>
              <a:t>de r</a:t>
            </a:r>
            <a:r>
              <a:rPr lang="fr-FR" dirty="0" smtClean="0"/>
              <a:t>é</a:t>
            </a:r>
            <a:r>
              <a:rPr lang="en-ZA" dirty="0" err="1" smtClean="0"/>
              <a:t>seau</a:t>
            </a:r>
            <a:r>
              <a:rPr lang="en-ZA" dirty="0" smtClean="0"/>
              <a:t> 4G et 5G</a:t>
            </a:r>
            <a:endParaRPr lang="fr-FR" dirty="0" smtClean="0">
              <a:ea typeface="Calibri" panose="020F050202020403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201292" y="979230"/>
            <a:ext cx="9780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M" sz="2800" b="1" dirty="0" smtClean="0">
                <a:solidFill>
                  <a:srgbClr val="FF0000"/>
                </a:solidFill>
              </a:rPr>
              <a:t>CONCLUSION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201292" y="951750"/>
            <a:ext cx="9780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M" sz="2800" b="1" dirty="0" smtClean="0">
                <a:solidFill>
                  <a:srgbClr val="FF0000"/>
                </a:solidFill>
              </a:rPr>
              <a:t>PERSPECTIVES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14514" y="668121"/>
            <a:ext cx="12206514" cy="203200"/>
          </a:xfrm>
          <a:prstGeom prst="rect">
            <a:avLst/>
          </a:prstGeom>
          <a:solidFill>
            <a:srgbClr val="E1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à coins arrondis 16">
            <a:hlinkClick r:id="rId3" action="ppaction://hlinksldjump"/>
          </p:cNvPr>
          <p:cNvSpPr/>
          <p:nvPr/>
        </p:nvSpPr>
        <p:spPr>
          <a:xfrm>
            <a:off x="10313233" y="80372"/>
            <a:ext cx="1888773" cy="726583"/>
          </a:xfrm>
          <a:prstGeom prst="roundRect">
            <a:avLst/>
          </a:prstGeom>
          <a:gradFill flip="none" rotWithShape="1">
            <a:gsLst>
              <a:gs pos="0">
                <a:srgbClr val="E01C23">
                  <a:shade val="30000"/>
                  <a:satMod val="115000"/>
                </a:srgbClr>
              </a:gs>
              <a:gs pos="50000">
                <a:srgbClr val="E01C23">
                  <a:shade val="67500"/>
                  <a:satMod val="115000"/>
                </a:srgbClr>
              </a:gs>
              <a:gs pos="100000">
                <a:srgbClr val="E01C23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CONCLUSION ET </a:t>
            </a:r>
            <a:r>
              <a:rPr lang="en-ZA" b="1" dirty="0" smtClean="0">
                <a:solidFill>
                  <a:schemeClr val="tx1"/>
                </a:solidFill>
              </a:rPr>
              <a:t>PERSPECTIVES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à coins arrondis 17">
            <a:hlinkClick r:id="rId4" action="ppaction://hlinksldjump"/>
          </p:cNvPr>
          <p:cNvSpPr/>
          <p:nvPr/>
        </p:nvSpPr>
        <p:spPr>
          <a:xfrm>
            <a:off x="0" y="62898"/>
            <a:ext cx="1767828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à coins arrondis 18">
            <a:hlinkClick r:id="rId5" action="ppaction://hlinksldjump"/>
          </p:cNvPr>
          <p:cNvSpPr/>
          <p:nvPr/>
        </p:nvSpPr>
        <p:spPr>
          <a:xfrm>
            <a:off x="1725585" y="57983"/>
            <a:ext cx="1645364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ETUDE DE </a:t>
            </a:r>
            <a:r>
              <a:rPr lang="en-ZA" b="1" dirty="0">
                <a:solidFill>
                  <a:schemeClr val="tx1"/>
                </a:solidFill>
                <a:hlinkClick r:id="rId5" action="ppaction://hlinksldjump"/>
              </a:rPr>
              <a:t>L’EXISTANT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à coins arrondis 19">
            <a:hlinkClick r:id="rId6" action="ppaction://hlinksldjump"/>
          </p:cNvPr>
          <p:cNvSpPr/>
          <p:nvPr/>
        </p:nvSpPr>
        <p:spPr>
          <a:xfrm>
            <a:off x="5299324" y="50392"/>
            <a:ext cx="1886970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MÉTHODOLOGIE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ectangle à coins arrondis 27">
            <a:hlinkClick r:id="rId7" action="ppaction://hlinksldjump"/>
          </p:cNvPr>
          <p:cNvSpPr/>
          <p:nvPr/>
        </p:nvSpPr>
        <p:spPr>
          <a:xfrm>
            <a:off x="7152403" y="57983"/>
            <a:ext cx="1624168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SOLUTION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à coins arrondis 28">
            <a:hlinkClick r:id="rId8" action="ppaction://hlinksldjump"/>
          </p:cNvPr>
          <p:cNvSpPr/>
          <p:nvPr/>
        </p:nvSpPr>
        <p:spPr>
          <a:xfrm>
            <a:off x="8774795" y="73495"/>
            <a:ext cx="1538438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RESULTATS ET </a:t>
            </a:r>
            <a:r>
              <a:rPr lang="en-ZA" b="1" dirty="0" smtClean="0">
                <a:solidFill>
                  <a:schemeClr val="tx1"/>
                </a:solidFill>
              </a:rPr>
              <a:t>CIBLES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angle à coins arrondis 29">
            <a:hlinkClick r:id="rId9" action="ppaction://hlinksldjump"/>
          </p:cNvPr>
          <p:cNvSpPr/>
          <p:nvPr/>
        </p:nvSpPr>
        <p:spPr>
          <a:xfrm>
            <a:off x="3365844" y="59311"/>
            <a:ext cx="1946561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PROBLÉMATIQUE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99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13" grpId="0"/>
      <p:bldP spid="14" grpId="0"/>
      <p:bldP spid="14" grpId="1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6/28/2021</a:t>
            </a:r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C3DB-B57B-4A60-AE63-F3ACF314727F}" type="slidenum">
              <a:rPr lang="en-US" sz="1800" smtClean="0"/>
              <a:t>22</a:t>
            </a:fld>
            <a:endParaRPr lang="en-US" sz="1800"/>
          </a:p>
        </p:txBody>
      </p:sp>
      <p:grpSp>
        <p:nvGrpSpPr>
          <p:cNvPr id="8" name="Groupe 7"/>
          <p:cNvGrpSpPr/>
          <p:nvPr/>
        </p:nvGrpSpPr>
        <p:grpSpPr>
          <a:xfrm>
            <a:off x="2691788" y="1483698"/>
            <a:ext cx="6808424" cy="3890605"/>
            <a:chOff x="2691788" y="1428285"/>
            <a:chExt cx="6808424" cy="3890605"/>
          </a:xfrm>
        </p:grpSpPr>
        <p:sp>
          <p:nvSpPr>
            <p:cNvPr id="7" name="ZoneTexte 6"/>
            <p:cNvSpPr txBox="1"/>
            <p:nvPr/>
          </p:nvSpPr>
          <p:spPr>
            <a:xfrm>
              <a:off x="2691788" y="4949558"/>
              <a:ext cx="680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b="1" dirty="0" smtClean="0"/>
                <a:t>MERCI POUR VOTRE AIMABLE ATTENTION</a:t>
              </a:r>
              <a:endParaRPr lang="en-US" b="1" dirty="0"/>
            </a:p>
          </p:txBody>
        </p:sp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9312" y="1428285"/>
              <a:ext cx="2473376" cy="34318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905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69"/>
          <p:cNvSpPr txBox="1"/>
          <p:nvPr/>
        </p:nvSpPr>
        <p:spPr>
          <a:xfrm>
            <a:off x="5292185" y="3105835"/>
            <a:ext cx="1607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M" dirty="0" smtClean="0">
                <a:solidFill>
                  <a:schemeClr val="bg1"/>
                </a:solidFill>
              </a:rPr>
              <a:t>Résultats actuels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6/28/2021</a:t>
            </a:r>
            <a:endParaRPr lang="en-US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C3DB-B57B-4A60-AE63-F3ACF314727F}" type="slidenum">
              <a:rPr lang="en-US" sz="1800" smtClean="0"/>
              <a:t>3</a:t>
            </a:fld>
            <a:endParaRPr lang="en-US" sz="1800" dirty="0"/>
          </a:p>
        </p:txBody>
      </p:sp>
      <p:grpSp>
        <p:nvGrpSpPr>
          <p:cNvPr id="30" name="Groupe 29"/>
          <p:cNvGrpSpPr/>
          <p:nvPr/>
        </p:nvGrpSpPr>
        <p:grpSpPr>
          <a:xfrm>
            <a:off x="1641617" y="2901470"/>
            <a:ext cx="8908767" cy="1055061"/>
            <a:chOff x="1362889" y="1127642"/>
            <a:chExt cx="8908767" cy="1055061"/>
          </a:xfrm>
        </p:grpSpPr>
        <p:sp>
          <p:nvSpPr>
            <p:cNvPr id="18" name="Rectangle 17"/>
            <p:cNvSpPr/>
            <p:nvPr/>
          </p:nvSpPr>
          <p:spPr>
            <a:xfrm>
              <a:off x="1362889" y="1332007"/>
              <a:ext cx="74736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ZA" dirty="0" err="1" smtClean="0"/>
                <a:t>Combien</a:t>
              </a:r>
              <a:r>
                <a:rPr lang="en-ZA" dirty="0" smtClean="0"/>
                <a:t> </a:t>
              </a:r>
              <a:r>
                <a:rPr lang="en-ZA" dirty="0"/>
                <a:t>de </a:t>
              </a:r>
              <a:r>
                <a:rPr lang="en-ZA" dirty="0" err="1" smtClean="0"/>
                <a:t>personnes</a:t>
              </a:r>
              <a:r>
                <a:rPr lang="en-ZA" dirty="0" smtClean="0"/>
                <a:t> </a:t>
              </a:r>
              <a:r>
                <a:rPr lang="en-ZA" dirty="0" err="1" smtClean="0"/>
                <a:t>aujourd’hui</a:t>
              </a:r>
              <a:r>
                <a:rPr lang="en-ZA" dirty="0"/>
                <a:t> </a:t>
              </a:r>
              <a:r>
                <a:rPr lang="en-ZA" dirty="0" err="1"/>
                <a:t>supportent</a:t>
              </a:r>
              <a:r>
                <a:rPr lang="en-ZA" dirty="0"/>
                <a:t> </a:t>
              </a:r>
              <a:r>
                <a:rPr lang="en-ZA" dirty="0" err="1"/>
                <a:t>patienter</a:t>
              </a:r>
              <a:r>
                <a:rPr lang="en-ZA" dirty="0" smtClean="0"/>
                <a:t> </a:t>
              </a:r>
              <a:r>
                <a:rPr lang="en-ZA" dirty="0" err="1" smtClean="0"/>
                <a:t>en</a:t>
              </a:r>
              <a:r>
                <a:rPr lang="en-ZA" dirty="0" smtClean="0"/>
                <a:t> appellant un service client?</a:t>
              </a:r>
              <a:endParaRPr lang="en-ZA" dirty="0"/>
            </a:p>
          </p:txBody>
        </p:sp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6494" y="1127642"/>
              <a:ext cx="1435162" cy="1055061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-14514" y="668121"/>
            <a:ext cx="12206514" cy="203200"/>
          </a:xfrm>
          <a:prstGeom prst="rect">
            <a:avLst/>
          </a:prstGeom>
          <a:solidFill>
            <a:srgbClr val="E1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à coins arrondis 12">
            <a:hlinkClick r:id="rId4" action="ppaction://hlinksldjump"/>
          </p:cNvPr>
          <p:cNvSpPr/>
          <p:nvPr/>
        </p:nvSpPr>
        <p:spPr>
          <a:xfrm>
            <a:off x="1367" y="57654"/>
            <a:ext cx="1752482" cy="726583"/>
          </a:xfrm>
          <a:prstGeom prst="roundRect">
            <a:avLst/>
          </a:prstGeom>
          <a:gradFill flip="none" rotWithShape="1">
            <a:gsLst>
              <a:gs pos="0">
                <a:srgbClr val="E01C23">
                  <a:shade val="30000"/>
                  <a:satMod val="115000"/>
                </a:srgbClr>
              </a:gs>
              <a:gs pos="50000">
                <a:srgbClr val="E01C23">
                  <a:shade val="67500"/>
                  <a:satMod val="115000"/>
                </a:srgbClr>
              </a:gs>
              <a:gs pos="100000">
                <a:srgbClr val="E01C23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  <a:hlinkClick r:id="rId4" action="ppaction://hlinksldjump"/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Rectangle à coins arrondis 40">
            <a:hlinkClick r:id="rId5" action="ppaction://hlinksldjump"/>
          </p:cNvPr>
          <p:cNvSpPr/>
          <p:nvPr/>
        </p:nvSpPr>
        <p:spPr>
          <a:xfrm>
            <a:off x="1752842" y="50247"/>
            <a:ext cx="1653320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ETUDE DE L’EXISTANT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" name="Rectangle à coins arrondis 41">
            <a:hlinkClick r:id="rId6" action="ppaction://hlinksldjump"/>
          </p:cNvPr>
          <p:cNvSpPr/>
          <p:nvPr/>
        </p:nvSpPr>
        <p:spPr>
          <a:xfrm>
            <a:off x="3406162" y="57506"/>
            <a:ext cx="1916121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PROBL</a:t>
            </a:r>
            <a:r>
              <a:rPr lang="fr-CM" b="1" dirty="0" smtClean="0">
                <a:solidFill>
                  <a:schemeClr val="tx1"/>
                </a:solidFill>
              </a:rPr>
              <a:t>É</a:t>
            </a:r>
            <a:r>
              <a:rPr lang="en-ZA" b="1" dirty="0" smtClean="0">
                <a:solidFill>
                  <a:schemeClr val="tx1"/>
                </a:solidFill>
              </a:rPr>
              <a:t>MATIQUE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à coins arrondis 42">
            <a:hlinkClick r:id="rId7" action="ppaction://hlinksldjump"/>
          </p:cNvPr>
          <p:cNvSpPr/>
          <p:nvPr/>
        </p:nvSpPr>
        <p:spPr>
          <a:xfrm>
            <a:off x="7228527" y="65716"/>
            <a:ext cx="1541544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SOLUTION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Rectangle à coins arrondis 44">
            <a:hlinkClick r:id="rId8" action="ppaction://hlinksldjump"/>
          </p:cNvPr>
          <p:cNvSpPr/>
          <p:nvPr/>
        </p:nvSpPr>
        <p:spPr>
          <a:xfrm>
            <a:off x="8769246" y="57983"/>
            <a:ext cx="1624168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RESULTATS ET CIBLES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" name="Rectangle à coins arrondis 45">
            <a:hlinkClick r:id="rId9" action="ppaction://hlinksldjump"/>
          </p:cNvPr>
          <p:cNvSpPr/>
          <p:nvPr/>
        </p:nvSpPr>
        <p:spPr>
          <a:xfrm>
            <a:off x="10373192" y="50726"/>
            <a:ext cx="1808457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CONCLUSION ET PERSPECTIVES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à coins arrondis 14">
            <a:hlinkClick r:id="rId10" action="ppaction://hlinksldjump"/>
          </p:cNvPr>
          <p:cNvSpPr/>
          <p:nvPr/>
        </p:nvSpPr>
        <p:spPr>
          <a:xfrm>
            <a:off x="5312406" y="60006"/>
            <a:ext cx="1916121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MÉTHODOLOGIE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76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6/28/2021</a:t>
            </a:r>
            <a:endParaRPr lang="en-US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C3DB-B57B-4A60-AE63-F3ACF314727F}" type="slidenum">
              <a:rPr lang="en-US" sz="1800" smtClean="0"/>
              <a:t>4</a:t>
            </a:fld>
            <a:endParaRPr lang="en-US" sz="1800"/>
          </a:p>
        </p:txBody>
      </p:sp>
      <p:grpSp>
        <p:nvGrpSpPr>
          <p:cNvPr id="14" name="Groupe 13"/>
          <p:cNvGrpSpPr/>
          <p:nvPr/>
        </p:nvGrpSpPr>
        <p:grpSpPr>
          <a:xfrm>
            <a:off x="1759250" y="2971457"/>
            <a:ext cx="3258264" cy="2704588"/>
            <a:chOff x="1623731" y="3105835"/>
            <a:chExt cx="3258264" cy="2704588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3533" y="3105835"/>
              <a:ext cx="1918741" cy="1789331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623731" y="4895166"/>
              <a:ext cx="325826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ZA" dirty="0"/>
                <a:t>Alain </a:t>
              </a:r>
              <a:r>
                <a:rPr lang="en-ZA" dirty="0" err="1" smtClean="0"/>
                <a:t>Angerame</a:t>
              </a:r>
              <a:r>
                <a:rPr lang="en-ZA" dirty="0" smtClean="0"/>
                <a:t>,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23731" y="5164092"/>
              <a:ext cx="32582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ZA" b="1" dirty="0" err="1" smtClean="0"/>
                <a:t>Directeur</a:t>
              </a:r>
              <a:r>
                <a:rPr lang="en-ZA" b="1" dirty="0" smtClean="0"/>
                <a:t> </a:t>
              </a:r>
              <a:r>
                <a:rPr lang="en-ZA" b="1" dirty="0"/>
                <a:t>de la relation client </a:t>
              </a:r>
              <a:r>
                <a:rPr lang="en-ZA" b="1" dirty="0" smtClean="0"/>
                <a:t>de</a:t>
              </a:r>
            </a:p>
            <a:p>
              <a:pPr algn="ctr"/>
              <a:r>
                <a:rPr lang="en-ZA" b="1" dirty="0" smtClean="0"/>
                <a:t> </a:t>
              </a:r>
              <a:r>
                <a:rPr lang="en-ZA" b="1" dirty="0"/>
                <a:t>Bouygues telecom </a:t>
              </a:r>
              <a:r>
                <a:rPr lang="en-ZA" b="1" dirty="0" err="1"/>
                <a:t>en</a:t>
              </a:r>
              <a:r>
                <a:rPr lang="en-ZA" b="1" dirty="0"/>
                <a:t> 2016</a:t>
              </a:r>
              <a:endParaRPr lang="en-US" b="1" dirty="0"/>
            </a:p>
          </p:txBody>
        </p:sp>
      </p:grpSp>
      <p:sp>
        <p:nvSpPr>
          <p:cNvPr id="15" name="Pensées 14"/>
          <p:cNvSpPr/>
          <p:nvPr/>
        </p:nvSpPr>
        <p:spPr>
          <a:xfrm>
            <a:off x="3328422" y="1474205"/>
            <a:ext cx="8205072" cy="1512330"/>
          </a:xfrm>
          <a:prstGeom prst="cloudCallout">
            <a:avLst>
              <a:gd name="adj1" fmla="val -38006"/>
              <a:gd name="adj2" fmla="val 71421"/>
            </a:avLst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defRPr/>
            </a:pPr>
            <a:r>
              <a:rPr lang="en-US" b="1" dirty="0">
                <a:solidFill>
                  <a:schemeClr val="tx1"/>
                </a:solidFill>
              </a:rPr>
              <a:t>«</a:t>
            </a:r>
            <a:r>
              <a:rPr lang="fr-FR" b="1" dirty="0">
                <a:solidFill>
                  <a:schemeClr val="tx1"/>
                </a:solidFill>
              </a:rPr>
              <a:t> Le digital a donné un pouvoir incroyable aux clients. Ils s’informent, comparent, partagent leurs avis instantanément, d'où qu'ils soient. Ils sont devenus acteurs de la relation</a:t>
            </a:r>
            <a:r>
              <a:rPr lang="fr-CM" b="1" dirty="0">
                <a:solidFill>
                  <a:schemeClr val="tx1"/>
                </a:solidFill>
              </a:rPr>
              <a:t> »</a:t>
            </a:r>
            <a:endParaRPr lang="en-ZA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14514" y="668121"/>
            <a:ext cx="12206514" cy="203200"/>
          </a:xfrm>
          <a:prstGeom prst="rect">
            <a:avLst/>
          </a:prstGeom>
          <a:solidFill>
            <a:srgbClr val="E1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à coins arrondis 17">
            <a:hlinkClick r:id="rId4" action="ppaction://hlinksldjump"/>
          </p:cNvPr>
          <p:cNvSpPr/>
          <p:nvPr/>
        </p:nvSpPr>
        <p:spPr>
          <a:xfrm>
            <a:off x="1367" y="57654"/>
            <a:ext cx="1752482" cy="726583"/>
          </a:xfrm>
          <a:prstGeom prst="roundRect">
            <a:avLst/>
          </a:prstGeom>
          <a:gradFill flip="none" rotWithShape="1">
            <a:gsLst>
              <a:gs pos="0">
                <a:srgbClr val="E01C23">
                  <a:shade val="30000"/>
                  <a:satMod val="115000"/>
                </a:srgbClr>
              </a:gs>
              <a:gs pos="50000">
                <a:srgbClr val="E01C23">
                  <a:shade val="67500"/>
                  <a:satMod val="115000"/>
                </a:srgbClr>
              </a:gs>
              <a:gs pos="100000">
                <a:srgbClr val="E01C23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  <a:hlinkClick r:id="rId4" action="ppaction://hlinksldjump"/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à coins arrondis 19">
            <a:hlinkClick r:id="rId5" action="ppaction://hlinksldjump"/>
          </p:cNvPr>
          <p:cNvSpPr/>
          <p:nvPr/>
        </p:nvSpPr>
        <p:spPr>
          <a:xfrm>
            <a:off x="1752842" y="50247"/>
            <a:ext cx="1653320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ETUDE DE L’EXISTANT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à coins arrondis 20">
            <a:hlinkClick r:id="rId6" action="ppaction://hlinksldjump"/>
          </p:cNvPr>
          <p:cNvSpPr/>
          <p:nvPr/>
        </p:nvSpPr>
        <p:spPr>
          <a:xfrm>
            <a:off x="3406162" y="57506"/>
            <a:ext cx="1916121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PROBL</a:t>
            </a:r>
            <a:r>
              <a:rPr lang="fr-CM" b="1" dirty="0" smtClean="0">
                <a:solidFill>
                  <a:schemeClr val="tx1"/>
                </a:solidFill>
              </a:rPr>
              <a:t>É</a:t>
            </a:r>
            <a:r>
              <a:rPr lang="en-ZA" b="1" dirty="0" smtClean="0">
                <a:solidFill>
                  <a:schemeClr val="tx1"/>
                </a:solidFill>
              </a:rPr>
              <a:t>MATIQUE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à coins arrondis 21">
            <a:hlinkClick r:id="rId7" action="ppaction://hlinksldjump"/>
          </p:cNvPr>
          <p:cNvSpPr/>
          <p:nvPr/>
        </p:nvSpPr>
        <p:spPr>
          <a:xfrm>
            <a:off x="7228527" y="65716"/>
            <a:ext cx="1541544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SOLUTION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à coins arrondis 22">
            <a:hlinkClick r:id="rId8" action="ppaction://hlinksldjump"/>
          </p:cNvPr>
          <p:cNvSpPr/>
          <p:nvPr/>
        </p:nvSpPr>
        <p:spPr>
          <a:xfrm>
            <a:off x="8769246" y="57983"/>
            <a:ext cx="1624168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RESULTATS ET CIBLES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à coins arrondis 23">
            <a:hlinkClick r:id="rId9" action="ppaction://hlinksldjump"/>
          </p:cNvPr>
          <p:cNvSpPr/>
          <p:nvPr/>
        </p:nvSpPr>
        <p:spPr>
          <a:xfrm>
            <a:off x="10373192" y="50726"/>
            <a:ext cx="1808457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CONCLUSION ET PERSPECTIVES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à coins arrondis 31">
            <a:hlinkClick r:id="rId10" action="ppaction://hlinksldjump"/>
          </p:cNvPr>
          <p:cNvSpPr/>
          <p:nvPr/>
        </p:nvSpPr>
        <p:spPr>
          <a:xfrm>
            <a:off x="5312406" y="60006"/>
            <a:ext cx="1916121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MÉTHODOLOGIE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288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necteur droit avec flèche 32"/>
          <p:cNvCxnSpPr/>
          <p:nvPr/>
        </p:nvCxnSpPr>
        <p:spPr>
          <a:xfrm>
            <a:off x="6637628" y="4003100"/>
            <a:ext cx="7371" cy="952169"/>
          </a:xfrm>
          <a:prstGeom prst="straightConnector1">
            <a:avLst/>
          </a:prstGeom>
          <a:ln w="38100">
            <a:solidFill>
              <a:srgbClr val="5E8FB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e 16"/>
          <p:cNvGrpSpPr/>
          <p:nvPr/>
        </p:nvGrpSpPr>
        <p:grpSpPr>
          <a:xfrm>
            <a:off x="5899581" y="3032714"/>
            <a:ext cx="2270057" cy="1055770"/>
            <a:chOff x="8253512" y="1423584"/>
            <a:chExt cx="2261138" cy="1055770"/>
          </a:xfrm>
        </p:grpSpPr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5876" y="1423584"/>
              <a:ext cx="1203708" cy="828675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8253512" y="2110022"/>
              <a:ext cx="22611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CM" dirty="0" smtClean="0"/>
                <a:t>Assistants techniques</a:t>
              </a:r>
              <a:endParaRPr lang="en-US" dirty="0"/>
            </a:p>
          </p:txBody>
        </p:sp>
      </p:grp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6/28/2021</a:t>
            </a:r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C3DB-B57B-4A60-AE63-F3ACF314727F}" type="slidenum">
              <a:rPr lang="en-US" sz="1800" smtClean="0"/>
              <a:t>5</a:t>
            </a:fld>
            <a:endParaRPr lang="en-US" sz="1800"/>
          </a:p>
        </p:txBody>
      </p:sp>
      <p:sp>
        <p:nvSpPr>
          <p:cNvPr id="58" name="Arc plein 57"/>
          <p:cNvSpPr/>
          <p:nvPr/>
        </p:nvSpPr>
        <p:spPr>
          <a:xfrm rot="4010628">
            <a:off x="2391274" y="5305260"/>
            <a:ext cx="264247" cy="153952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Arc plein 58"/>
          <p:cNvSpPr/>
          <p:nvPr/>
        </p:nvSpPr>
        <p:spPr>
          <a:xfrm rot="4010628">
            <a:off x="2410619" y="5154094"/>
            <a:ext cx="359565" cy="18536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Arc plein 66"/>
          <p:cNvSpPr/>
          <p:nvPr/>
        </p:nvSpPr>
        <p:spPr>
          <a:xfrm rot="4010628">
            <a:off x="2410973" y="4990426"/>
            <a:ext cx="479119" cy="208257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Arc plein 67"/>
          <p:cNvSpPr/>
          <p:nvPr/>
        </p:nvSpPr>
        <p:spPr>
          <a:xfrm rot="4010628">
            <a:off x="2438306" y="4784701"/>
            <a:ext cx="608463" cy="263595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Arc plein 68"/>
          <p:cNvSpPr/>
          <p:nvPr/>
        </p:nvSpPr>
        <p:spPr>
          <a:xfrm rot="4010628">
            <a:off x="2457326" y="4560804"/>
            <a:ext cx="748551" cy="239687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Arc plein 69"/>
          <p:cNvSpPr/>
          <p:nvPr/>
        </p:nvSpPr>
        <p:spPr>
          <a:xfrm rot="4010628">
            <a:off x="2482143" y="4300143"/>
            <a:ext cx="906629" cy="261995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1" name="Groupe 70"/>
          <p:cNvGrpSpPr/>
          <p:nvPr/>
        </p:nvGrpSpPr>
        <p:grpSpPr>
          <a:xfrm>
            <a:off x="2836527" y="3369920"/>
            <a:ext cx="1538416" cy="1015212"/>
            <a:chOff x="4710436" y="1430255"/>
            <a:chExt cx="1840536" cy="1352239"/>
          </a:xfrm>
        </p:grpSpPr>
        <p:pic>
          <p:nvPicPr>
            <p:cNvPr id="72" name="Image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2014" y="1430255"/>
              <a:ext cx="1132006" cy="899042"/>
            </a:xfrm>
            <a:prstGeom prst="rect">
              <a:avLst/>
            </a:prstGeom>
          </p:spPr>
        </p:pic>
        <p:sp>
          <p:nvSpPr>
            <p:cNvPr id="73" name="Rectangle 72"/>
            <p:cNvSpPr/>
            <p:nvPr/>
          </p:nvSpPr>
          <p:spPr>
            <a:xfrm>
              <a:off x="4710436" y="2290552"/>
              <a:ext cx="1840536" cy="491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CM" dirty="0" smtClean="0"/>
                <a:t>Service client</a:t>
              </a:r>
              <a:endParaRPr lang="en-US" dirty="0"/>
            </a:p>
          </p:txBody>
        </p:sp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769" y="4137153"/>
            <a:ext cx="703401" cy="636190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506" y="5527127"/>
            <a:ext cx="699787" cy="583534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5482128" y="5045953"/>
            <a:ext cx="2447832" cy="1297586"/>
            <a:chOff x="7961446" y="3422437"/>
            <a:chExt cx="2447832" cy="1297586"/>
          </a:xfrm>
        </p:grpSpPr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5092" y="3422437"/>
              <a:ext cx="1203708" cy="832901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7961446" y="4350691"/>
              <a:ext cx="24478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CM" dirty="0" smtClean="0"/>
                <a:t>Équipements du réseau</a:t>
              </a:r>
              <a:endParaRPr lang="en-US" dirty="0"/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5823475" y="2782921"/>
            <a:ext cx="1674819" cy="700435"/>
            <a:chOff x="2589493" y="1717483"/>
            <a:chExt cx="1674819" cy="700435"/>
          </a:xfrm>
        </p:grpSpPr>
        <p:pic>
          <p:nvPicPr>
            <p:cNvPr id="41" name="Image 40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40110">
              <a:off x="2589493" y="2155653"/>
              <a:ext cx="335623" cy="262265"/>
            </a:xfrm>
            <a:prstGeom prst="rect">
              <a:avLst/>
            </a:prstGeom>
            <a:solidFill>
              <a:schemeClr val="accent1">
                <a:alpha val="6000"/>
              </a:schemeClr>
            </a:solidFill>
          </p:spPr>
        </p:pic>
        <p:sp>
          <p:nvSpPr>
            <p:cNvPr id="42" name="Rectangle 41"/>
            <p:cNvSpPr/>
            <p:nvPr/>
          </p:nvSpPr>
          <p:spPr>
            <a:xfrm rot="20040110">
              <a:off x="2762253" y="1717483"/>
              <a:ext cx="15020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CM" b="1" dirty="0" smtClean="0">
                  <a:solidFill>
                    <a:srgbClr val="FF0000"/>
                  </a:solidFill>
                </a:rPr>
                <a:t>indisponible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7" name="Imag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640" y="2605646"/>
            <a:ext cx="946190" cy="674968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640" y="1236937"/>
            <a:ext cx="946190" cy="674968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769" y="2686526"/>
            <a:ext cx="703401" cy="636190"/>
          </a:xfrm>
          <a:prstGeom prst="rect">
            <a:avLst/>
          </a:prstGeom>
        </p:spPr>
      </p:pic>
      <p:grpSp>
        <p:nvGrpSpPr>
          <p:cNvPr id="8" name="Groupe 7"/>
          <p:cNvGrpSpPr/>
          <p:nvPr/>
        </p:nvGrpSpPr>
        <p:grpSpPr>
          <a:xfrm>
            <a:off x="2102610" y="3444698"/>
            <a:ext cx="45719" cy="581508"/>
            <a:chOff x="1063863" y="3175421"/>
            <a:chExt cx="45719" cy="581508"/>
          </a:xfrm>
        </p:grpSpPr>
        <p:sp>
          <p:nvSpPr>
            <p:cNvPr id="5" name="Ellipse 4"/>
            <p:cNvSpPr/>
            <p:nvPr/>
          </p:nvSpPr>
          <p:spPr>
            <a:xfrm>
              <a:off x="1063863" y="31754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Ellipse 42"/>
            <p:cNvSpPr/>
            <p:nvPr/>
          </p:nvSpPr>
          <p:spPr>
            <a:xfrm>
              <a:off x="1063863" y="344331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44"/>
            <p:cNvSpPr/>
            <p:nvPr/>
          </p:nvSpPr>
          <p:spPr>
            <a:xfrm>
              <a:off x="1063863" y="371121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3582876" y="1976277"/>
            <a:ext cx="45719" cy="581508"/>
            <a:chOff x="1063863" y="3175421"/>
            <a:chExt cx="45719" cy="581508"/>
          </a:xfrm>
        </p:grpSpPr>
        <p:sp>
          <p:nvSpPr>
            <p:cNvPr id="47" name="Ellipse 46"/>
            <p:cNvSpPr/>
            <p:nvPr/>
          </p:nvSpPr>
          <p:spPr>
            <a:xfrm>
              <a:off x="1063863" y="31754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48"/>
            <p:cNvSpPr/>
            <p:nvPr/>
          </p:nvSpPr>
          <p:spPr>
            <a:xfrm>
              <a:off x="1063863" y="344331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Ellipse 50"/>
            <p:cNvSpPr/>
            <p:nvPr/>
          </p:nvSpPr>
          <p:spPr>
            <a:xfrm>
              <a:off x="1063863" y="371121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2" name="Imag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012" y="3491904"/>
            <a:ext cx="362268" cy="192765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612" y="3672476"/>
            <a:ext cx="362268" cy="192765"/>
          </a:xfrm>
          <a:prstGeom prst="rect">
            <a:avLst/>
          </a:prstGeom>
        </p:spPr>
      </p:pic>
      <p:sp>
        <p:nvSpPr>
          <p:cNvPr id="54" name="Arc plein 53"/>
          <p:cNvSpPr/>
          <p:nvPr/>
        </p:nvSpPr>
        <p:spPr>
          <a:xfrm rot="4353470">
            <a:off x="2248884" y="2607550"/>
            <a:ext cx="277669" cy="21842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Arc plein 54"/>
          <p:cNvSpPr/>
          <p:nvPr/>
        </p:nvSpPr>
        <p:spPr>
          <a:xfrm rot="4353470">
            <a:off x="2271358" y="2445525"/>
            <a:ext cx="377829" cy="262994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Arc plein 55"/>
          <p:cNvSpPr/>
          <p:nvPr/>
        </p:nvSpPr>
        <p:spPr>
          <a:xfrm rot="4353470">
            <a:off x="2272337" y="2272730"/>
            <a:ext cx="503456" cy="295471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Arc plein 56"/>
          <p:cNvSpPr/>
          <p:nvPr/>
        </p:nvSpPr>
        <p:spPr>
          <a:xfrm rot="4353470">
            <a:off x="2306455" y="2048811"/>
            <a:ext cx="639370" cy="37398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Arc plein 59"/>
          <p:cNvSpPr/>
          <p:nvPr/>
        </p:nvSpPr>
        <p:spPr>
          <a:xfrm rot="4353470">
            <a:off x="2316075" y="1828027"/>
            <a:ext cx="786573" cy="34006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Arc plein 61"/>
          <p:cNvSpPr/>
          <p:nvPr/>
        </p:nvSpPr>
        <p:spPr>
          <a:xfrm rot="4353470">
            <a:off x="2355119" y="1542474"/>
            <a:ext cx="952681" cy="37171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8" name="Image 1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612" y="2908259"/>
            <a:ext cx="362268" cy="192765"/>
          </a:xfrm>
          <a:prstGeom prst="rect">
            <a:avLst/>
          </a:prstGeom>
        </p:spPr>
      </p:pic>
      <p:pic>
        <p:nvPicPr>
          <p:cNvPr id="119" name="Image 1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984" y="3509145"/>
            <a:ext cx="362268" cy="192765"/>
          </a:xfrm>
          <a:prstGeom prst="rect">
            <a:avLst/>
          </a:prstGeom>
        </p:spPr>
      </p:pic>
      <p:pic>
        <p:nvPicPr>
          <p:cNvPr id="120" name="Image 1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172" y="1516674"/>
            <a:ext cx="362268" cy="192765"/>
          </a:xfrm>
          <a:prstGeom prst="rect">
            <a:avLst/>
          </a:prstGeom>
        </p:spPr>
      </p:pic>
      <p:sp>
        <p:nvSpPr>
          <p:cNvPr id="22" name="Bulle ronde 21"/>
          <p:cNvSpPr/>
          <p:nvPr/>
        </p:nvSpPr>
        <p:spPr>
          <a:xfrm>
            <a:off x="7383045" y="4538696"/>
            <a:ext cx="3416847" cy="706763"/>
          </a:xfrm>
          <a:prstGeom prst="wedgeEllipseCallout">
            <a:avLst>
              <a:gd name="adj1" fmla="val -31213"/>
              <a:gd name="adj2" fmla="val -128567"/>
            </a:avLst>
          </a:prstGeom>
          <a:solidFill>
            <a:srgbClr val="F3F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b="1" dirty="0" smtClean="0">
                <a:solidFill>
                  <a:srgbClr val="FF0000"/>
                </a:solidFill>
              </a:rPr>
              <a:t>File d’attente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1" name="Arc plein 60"/>
          <p:cNvSpPr/>
          <p:nvPr/>
        </p:nvSpPr>
        <p:spPr>
          <a:xfrm rot="4353470">
            <a:off x="2281364" y="3899200"/>
            <a:ext cx="277669" cy="21842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Arc plein 62"/>
          <p:cNvSpPr/>
          <p:nvPr/>
        </p:nvSpPr>
        <p:spPr>
          <a:xfrm rot="4353470">
            <a:off x="2303838" y="3737175"/>
            <a:ext cx="377829" cy="262994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Arc plein 63"/>
          <p:cNvSpPr/>
          <p:nvPr/>
        </p:nvSpPr>
        <p:spPr>
          <a:xfrm rot="4353470">
            <a:off x="2304817" y="3564380"/>
            <a:ext cx="503456" cy="295471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Arc plein 64"/>
          <p:cNvSpPr/>
          <p:nvPr/>
        </p:nvSpPr>
        <p:spPr>
          <a:xfrm rot="4353470">
            <a:off x="2338935" y="3340461"/>
            <a:ext cx="639370" cy="37398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Arc plein 65"/>
          <p:cNvSpPr/>
          <p:nvPr/>
        </p:nvSpPr>
        <p:spPr>
          <a:xfrm rot="4353470">
            <a:off x="2348555" y="3119677"/>
            <a:ext cx="786573" cy="34006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Arc plein 73"/>
          <p:cNvSpPr/>
          <p:nvPr/>
        </p:nvSpPr>
        <p:spPr>
          <a:xfrm rot="4353470">
            <a:off x="2387599" y="2834124"/>
            <a:ext cx="952681" cy="37171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-14514" y="668121"/>
            <a:ext cx="12206514" cy="203200"/>
          </a:xfrm>
          <a:prstGeom prst="rect">
            <a:avLst/>
          </a:prstGeom>
          <a:solidFill>
            <a:srgbClr val="E1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à coins arrondis 75">
            <a:hlinkClick r:id="rId11" action="ppaction://hlinksldjump"/>
          </p:cNvPr>
          <p:cNvSpPr/>
          <p:nvPr/>
        </p:nvSpPr>
        <p:spPr>
          <a:xfrm>
            <a:off x="1767828" y="58435"/>
            <a:ext cx="1646799" cy="726583"/>
          </a:xfrm>
          <a:prstGeom prst="roundRect">
            <a:avLst/>
          </a:prstGeom>
          <a:gradFill flip="none" rotWithShape="1">
            <a:gsLst>
              <a:gs pos="0">
                <a:srgbClr val="E01C23">
                  <a:shade val="30000"/>
                  <a:satMod val="115000"/>
                </a:srgbClr>
              </a:gs>
              <a:gs pos="50000">
                <a:srgbClr val="E01C23">
                  <a:shade val="67500"/>
                  <a:satMod val="115000"/>
                </a:srgbClr>
              </a:gs>
              <a:gs pos="100000">
                <a:srgbClr val="E01C23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ETUDE DE </a:t>
            </a:r>
            <a:r>
              <a:rPr lang="en-ZA" b="1" dirty="0">
                <a:solidFill>
                  <a:schemeClr val="tx1"/>
                </a:solidFill>
                <a:hlinkClick r:id="rId11" action="ppaction://hlinksldjump"/>
              </a:rPr>
              <a:t>L’EXISTANT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7" name="Rectangle à coins arrondis 76">
            <a:hlinkClick r:id="rId12" action="ppaction://hlinksldjump"/>
          </p:cNvPr>
          <p:cNvSpPr/>
          <p:nvPr/>
        </p:nvSpPr>
        <p:spPr>
          <a:xfrm>
            <a:off x="0" y="62898"/>
            <a:ext cx="1767828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8" name="Rectangle à coins arrondis 77">
            <a:hlinkClick r:id="rId13" action="ppaction://hlinksldjump"/>
          </p:cNvPr>
          <p:cNvSpPr/>
          <p:nvPr/>
        </p:nvSpPr>
        <p:spPr>
          <a:xfrm>
            <a:off x="3406162" y="57506"/>
            <a:ext cx="1916121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PROBLEMATIQUE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9" name="Rectangle à coins arrondis 78">
            <a:hlinkClick r:id="rId14" action="ppaction://hlinksldjump"/>
          </p:cNvPr>
          <p:cNvSpPr/>
          <p:nvPr/>
        </p:nvSpPr>
        <p:spPr>
          <a:xfrm>
            <a:off x="7228527" y="65716"/>
            <a:ext cx="1541544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SOLUTION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0" name="Rectangle à coins arrondis 79">
            <a:hlinkClick r:id="rId15" action="ppaction://hlinksldjump"/>
          </p:cNvPr>
          <p:cNvSpPr/>
          <p:nvPr/>
        </p:nvSpPr>
        <p:spPr>
          <a:xfrm>
            <a:off x="8769246" y="57983"/>
            <a:ext cx="1624168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RESULTATS ET CIBLES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1" name="Rectangle à coins arrondis 80">
            <a:hlinkClick r:id="rId16" action="ppaction://hlinksldjump"/>
          </p:cNvPr>
          <p:cNvSpPr/>
          <p:nvPr/>
        </p:nvSpPr>
        <p:spPr>
          <a:xfrm>
            <a:off x="10373192" y="50726"/>
            <a:ext cx="1808457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CONCLUSION ET PERSPECTIVES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2" name="Rectangle à coins arrondis 81">
            <a:hlinkClick r:id="rId17" action="ppaction://hlinksldjump"/>
          </p:cNvPr>
          <p:cNvSpPr/>
          <p:nvPr/>
        </p:nvSpPr>
        <p:spPr>
          <a:xfrm>
            <a:off x="5312406" y="60006"/>
            <a:ext cx="1916121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MÉTHODOLOGIE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91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repeatCount="indefinite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6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63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96296E-6 L 0.24857 -0.02639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5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10" presetClass="exit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10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500"/>
                            </p:stCondLst>
                            <p:childTnLst>
                              <p:par>
                                <p:cTn id="53" presetID="35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L -0.25 1.85185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500"/>
                            </p:stCondLst>
                            <p:childTnLst>
                              <p:par>
                                <p:cTn id="56" presetID="10" presetClass="exit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000"/>
                            </p:stCondLst>
                            <p:childTnLst>
                              <p:par>
                                <p:cTn id="60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000"/>
                            </p:stCondLst>
                            <p:childTnLst>
                              <p:par>
                                <p:cTn id="64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4500"/>
                            </p:stCondLst>
                            <p:childTnLst>
                              <p:par>
                                <p:cTn id="68" presetID="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8000"/>
                            </p:stCondLst>
                            <p:childTnLst>
                              <p:par>
                                <p:cTn id="73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3500"/>
                            </p:stCondLst>
                            <p:childTnLst>
                              <p:par>
                                <p:cTn id="97" presetID="10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4000"/>
                            </p:stCondLst>
                            <p:childTnLst>
                              <p:par>
                                <p:cTn id="101" presetID="63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96296E-6 L 0.2543 0.0891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08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6000"/>
                            </p:stCondLst>
                            <p:childTnLst>
                              <p:par>
                                <p:cTn id="104" presetID="10" presetClass="exit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6500"/>
                            </p:stCondLst>
                            <p:childTnLst>
                              <p:par>
                                <p:cTn id="108" presetID="10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7000"/>
                            </p:stCondLst>
                            <p:childTnLst>
                              <p:par>
                                <p:cTn id="112" presetID="35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44444E-6 L -0.24909 -0.08819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61" y="-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9000"/>
                            </p:stCondLst>
                            <p:childTnLst>
                              <p:par>
                                <p:cTn id="115" presetID="10" presetClass="exit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9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4000"/>
                            </p:stCondLst>
                            <p:childTnLst>
                              <p:par>
                                <p:cTn id="1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4500"/>
                            </p:stCondLst>
                            <p:childTnLst>
                              <p:par>
                                <p:cTn id="1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6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6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5100"/>
                            </p:stCondLst>
                            <p:childTnLst>
                              <p:par>
                                <p:cTn id="137" presetID="10" presetClass="entr" presetSubtype="0" repeatCount="indefinite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repeatCount="indefinite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63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81481E-6 L 0.25573 0.28796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86" y="1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500"/>
                            </p:stCondLst>
                            <p:childTnLst>
                              <p:par>
                                <p:cTn id="164" presetID="10" presetClass="exit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000"/>
                            </p:stCondLst>
                            <p:childTnLst>
                              <p:par>
                                <p:cTn id="16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7" grpId="0" animBg="1"/>
      <p:bldP spid="68" grpId="0" animBg="1"/>
      <p:bldP spid="69" grpId="0" animBg="1"/>
      <p:bldP spid="70" grpId="0" animBg="1"/>
      <p:bldP spid="54" grpId="0" animBg="1"/>
      <p:bldP spid="55" grpId="0" animBg="1"/>
      <p:bldP spid="56" grpId="0" animBg="1"/>
      <p:bldP spid="57" grpId="0" animBg="1"/>
      <p:bldP spid="60" grpId="0" animBg="1"/>
      <p:bldP spid="62" grpId="0" animBg="1"/>
      <p:bldP spid="22" grpId="0" animBg="1"/>
      <p:bldP spid="61" grpId="0" animBg="1"/>
      <p:bldP spid="63" grpId="0" animBg="1"/>
      <p:bldP spid="64" grpId="0" animBg="1"/>
      <p:bldP spid="65" grpId="0" animBg="1"/>
      <p:bldP spid="66" grpId="0" animBg="1"/>
      <p:bldP spid="7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6/28/2021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C3DB-B57B-4A60-AE63-F3ACF314727F}" type="slidenum">
              <a:rPr lang="en-US" sz="1800" smtClean="0"/>
              <a:t>6</a:t>
            </a:fld>
            <a:endParaRPr lang="en-US" sz="180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325" y="1979538"/>
            <a:ext cx="1895475" cy="24098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40465" y="2905165"/>
            <a:ext cx="58833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b="1" dirty="0" smtClean="0"/>
              <a:t>Comment</a:t>
            </a:r>
            <a:r>
              <a:rPr lang="fr-CM" b="1" dirty="0"/>
              <a:t> </a:t>
            </a:r>
            <a:r>
              <a:rPr lang="en-ZA" b="1" dirty="0" smtClean="0"/>
              <a:t>a</a:t>
            </a:r>
            <a:r>
              <a:rPr lang="fr-CM" b="1" dirty="0" err="1" smtClean="0"/>
              <a:t>ccroître</a:t>
            </a:r>
            <a:r>
              <a:rPr lang="fr-CM" b="1" dirty="0" smtClean="0"/>
              <a:t> la disponibilité, la réactivité et l’efficacité des assistants techniques</a:t>
            </a:r>
            <a:r>
              <a:rPr lang="en-ZA" b="1" dirty="0" smtClean="0"/>
              <a:t>?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-14514" y="668121"/>
            <a:ext cx="12206514" cy="203200"/>
          </a:xfrm>
          <a:prstGeom prst="rect">
            <a:avLst/>
          </a:prstGeom>
          <a:solidFill>
            <a:srgbClr val="E1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à coins arrondis 21">
            <a:hlinkClick r:id="rId4" action="ppaction://hlinksldjump"/>
          </p:cNvPr>
          <p:cNvSpPr/>
          <p:nvPr/>
        </p:nvSpPr>
        <p:spPr>
          <a:xfrm>
            <a:off x="3370950" y="65716"/>
            <a:ext cx="1941456" cy="726583"/>
          </a:xfrm>
          <a:prstGeom prst="roundRect">
            <a:avLst/>
          </a:prstGeom>
          <a:gradFill flip="none" rotWithShape="1">
            <a:gsLst>
              <a:gs pos="0">
                <a:srgbClr val="E01C23">
                  <a:shade val="30000"/>
                  <a:satMod val="115000"/>
                </a:srgbClr>
              </a:gs>
              <a:gs pos="50000">
                <a:srgbClr val="E01C23">
                  <a:shade val="67500"/>
                  <a:satMod val="115000"/>
                </a:srgbClr>
              </a:gs>
              <a:gs pos="100000">
                <a:srgbClr val="E01C23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PROBL</a:t>
            </a:r>
            <a:r>
              <a:rPr lang="fr-CM" b="1" dirty="0" smtClean="0">
                <a:solidFill>
                  <a:schemeClr val="tx1"/>
                </a:solidFill>
              </a:rPr>
              <a:t>É</a:t>
            </a:r>
            <a:r>
              <a:rPr lang="en-ZA" b="1" dirty="0" smtClean="0">
                <a:solidFill>
                  <a:schemeClr val="tx1"/>
                </a:solidFill>
              </a:rPr>
              <a:t>MATIQUE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à coins arrondis 22">
            <a:hlinkClick r:id="rId5" action="ppaction://hlinksldjump"/>
          </p:cNvPr>
          <p:cNvSpPr/>
          <p:nvPr/>
        </p:nvSpPr>
        <p:spPr>
          <a:xfrm>
            <a:off x="0" y="62898"/>
            <a:ext cx="1767828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à coins arrondis 23">
            <a:hlinkClick r:id="rId6" action="ppaction://hlinksldjump"/>
          </p:cNvPr>
          <p:cNvSpPr/>
          <p:nvPr/>
        </p:nvSpPr>
        <p:spPr>
          <a:xfrm>
            <a:off x="1725585" y="57983"/>
            <a:ext cx="1645364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ETUDE DE </a:t>
            </a:r>
            <a:r>
              <a:rPr lang="en-ZA" b="1" dirty="0">
                <a:solidFill>
                  <a:schemeClr val="tx1"/>
                </a:solidFill>
                <a:hlinkClick r:id="rId6" action="ppaction://hlinksldjump"/>
              </a:rPr>
              <a:t>L’EXISTANT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24">
            <a:hlinkClick r:id="rId7" action="ppaction://hlinksldjump"/>
          </p:cNvPr>
          <p:cNvSpPr/>
          <p:nvPr/>
        </p:nvSpPr>
        <p:spPr>
          <a:xfrm>
            <a:off x="7228527" y="65716"/>
            <a:ext cx="1541544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SOLUTION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ectangle à coins arrondis 25">
            <a:hlinkClick r:id="rId8" action="ppaction://hlinksldjump"/>
          </p:cNvPr>
          <p:cNvSpPr/>
          <p:nvPr/>
        </p:nvSpPr>
        <p:spPr>
          <a:xfrm>
            <a:off x="8769246" y="57983"/>
            <a:ext cx="1624168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RESULTATS ET CIBLES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à coins arrondis 26">
            <a:hlinkClick r:id="rId9" action="ppaction://hlinksldjump"/>
          </p:cNvPr>
          <p:cNvSpPr/>
          <p:nvPr/>
        </p:nvSpPr>
        <p:spPr>
          <a:xfrm>
            <a:off x="10373192" y="50726"/>
            <a:ext cx="1808457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CONCLUSION ET PERSPECTIVES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ectangle à coins arrondis 27">
            <a:hlinkClick r:id="rId10" action="ppaction://hlinksldjump"/>
          </p:cNvPr>
          <p:cNvSpPr/>
          <p:nvPr/>
        </p:nvSpPr>
        <p:spPr>
          <a:xfrm>
            <a:off x="5312406" y="60006"/>
            <a:ext cx="1916121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MÉTHODOLOGIE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2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6/28/2021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C3DB-B57B-4A60-AE63-F3ACF314727F}" type="slidenum">
              <a:rPr lang="en-US" sz="1800" smtClean="0"/>
              <a:t>7</a:t>
            </a:fld>
            <a:endParaRPr lang="en-US" sz="1800"/>
          </a:p>
        </p:txBody>
      </p:sp>
      <p:sp>
        <p:nvSpPr>
          <p:cNvPr id="3" name="ZoneTexte 2"/>
          <p:cNvSpPr txBox="1"/>
          <p:nvPr/>
        </p:nvSpPr>
        <p:spPr>
          <a:xfrm>
            <a:off x="1064302" y="884423"/>
            <a:ext cx="1007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M" b="1" dirty="0" smtClean="0">
                <a:solidFill>
                  <a:srgbClr val="FF0000"/>
                </a:solidFill>
              </a:rPr>
              <a:t>DIAGRAMME DE SÉQUENCE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-16182" y="1253755"/>
            <a:ext cx="1482664" cy="5102595"/>
            <a:chOff x="301166" y="1253755"/>
            <a:chExt cx="1482664" cy="5102595"/>
          </a:xfrm>
        </p:grpSpPr>
        <p:sp>
          <p:nvSpPr>
            <p:cNvPr id="5" name="Rectangle 4"/>
            <p:cNvSpPr/>
            <p:nvPr/>
          </p:nvSpPr>
          <p:spPr>
            <a:xfrm>
              <a:off x="301166" y="1253755"/>
              <a:ext cx="1482664" cy="560055"/>
            </a:xfrm>
            <a:prstGeom prst="rect">
              <a:avLst/>
            </a:prstGeom>
            <a:solidFill>
              <a:srgbClr val="9090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M" dirty="0" smtClean="0">
                  <a:solidFill>
                    <a:schemeClr val="tx1"/>
                  </a:solidFill>
                </a:rPr>
                <a:t>Admin ou </a:t>
              </a:r>
              <a:r>
                <a:rPr lang="fr-CM" dirty="0" err="1" smtClean="0">
                  <a:solidFill>
                    <a:schemeClr val="tx1"/>
                  </a:solidFill>
                </a:rPr>
                <a:t>chatbot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8"/>
            <p:cNvCxnSpPr>
              <a:stCxn id="5" idx="2"/>
            </p:cNvCxnSpPr>
            <p:nvPr/>
          </p:nvCxnSpPr>
          <p:spPr>
            <a:xfrm>
              <a:off x="1042498" y="1813810"/>
              <a:ext cx="21804" cy="4542540"/>
            </a:xfrm>
            <a:prstGeom prst="line">
              <a:avLst/>
            </a:prstGeom>
            <a:ln>
              <a:solidFill>
                <a:srgbClr val="90909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e 9"/>
          <p:cNvGrpSpPr/>
          <p:nvPr/>
        </p:nvGrpSpPr>
        <p:grpSpPr>
          <a:xfrm>
            <a:off x="3553994" y="1266857"/>
            <a:ext cx="1482664" cy="5102595"/>
            <a:chOff x="3956381" y="1266857"/>
            <a:chExt cx="1482664" cy="5102595"/>
          </a:xfrm>
        </p:grpSpPr>
        <p:sp>
          <p:nvSpPr>
            <p:cNvPr id="21" name="Rectangle 20"/>
            <p:cNvSpPr/>
            <p:nvPr/>
          </p:nvSpPr>
          <p:spPr>
            <a:xfrm>
              <a:off x="3956381" y="1266857"/>
              <a:ext cx="1482664" cy="560055"/>
            </a:xfrm>
            <a:prstGeom prst="rect">
              <a:avLst/>
            </a:prstGeom>
            <a:solidFill>
              <a:srgbClr val="9090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M" dirty="0" smtClean="0">
                  <a:solidFill>
                    <a:schemeClr val="tx1"/>
                  </a:solidFill>
                </a:rPr>
                <a:t>Robot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Connecteur droit 21"/>
            <p:cNvCxnSpPr>
              <a:stCxn id="21" idx="2"/>
            </p:cNvCxnSpPr>
            <p:nvPr/>
          </p:nvCxnSpPr>
          <p:spPr>
            <a:xfrm>
              <a:off x="4697713" y="1826912"/>
              <a:ext cx="21804" cy="4542540"/>
            </a:xfrm>
            <a:prstGeom prst="line">
              <a:avLst/>
            </a:prstGeom>
            <a:ln>
              <a:solidFill>
                <a:srgbClr val="90909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e 11"/>
          <p:cNvGrpSpPr/>
          <p:nvPr/>
        </p:nvGrpSpPr>
        <p:grpSpPr>
          <a:xfrm>
            <a:off x="7124170" y="1266857"/>
            <a:ext cx="1482664" cy="5102595"/>
            <a:chOff x="8095369" y="1266857"/>
            <a:chExt cx="1482664" cy="5102595"/>
          </a:xfrm>
        </p:grpSpPr>
        <p:sp>
          <p:nvSpPr>
            <p:cNvPr id="23" name="Rectangle 22"/>
            <p:cNvSpPr/>
            <p:nvPr/>
          </p:nvSpPr>
          <p:spPr>
            <a:xfrm>
              <a:off x="8095369" y="1266857"/>
              <a:ext cx="1482664" cy="560055"/>
            </a:xfrm>
            <a:prstGeom prst="rect">
              <a:avLst/>
            </a:prstGeom>
            <a:solidFill>
              <a:srgbClr val="9090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M" dirty="0" smtClean="0">
                  <a:solidFill>
                    <a:schemeClr val="tx1"/>
                  </a:solidFill>
                </a:rPr>
                <a:t>Equipements du réseau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Connecteur droit 23"/>
            <p:cNvCxnSpPr>
              <a:stCxn id="23" idx="2"/>
            </p:cNvCxnSpPr>
            <p:nvPr/>
          </p:nvCxnSpPr>
          <p:spPr>
            <a:xfrm>
              <a:off x="8836701" y="1826912"/>
              <a:ext cx="21804" cy="4542540"/>
            </a:xfrm>
            <a:prstGeom prst="line">
              <a:avLst/>
            </a:prstGeom>
            <a:ln>
              <a:solidFill>
                <a:srgbClr val="90909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 15"/>
          <p:cNvGrpSpPr/>
          <p:nvPr/>
        </p:nvGrpSpPr>
        <p:grpSpPr>
          <a:xfrm>
            <a:off x="10694346" y="1253755"/>
            <a:ext cx="1482664" cy="5102595"/>
            <a:chOff x="10694346" y="1253755"/>
            <a:chExt cx="1482664" cy="5102595"/>
          </a:xfrm>
        </p:grpSpPr>
        <p:sp>
          <p:nvSpPr>
            <p:cNvPr id="25" name="Rectangle 24"/>
            <p:cNvSpPr/>
            <p:nvPr/>
          </p:nvSpPr>
          <p:spPr>
            <a:xfrm>
              <a:off x="10694346" y="1253755"/>
              <a:ext cx="1482664" cy="560055"/>
            </a:xfrm>
            <a:prstGeom prst="rect">
              <a:avLst/>
            </a:prstGeom>
            <a:solidFill>
              <a:srgbClr val="9090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M" dirty="0" smtClean="0">
                  <a:solidFill>
                    <a:schemeClr val="tx1"/>
                  </a:solidFill>
                </a:rPr>
                <a:t>Base de données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Connecteur droit 25"/>
            <p:cNvCxnSpPr>
              <a:stCxn id="25" idx="2"/>
            </p:cNvCxnSpPr>
            <p:nvPr/>
          </p:nvCxnSpPr>
          <p:spPr>
            <a:xfrm>
              <a:off x="11435678" y="1813810"/>
              <a:ext cx="21804" cy="4542540"/>
            </a:xfrm>
            <a:prstGeom prst="line">
              <a:avLst/>
            </a:prstGeom>
            <a:ln>
              <a:solidFill>
                <a:srgbClr val="90909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e 33"/>
          <p:cNvGrpSpPr/>
          <p:nvPr/>
        </p:nvGrpSpPr>
        <p:grpSpPr>
          <a:xfrm>
            <a:off x="725150" y="1678900"/>
            <a:ext cx="3591980" cy="369332"/>
            <a:chOff x="725150" y="1678900"/>
            <a:chExt cx="3591980" cy="369332"/>
          </a:xfrm>
        </p:grpSpPr>
        <p:cxnSp>
          <p:nvCxnSpPr>
            <p:cNvPr id="28" name="Connecteur droit avec flèche 27"/>
            <p:cNvCxnSpPr/>
            <p:nvPr/>
          </p:nvCxnSpPr>
          <p:spPr>
            <a:xfrm>
              <a:off x="725150" y="2023672"/>
              <a:ext cx="3591980" cy="0"/>
            </a:xfrm>
            <a:prstGeom prst="straightConnector1">
              <a:avLst/>
            </a:prstGeom>
            <a:ln w="28575">
              <a:solidFill>
                <a:srgbClr val="90909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1511452" y="1678900"/>
              <a:ext cx="2311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M" dirty="0" smtClean="0"/>
                <a:t>1. Envoie du numéro</a:t>
              </a:r>
              <a:endParaRPr lang="en-US" dirty="0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3831171" y="2190862"/>
            <a:ext cx="4350211" cy="3092885"/>
            <a:chOff x="3831171" y="3015318"/>
            <a:chExt cx="4350211" cy="309288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559E9F6-F79A-4075-BE7C-BC907E350133}"/>
                </a:ext>
              </a:extLst>
            </p:cNvPr>
            <p:cNvSpPr/>
            <p:nvPr/>
          </p:nvSpPr>
          <p:spPr>
            <a:xfrm>
              <a:off x="3831171" y="3015318"/>
              <a:ext cx="4350211" cy="30928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M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559E9F6-F79A-4075-BE7C-BC907E350133}"/>
                </a:ext>
              </a:extLst>
            </p:cNvPr>
            <p:cNvSpPr/>
            <p:nvPr/>
          </p:nvSpPr>
          <p:spPr>
            <a:xfrm>
              <a:off x="3833672" y="3032808"/>
              <a:ext cx="2065258" cy="42075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M" dirty="0" smtClean="0">
                  <a:solidFill>
                    <a:schemeClr val="tx1"/>
                  </a:solidFill>
                </a:rPr>
                <a:t>Alt [</a:t>
              </a:r>
              <a:r>
                <a:rPr lang="fr-CM" dirty="0" err="1" smtClean="0">
                  <a:solidFill>
                    <a:schemeClr val="tx1"/>
                  </a:solidFill>
                </a:rPr>
                <a:t>numé</a:t>
              </a:r>
              <a:r>
                <a:rPr lang="en-ZA" dirty="0" err="1" smtClean="0">
                  <a:solidFill>
                    <a:schemeClr val="tx1"/>
                  </a:solidFill>
                </a:rPr>
                <a:t>ro</a:t>
              </a:r>
              <a:r>
                <a:rPr lang="en-ZA" dirty="0" smtClean="0">
                  <a:solidFill>
                    <a:schemeClr val="tx1"/>
                  </a:solidFill>
                </a:rPr>
                <a:t> exist</a:t>
              </a:r>
              <a:r>
                <a:rPr lang="fr-CM" dirty="0" smtClean="0">
                  <a:solidFill>
                    <a:schemeClr val="tx1"/>
                  </a:solidFill>
                </a:rPr>
                <a:t>]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4295302" y="1786330"/>
            <a:ext cx="3591980" cy="369332"/>
            <a:chOff x="725150" y="1678900"/>
            <a:chExt cx="3591980" cy="369332"/>
          </a:xfrm>
        </p:grpSpPr>
        <p:cxnSp>
          <p:nvCxnSpPr>
            <p:cNvPr id="36" name="Connecteur droit avec flèche 35"/>
            <p:cNvCxnSpPr/>
            <p:nvPr/>
          </p:nvCxnSpPr>
          <p:spPr>
            <a:xfrm>
              <a:off x="725150" y="2023672"/>
              <a:ext cx="3591980" cy="0"/>
            </a:xfrm>
            <a:prstGeom prst="straightConnector1">
              <a:avLst/>
            </a:prstGeom>
            <a:ln w="28575">
              <a:solidFill>
                <a:srgbClr val="90909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1166681" y="1678900"/>
              <a:ext cx="272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M" dirty="0" smtClean="0"/>
                <a:t>2. </a:t>
              </a:r>
              <a:r>
                <a:rPr lang="en-ZA" dirty="0" err="1" smtClean="0"/>
                <a:t>Demande</a:t>
              </a:r>
              <a:r>
                <a:rPr lang="en-ZA" dirty="0" smtClean="0"/>
                <a:t> </a:t>
              </a:r>
              <a:r>
                <a:rPr lang="en-ZA" dirty="0" err="1" smtClean="0"/>
                <a:t>d’informations</a:t>
              </a:r>
              <a:endParaRPr lang="en-US" dirty="0"/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4330439" y="3212750"/>
            <a:ext cx="7041841" cy="369332"/>
            <a:chOff x="725150" y="1678900"/>
            <a:chExt cx="3591980" cy="369332"/>
          </a:xfrm>
        </p:grpSpPr>
        <p:cxnSp>
          <p:nvCxnSpPr>
            <p:cNvPr id="39" name="Connecteur droit avec flèche 38"/>
            <p:cNvCxnSpPr/>
            <p:nvPr/>
          </p:nvCxnSpPr>
          <p:spPr>
            <a:xfrm>
              <a:off x="725150" y="2023672"/>
              <a:ext cx="3591980" cy="0"/>
            </a:xfrm>
            <a:prstGeom prst="straightConnector1">
              <a:avLst/>
            </a:prstGeom>
            <a:ln w="28575">
              <a:solidFill>
                <a:srgbClr val="90909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1271611" y="1678900"/>
              <a:ext cx="2559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M" dirty="0" smtClean="0"/>
                <a:t>5. </a:t>
              </a:r>
              <a:r>
                <a:rPr lang="en-ZA" dirty="0" err="1" smtClean="0"/>
                <a:t>Sauvegarde</a:t>
              </a:r>
              <a:r>
                <a:rPr lang="en-ZA" dirty="0" smtClean="0"/>
                <a:t> du </a:t>
              </a:r>
              <a:r>
                <a:rPr lang="en-ZA" dirty="0" err="1" smtClean="0"/>
                <a:t>traitement</a:t>
              </a:r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4235342" y="2728211"/>
            <a:ext cx="150354" cy="974359"/>
          </a:xfrm>
          <a:prstGeom prst="rect">
            <a:avLst/>
          </a:prstGeom>
          <a:solidFill>
            <a:schemeClr val="bg1"/>
          </a:solidFill>
          <a:ln>
            <a:solidFill>
              <a:srgbClr val="909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e 75"/>
          <p:cNvGrpSpPr/>
          <p:nvPr/>
        </p:nvGrpSpPr>
        <p:grpSpPr>
          <a:xfrm>
            <a:off x="4310518" y="2631609"/>
            <a:ext cx="3202466" cy="583783"/>
            <a:chOff x="4310518" y="2631609"/>
            <a:chExt cx="3202466" cy="583783"/>
          </a:xfrm>
        </p:grpSpPr>
        <p:cxnSp>
          <p:nvCxnSpPr>
            <p:cNvPr id="47" name="Connecteur en angle 46"/>
            <p:cNvCxnSpPr>
              <a:stCxn id="41" idx="0"/>
              <a:endCxn id="41" idx="3"/>
            </p:cNvCxnSpPr>
            <p:nvPr/>
          </p:nvCxnSpPr>
          <p:spPr>
            <a:xfrm rot="16200000" flipH="1">
              <a:off x="4104517" y="2934213"/>
              <a:ext cx="487180" cy="75177"/>
            </a:xfrm>
            <a:prstGeom prst="bentConnector4">
              <a:avLst>
                <a:gd name="adj1" fmla="val -16154"/>
                <a:gd name="adj2" fmla="val 404082"/>
              </a:avLst>
            </a:prstGeom>
            <a:ln>
              <a:solidFill>
                <a:srgbClr val="90909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4647135" y="2631609"/>
              <a:ext cx="28658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ZA" dirty="0" smtClean="0"/>
                <a:t>3. </a:t>
              </a:r>
              <a:r>
                <a:rPr lang="en-ZA" dirty="0" err="1" smtClean="0"/>
                <a:t>Traitement</a:t>
              </a:r>
              <a:r>
                <a:rPr lang="en-ZA" dirty="0" smtClean="0"/>
                <a:t> </a:t>
              </a:r>
              <a:r>
                <a:rPr lang="en-ZA" dirty="0" err="1" smtClean="0"/>
                <a:t>d’informations</a:t>
              </a:r>
              <a:endParaRPr lang="en-US" dirty="0"/>
            </a:p>
          </p:txBody>
        </p:sp>
      </p:grpSp>
      <p:grpSp>
        <p:nvGrpSpPr>
          <p:cNvPr id="60" name="Groupe 59"/>
          <p:cNvGrpSpPr/>
          <p:nvPr/>
        </p:nvGrpSpPr>
        <p:grpSpPr>
          <a:xfrm flipH="1">
            <a:off x="725150" y="3077919"/>
            <a:ext cx="3510192" cy="369332"/>
            <a:chOff x="725150" y="1678900"/>
            <a:chExt cx="3591980" cy="369332"/>
          </a:xfrm>
        </p:grpSpPr>
        <p:cxnSp>
          <p:nvCxnSpPr>
            <p:cNvPr id="61" name="Connecteur droit avec flèche 60"/>
            <p:cNvCxnSpPr/>
            <p:nvPr/>
          </p:nvCxnSpPr>
          <p:spPr>
            <a:xfrm>
              <a:off x="725150" y="2023672"/>
              <a:ext cx="3591980" cy="0"/>
            </a:xfrm>
            <a:prstGeom prst="straightConnector1">
              <a:avLst/>
            </a:prstGeom>
            <a:ln w="28575">
              <a:solidFill>
                <a:srgbClr val="90909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1166681" y="1678900"/>
              <a:ext cx="272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 smtClean="0"/>
                <a:t>4. Message </a:t>
              </a:r>
              <a:r>
                <a:rPr lang="en-ZA" dirty="0" err="1" smtClean="0"/>
                <a:t>d’acquitement</a:t>
              </a:r>
              <a:endParaRPr lang="en-US" dirty="0"/>
            </a:p>
          </p:txBody>
        </p:sp>
      </p:grpSp>
      <p:grpSp>
        <p:nvGrpSpPr>
          <p:cNvPr id="77" name="Groupe 76"/>
          <p:cNvGrpSpPr/>
          <p:nvPr/>
        </p:nvGrpSpPr>
        <p:grpSpPr>
          <a:xfrm>
            <a:off x="11325629" y="3437195"/>
            <a:ext cx="230460" cy="675977"/>
            <a:chOff x="11325629" y="3437195"/>
            <a:chExt cx="230460" cy="675977"/>
          </a:xfrm>
        </p:grpSpPr>
        <p:sp>
          <p:nvSpPr>
            <p:cNvPr id="57" name="Rectangle 56"/>
            <p:cNvSpPr/>
            <p:nvPr/>
          </p:nvSpPr>
          <p:spPr>
            <a:xfrm>
              <a:off x="11372280" y="3437195"/>
              <a:ext cx="126796" cy="43471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090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Ellipse 62"/>
            <p:cNvSpPr/>
            <p:nvPr/>
          </p:nvSpPr>
          <p:spPr>
            <a:xfrm>
              <a:off x="11325629" y="3882712"/>
              <a:ext cx="230460" cy="2304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4" name="Connecteur droit 63"/>
          <p:cNvCxnSpPr>
            <a:stCxn id="30" idx="1"/>
            <a:endCxn id="30" idx="3"/>
          </p:cNvCxnSpPr>
          <p:nvPr/>
        </p:nvCxnSpPr>
        <p:spPr>
          <a:xfrm>
            <a:off x="3831171" y="3737305"/>
            <a:ext cx="4350211" cy="0"/>
          </a:xfrm>
          <a:prstGeom prst="line">
            <a:avLst/>
          </a:prstGeom>
          <a:ln w="28575">
            <a:solidFill>
              <a:srgbClr val="E30C1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255262" y="4033232"/>
            <a:ext cx="150354" cy="974359"/>
          </a:xfrm>
          <a:prstGeom prst="rect">
            <a:avLst/>
          </a:prstGeom>
          <a:solidFill>
            <a:schemeClr val="bg1"/>
          </a:solidFill>
          <a:ln>
            <a:solidFill>
              <a:srgbClr val="909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e 67"/>
          <p:cNvGrpSpPr/>
          <p:nvPr/>
        </p:nvGrpSpPr>
        <p:grpSpPr>
          <a:xfrm flipH="1">
            <a:off x="725150" y="4085080"/>
            <a:ext cx="3536108" cy="369332"/>
            <a:chOff x="725150" y="1678900"/>
            <a:chExt cx="3591980" cy="369332"/>
          </a:xfrm>
        </p:grpSpPr>
        <p:cxnSp>
          <p:nvCxnSpPr>
            <p:cNvPr id="69" name="Connecteur droit avec flèche 68"/>
            <p:cNvCxnSpPr/>
            <p:nvPr/>
          </p:nvCxnSpPr>
          <p:spPr>
            <a:xfrm>
              <a:off x="725150" y="2023672"/>
              <a:ext cx="3591980" cy="0"/>
            </a:xfrm>
            <a:prstGeom prst="straightConnector1">
              <a:avLst/>
            </a:prstGeom>
            <a:ln w="28575">
              <a:solidFill>
                <a:srgbClr val="90909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/>
            <p:cNvSpPr txBox="1"/>
            <p:nvPr/>
          </p:nvSpPr>
          <p:spPr>
            <a:xfrm>
              <a:off x="1166681" y="1678900"/>
              <a:ext cx="2729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6</a:t>
              </a:r>
              <a:r>
                <a:rPr lang="en-ZA" dirty="0" smtClean="0"/>
                <a:t>. Message </a:t>
              </a:r>
              <a:r>
                <a:rPr lang="en-ZA" dirty="0" err="1" smtClean="0"/>
                <a:t>d’acquitement</a:t>
              </a:r>
              <a:endParaRPr lang="en-US" dirty="0"/>
            </a:p>
          </p:txBody>
        </p:sp>
      </p:grpSp>
      <p:grpSp>
        <p:nvGrpSpPr>
          <p:cNvPr id="71" name="Groupe 70"/>
          <p:cNvGrpSpPr/>
          <p:nvPr/>
        </p:nvGrpSpPr>
        <p:grpSpPr>
          <a:xfrm>
            <a:off x="4405617" y="4555477"/>
            <a:ext cx="6984154" cy="369332"/>
            <a:chOff x="725150" y="1678900"/>
            <a:chExt cx="3591980" cy="369332"/>
          </a:xfrm>
        </p:grpSpPr>
        <p:cxnSp>
          <p:nvCxnSpPr>
            <p:cNvPr id="72" name="Connecteur droit avec flèche 71"/>
            <p:cNvCxnSpPr/>
            <p:nvPr/>
          </p:nvCxnSpPr>
          <p:spPr>
            <a:xfrm>
              <a:off x="725150" y="2023672"/>
              <a:ext cx="3591980" cy="0"/>
            </a:xfrm>
            <a:prstGeom prst="straightConnector1">
              <a:avLst/>
            </a:prstGeom>
            <a:ln w="28575">
              <a:solidFill>
                <a:srgbClr val="90909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ZoneTexte 72"/>
            <p:cNvSpPr txBox="1"/>
            <p:nvPr/>
          </p:nvSpPr>
          <p:spPr>
            <a:xfrm>
              <a:off x="1271611" y="1678900"/>
              <a:ext cx="2559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M" dirty="0" smtClean="0"/>
                <a:t>7. </a:t>
              </a:r>
              <a:r>
                <a:rPr lang="en-ZA" dirty="0" err="1" smtClean="0"/>
                <a:t>Sauvegarde</a:t>
              </a:r>
              <a:r>
                <a:rPr lang="en-ZA" dirty="0" smtClean="0"/>
                <a:t> du </a:t>
              </a:r>
              <a:r>
                <a:rPr lang="en-ZA" dirty="0" err="1" smtClean="0"/>
                <a:t>traitement</a:t>
              </a:r>
              <a:endParaRPr lang="en-US" dirty="0"/>
            </a:p>
          </p:txBody>
        </p:sp>
      </p:grpSp>
      <p:grpSp>
        <p:nvGrpSpPr>
          <p:cNvPr id="78" name="Groupe 77"/>
          <p:cNvGrpSpPr/>
          <p:nvPr/>
        </p:nvGrpSpPr>
        <p:grpSpPr>
          <a:xfrm>
            <a:off x="11343119" y="4803791"/>
            <a:ext cx="230460" cy="675977"/>
            <a:chOff x="11343119" y="4803791"/>
            <a:chExt cx="230460" cy="675977"/>
          </a:xfrm>
        </p:grpSpPr>
        <p:sp>
          <p:nvSpPr>
            <p:cNvPr id="74" name="Rectangle 73"/>
            <p:cNvSpPr/>
            <p:nvPr/>
          </p:nvSpPr>
          <p:spPr>
            <a:xfrm>
              <a:off x="11389770" y="4803791"/>
              <a:ext cx="126796" cy="43471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090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Ellipse 74"/>
            <p:cNvSpPr/>
            <p:nvPr/>
          </p:nvSpPr>
          <p:spPr>
            <a:xfrm>
              <a:off x="11343119" y="5249308"/>
              <a:ext cx="230460" cy="2304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/>
          <p:cNvSpPr/>
          <p:nvPr/>
        </p:nvSpPr>
        <p:spPr>
          <a:xfrm>
            <a:off x="-14514" y="668121"/>
            <a:ext cx="12206514" cy="203200"/>
          </a:xfrm>
          <a:prstGeom prst="rect">
            <a:avLst/>
          </a:prstGeom>
          <a:solidFill>
            <a:srgbClr val="E1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à coins arrondis 79">
            <a:hlinkClick r:id="rId3" action="ppaction://hlinksldjump"/>
          </p:cNvPr>
          <p:cNvSpPr/>
          <p:nvPr/>
        </p:nvSpPr>
        <p:spPr>
          <a:xfrm>
            <a:off x="5287071" y="65716"/>
            <a:ext cx="1941456" cy="726583"/>
          </a:xfrm>
          <a:prstGeom prst="roundRect">
            <a:avLst/>
          </a:prstGeom>
          <a:gradFill flip="none" rotWithShape="1">
            <a:gsLst>
              <a:gs pos="0">
                <a:srgbClr val="E01C23">
                  <a:shade val="30000"/>
                  <a:satMod val="115000"/>
                </a:srgbClr>
              </a:gs>
              <a:gs pos="50000">
                <a:srgbClr val="E01C23">
                  <a:shade val="67500"/>
                  <a:satMod val="115000"/>
                </a:srgbClr>
              </a:gs>
              <a:gs pos="100000">
                <a:srgbClr val="E01C23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MÉTHODOLOGIE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1" name="Rectangle à coins arrondis 80">
            <a:hlinkClick r:id="rId4" action="ppaction://hlinksldjump"/>
          </p:cNvPr>
          <p:cNvSpPr/>
          <p:nvPr/>
        </p:nvSpPr>
        <p:spPr>
          <a:xfrm>
            <a:off x="0" y="62898"/>
            <a:ext cx="1767828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2" name="Rectangle à coins arrondis 81">
            <a:hlinkClick r:id="rId5" action="ppaction://hlinksldjump"/>
          </p:cNvPr>
          <p:cNvSpPr/>
          <p:nvPr/>
        </p:nvSpPr>
        <p:spPr>
          <a:xfrm>
            <a:off x="1725585" y="57983"/>
            <a:ext cx="1645364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ETUDE DE </a:t>
            </a:r>
            <a:r>
              <a:rPr lang="en-ZA" b="1" dirty="0">
                <a:solidFill>
                  <a:schemeClr val="tx1"/>
                </a:solidFill>
                <a:hlinkClick r:id="rId5" action="ppaction://hlinksldjump"/>
              </a:rPr>
              <a:t>L’EXISTANT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3" name="Rectangle à coins arrondis 82">
            <a:hlinkClick r:id="rId6" action="ppaction://hlinksldjump"/>
          </p:cNvPr>
          <p:cNvSpPr/>
          <p:nvPr/>
        </p:nvSpPr>
        <p:spPr>
          <a:xfrm>
            <a:off x="7228527" y="65716"/>
            <a:ext cx="1541544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SOLUTION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4" name="Rectangle à coins arrondis 83">
            <a:hlinkClick r:id="rId7" action="ppaction://hlinksldjump"/>
          </p:cNvPr>
          <p:cNvSpPr/>
          <p:nvPr/>
        </p:nvSpPr>
        <p:spPr>
          <a:xfrm>
            <a:off x="8769246" y="57983"/>
            <a:ext cx="1624168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RESULTATS ET CIBLES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5" name="Rectangle à coins arrondis 84">
            <a:hlinkClick r:id="rId8" action="ppaction://hlinksldjump"/>
          </p:cNvPr>
          <p:cNvSpPr/>
          <p:nvPr/>
        </p:nvSpPr>
        <p:spPr>
          <a:xfrm>
            <a:off x="10373192" y="50726"/>
            <a:ext cx="1808457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CONCLUSION ET PERSPECTIVES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6" name="Rectangle à coins arrondis 85">
            <a:hlinkClick r:id="rId9" action="ppaction://hlinksldjump"/>
          </p:cNvPr>
          <p:cNvSpPr/>
          <p:nvPr/>
        </p:nvSpPr>
        <p:spPr>
          <a:xfrm>
            <a:off x="3365844" y="59311"/>
            <a:ext cx="1946561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PROBLÉMATIQUE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6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6/28/2021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756512" y="6356350"/>
            <a:ext cx="2597287" cy="365125"/>
          </a:xfrm>
        </p:spPr>
        <p:txBody>
          <a:bodyPr/>
          <a:lstStyle/>
          <a:p>
            <a:fld id="{1B0CC3DB-B57B-4A60-AE63-F3ACF314727F}" type="slidenum">
              <a:rPr lang="en-US" sz="1800" smtClean="0"/>
              <a:t>8</a:t>
            </a:fld>
            <a:endParaRPr lang="en-US" sz="1800"/>
          </a:p>
        </p:txBody>
      </p:sp>
      <p:sp>
        <p:nvSpPr>
          <p:cNvPr id="3" name="ZoneTexte 2"/>
          <p:cNvSpPr txBox="1"/>
          <p:nvPr/>
        </p:nvSpPr>
        <p:spPr>
          <a:xfrm>
            <a:off x="1064302" y="884423"/>
            <a:ext cx="1007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M" b="1" dirty="0" smtClean="0">
                <a:solidFill>
                  <a:srgbClr val="FF0000"/>
                </a:solidFill>
              </a:rPr>
              <a:t>DIAGRAMME DES CAS D’UTILISATION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50991" y="1168733"/>
            <a:ext cx="7734608" cy="5695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25670D82-7C46-4BA1-B7BA-39E8905F841D}"/>
              </a:ext>
            </a:extLst>
          </p:cNvPr>
          <p:cNvSpPr txBox="1"/>
          <p:nvPr/>
        </p:nvSpPr>
        <p:spPr>
          <a:xfrm>
            <a:off x="8469443" y="1214203"/>
            <a:ext cx="1214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Robot</a:t>
            </a:r>
            <a:endParaRPr lang="fr-CM" sz="2400" b="1" dirty="0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6E99D0BE-443E-4CB5-91EC-179679D634B8}"/>
              </a:ext>
            </a:extLst>
          </p:cNvPr>
          <p:cNvSpPr/>
          <p:nvPr/>
        </p:nvSpPr>
        <p:spPr>
          <a:xfrm>
            <a:off x="2688185" y="2843198"/>
            <a:ext cx="3512873" cy="723196"/>
          </a:xfrm>
          <a:prstGeom prst="ellipse">
            <a:avLst/>
          </a:prstGeom>
          <a:noFill/>
          <a:ln>
            <a:solidFill>
              <a:srgbClr val="878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ysClr val="windowText" lastClr="000000"/>
                </a:solidFill>
              </a:rPr>
              <a:t>Demande la r</a:t>
            </a:r>
            <a:r>
              <a:rPr lang="fr-CM" b="1" dirty="0" err="1" smtClean="0">
                <a:solidFill>
                  <a:sysClr val="windowText" lastClr="000000"/>
                </a:solidFill>
              </a:rPr>
              <a:t>ésolution</a:t>
            </a:r>
            <a:r>
              <a:rPr lang="fr-FR" b="1" dirty="0" smtClean="0">
                <a:solidFill>
                  <a:sysClr val="windowText" lastClr="000000"/>
                </a:solidFill>
              </a:rPr>
              <a:t> de problèmes de SMS</a:t>
            </a:r>
            <a:endParaRPr lang="fr-CM" b="1" dirty="0">
              <a:solidFill>
                <a:sysClr val="windowText" lastClr="000000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6E99D0BE-443E-4CB5-91EC-179679D634B8}"/>
              </a:ext>
            </a:extLst>
          </p:cNvPr>
          <p:cNvSpPr/>
          <p:nvPr/>
        </p:nvSpPr>
        <p:spPr>
          <a:xfrm>
            <a:off x="3210511" y="1249242"/>
            <a:ext cx="3512873" cy="723196"/>
          </a:xfrm>
          <a:prstGeom prst="ellipse">
            <a:avLst/>
          </a:prstGeom>
          <a:noFill/>
          <a:ln>
            <a:solidFill>
              <a:srgbClr val="878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ysClr val="windowText" lastClr="000000"/>
                </a:solidFill>
              </a:rPr>
              <a:t>Demande la r</a:t>
            </a:r>
            <a:r>
              <a:rPr lang="fr-CM" b="1" dirty="0" err="1" smtClean="0">
                <a:solidFill>
                  <a:sysClr val="windowText" lastClr="000000"/>
                </a:solidFill>
              </a:rPr>
              <a:t>ésolution</a:t>
            </a:r>
            <a:r>
              <a:rPr lang="fr-FR" b="1" dirty="0" smtClean="0">
                <a:solidFill>
                  <a:sysClr val="windowText" lastClr="000000"/>
                </a:solidFill>
              </a:rPr>
              <a:t> de problèmes d’internet</a:t>
            </a:r>
            <a:endParaRPr lang="fr-CM" b="1" dirty="0">
              <a:solidFill>
                <a:sysClr val="windowText" lastClr="000000"/>
              </a:solidFill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6E99D0BE-443E-4CB5-91EC-179679D634B8}"/>
              </a:ext>
            </a:extLst>
          </p:cNvPr>
          <p:cNvSpPr/>
          <p:nvPr/>
        </p:nvSpPr>
        <p:spPr>
          <a:xfrm>
            <a:off x="2899332" y="2068771"/>
            <a:ext cx="3512873" cy="723196"/>
          </a:xfrm>
          <a:prstGeom prst="ellipse">
            <a:avLst/>
          </a:prstGeom>
          <a:noFill/>
          <a:ln>
            <a:solidFill>
              <a:srgbClr val="878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ysClr val="windowText" lastClr="000000"/>
                </a:solidFill>
              </a:rPr>
              <a:t>Demande la r</a:t>
            </a:r>
            <a:r>
              <a:rPr lang="fr-CM" b="1" dirty="0" err="1" smtClean="0">
                <a:solidFill>
                  <a:sysClr val="windowText" lastClr="000000"/>
                </a:solidFill>
              </a:rPr>
              <a:t>ésolution</a:t>
            </a:r>
            <a:r>
              <a:rPr lang="fr-FR" b="1" dirty="0" smtClean="0">
                <a:solidFill>
                  <a:sysClr val="windowText" lastClr="000000"/>
                </a:solidFill>
              </a:rPr>
              <a:t> de problèmes d’</a:t>
            </a:r>
            <a:r>
              <a:rPr lang="fr-FR" b="1" dirty="0">
                <a:solidFill>
                  <a:sysClr val="windowText" lastClr="000000"/>
                </a:solidFill>
              </a:rPr>
              <a:t>a</a:t>
            </a:r>
            <a:r>
              <a:rPr lang="fr-FR" b="1" dirty="0" smtClean="0">
                <a:solidFill>
                  <a:sysClr val="windowText" lastClr="000000"/>
                </a:solidFill>
              </a:rPr>
              <a:t>ppels</a:t>
            </a:r>
            <a:endParaRPr lang="fr-CM" b="1" dirty="0">
              <a:solidFill>
                <a:sysClr val="windowText" lastClr="000000"/>
              </a:solidFill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904CAE11-ECC2-470F-8556-8377634B8170}"/>
              </a:ext>
            </a:extLst>
          </p:cNvPr>
          <p:cNvSpPr/>
          <p:nvPr/>
        </p:nvSpPr>
        <p:spPr>
          <a:xfrm>
            <a:off x="3310667" y="6283937"/>
            <a:ext cx="4169424" cy="464865"/>
          </a:xfrm>
          <a:prstGeom prst="ellipse">
            <a:avLst/>
          </a:prstGeom>
          <a:noFill/>
          <a:ln>
            <a:solidFill>
              <a:srgbClr val="878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Enrichir la base </a:t>
            </a:r>
            <a:r>
              <a:rPr lang="fr-FR" b="1" dirty="0" smtClean="0">
                <a:solidFill>
                  <a:sysClr val="windowText" lastClr="000000"/>
                </a:solidFill>
              </a:rPr>
              <a:t>de </a:t>
            </a:r>
            <a:r>
              <a:rPr lang="fr-FR" b="1" dirty="0">
                <a:solidFill>
                  <a:sysClr val="windowText" lastClr="000000"/>
                </a:solidFill>
              </a:rPr>
              <a:t>connaissance</a:t>
            </a:r>
            <a:endParaRPr lang="fr-CM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BC9DE2D1-2894-4639-B55D-0F3C91154EA8}"/>
              </a:ext>
            </a:extLst>
          </p:cNvPr>
          <p:cNvSpPr/>
          <p:nvPr/>
        </p:nvSpPr>
        <p:spPr>
          <a:xfrm>
            <a:off x="3777810" y="5721357"/>
            <a:ext cx="3272265" cy="406243"/>
          </a:xfrm>
          <a:prstGeom prst="ellipse">
            <a:avLst/>
          </a:prstGeom>
          <a:noFill/>
          <a:ln>
            <a:solidFill>
              <a:srgbClr val="878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Gérer </a:t>
            </a:r>
            <a:r>
              <a:rPr lang="fr-FR" b="1" dirty="0" smtClean="0">
                <a:solidFill>
                  <a:sysClr val="windowText" lastClr="000000"/>
                </a:solidFill>
              </a:rPr>
              <a:t>les </a:t>
            </a:r>
            <a:r>
              <a:rPr lang="fr-FR" b="1" dirty="0">
                <a:solidFill>
                  <a:sysClr val="windowText" lastClr="000000"/>
                </a:solidFill>
              </a:rPr>
              <a:t>utilisateurs </a:t>
            </a:r>
            <a:endParaRPr lang="fr-CM" b="1" dirty="0">
              <a:solidFill>
                <a:sysClr val="windowText" lastClr="000000"/>
              </a:solidFill>
            </a:endParaRPr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69BA4EA6-DA16-432F-A597-2BC5B07FE95D}"/>
              </a:ext>
            </a:extLst>
          </p:cNvPr>
          <p:cNvSpPr/>
          <p:nvPr/>
        </p:nvSpPr>
        <p:spPr>
          <a:xfrm>
            <a:off x="3463819" y="4972012"/>
            <a:ext cx="3824641" cy="466501"/>
          </a:xfrm>
          <a:prstGeom prst="ellipse">
            <a:avLst/>
          </a:prstGeom>
          <a:noFill/>
          <a:ln>
            <a:solidFill>
              <a:srgbClr val="878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ysClr val="windowText" lastClr="000000"/>
                </a:solidFill>
              </a:rPr>
              <a:t>Contr</a:t>
            </a:r>
            <a:r>
              <a:rPr lang="fr-CM" b="1" dirty="0" smtClean="0">
                <a:solidFill>
                  <a:sysClr val="windowText" lastClr="000000"/>
                </a:solidFill>
              </a:rPr>
              <a:t>ô</a:t>
            </a:r>
            <a:r>
              <a:rPr lang="fr-FR" b="1" dirty="0" err="1" smtClean="0">
                <a:solidFill>
                  <a:sysClr val="windowText" lastClr="000000"/>
                </a:solidFill>
              </a:rPr>
              <a:t>ler</a:t>
            </a:r>
            <a:r>
              <a:rPr lang="fr-FR" b="1" dirty="0" smtClean="0">
                <a:solidFill>
                  <a:sysClr val="windowText" lastClr="000000"/>
                </a:solidFill>
              </a:rPr>
              <a:t> les actions du  robot</a:t>
            </a:r>
            <a:endParaRPr lang="fr-CM" b="1" dirty="0">
              <a:solidFill>
                <a:sysClr val="windowText" lastClr="000000"/>
              </a:solidFill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452224" y="5303774"/>
            <a:ext cx="1626023" cy="1162204"/>
            <a:chOff x="572144" y="5303774"/>
            <a:chExt cx="1626023" cy="1162204"/>
          </a:xfrm>
        </p:grpSpPr>
        <p:pic>
          <p:nvPicPr>
            <p:cNvPr id="83" name="Image 82">
              <a:extLst>
                <a:ext uri="{FF2B5EF4-FFF2-40B4-BE49-F238E27FC236}">
                  <a16:creationId xmlns:a16="http://schemas.microsoft.com/office/drawing/2014/main" id="{DE7C24E9-3473-4962-938D-808D9B36E0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8831"/>
            <a:stretch/>
          </p:blipFill>
          <p:spPr>
            <a:xfrm>
              <a:off x="838200" y="5303774"/>
              <a:ext cx="1093912" cy="91268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72144" y="6096646"/>
              <a:ext cx="16260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CM" b="1" dirty="0" smtClean="0">
                  <a:solidFill>
                    <a:sysClr val="windowText" lastClr="000000"/>
                  </a:solidFill>
                </a:rPr>
                <a:t>Administrateur</a:t>
              </a:r>
              <a:endParaRPr lang="fr-CM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4" name="Groupe 83"/>
          <p:cNvGrpSpPr/>
          <p:nvPr/>
        </p:nvGrpSpPr>
        <p:grpSpPr>
          <a:xfrm>
            <a:off x="540669" y="2104097"/>
            <a:ext cx="1447769" cy="1162204"/>
            <a:chOff x="661273" y="5303774"/>
            <a:chExt cx="1447769" cy="1162204"/>
          </a:xfrm>
        </p:grpSpPr>
        <p:pic>
          <p:nvPicPr>
            <p:cNvPr id="85" name="Image 84">
              <a:extLst>
                <a:ext uri="{FF2B5EF4-FFF2-40B4-BE49-F238E27FC236}">
                  <a16:creationId xmlns:a16="http://schemas.microsoft.com/office/drawing/2014/main" id="{DE7C24E9-3473-4962-938D-808D9B36E0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8831"/>
            <a:stretch/>
          </p:blipFill>
          <p:spPr>
            <a:xfrm>
              <a:off x="838200" y="5303774"/>
              <a:ext cx="1093912" cy="912680"/>
            </a:xfrm>
            <a:prstGeom prst="rect">
              <a:avLst/>
            </a:prstGeom>
          </p:spPr>
        </p:pic>
        <p:sp>
          <p:nvSpPr>
            <p:cNvPr id="86" name="Rectangle 85"/>
            <p:cNvSpPr/>
            <p:nvPr/>
          </p:nvSpPr>
          <p:spPr>
            <a:xfrm>
              <a:off x="661273" y="6096646"/>
              <a:ext cx="14477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CM" b="1" dirty="0">
                  <a:solidFill>
                    <a:sysClr val="windowText" lastClr="000000"/>
                  </a:solidFill>
                </a:rPr>
                <a:t>Service client</a:t>
              </a:r>
              <a:endParaRPr lang="fr-CM" b="1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33" name="Connecteur droit avec flèche 32"/>
          <p:cNvCxnSpPr>
            <a:stCxn id="83" idx="0"/>
            <a:endCxn id="86" idx="2"/>
          </p:cNvCxnSpPr>
          <p:nvPr/>
        </p:nvCxnSpPr>
        <p:spPr>
          <a:xfrm flipH="1" flipV="1">
            <a:off x="1264554" y="3266301"/>
            <a:ext cx="682" cy="2037473"/>
          </a:xfrm>
          <a:prstGeom prst="straightConnector1">
            <a:avLst/>
          </a:prstGeom>
          <a:ln w="28575">
            <a:solidFill>
              <a:srgbClr val="8787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>
            <a:stCxn id="85" idx="3"/>
            <a:endCxn id="66" idx="2"/>
          </p:cNvCxnSpPr>
          <p:nvPr/>
        </p:nvCxnSpPr>
        <p:spPr>
          <a:xfrm flipV="1">
            <a:off x="1811508" y="2430369"/>
            <a:ext cx="1087824" cy="130068"/>
          </a:xfrm>
          <a:prstGeom prst="straightConnector1">
            <a:avLst/>
          </a:prstGeom>
          <a:ln w="28575">
            <a:solidFill>
              <a:srgbClr val="8787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>
            <a:endCxn id="65" idx="2"/>
          </p:cNvCxnSpPr>
          <p:nvPr/>
        </p:nvCxnSpPr>
        <p:spPr>
          <a:xfrm flipV="1">
            <a:off x="1811508" y="1610840"/>
            <a:ext cx="1399003" cy="679549"/>
          </a:xfrm>
          <a:prstGeom prst="straightConnector1">
            <a:avLst/>
          </a:prstGeom>
          <a:ln w="28575">
            <a:solidFill>
              <a:srgbClr val="8787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/>
          <p:cNvCxnSpPr>
            <a:endCxn id="59" idx="2"/>
          </p:cNvCxnSpPr>
          <p:nvPr/>
        </p:nvCxnSpPr>
        <p:spPr>
          <a:xfrm>
            <a:off x="1826424" y="3034185"/>
            <a:ext cx="861761" cy="170611"/>
          </a:xfrm>
          <a:prstGeom prst="straightConnector1">
            <a:avLst/>
          </a:prstGeom>
          <a:ln w="28575">
            <a:solidFill>
              <a:srgbClr val="8787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/>
          <p:cNvCxnSpPr>
            <a:endCxn id="80" idx="2"/>
          </p:cNvCxnSpPr>
          <p:nvPr/>
        </p:nvCxnSpPr>
        <p:spPr>
          <a:xfrm>
            <a:off x="1826424" y="6104111"/>
            <a:ext cx="1484243" cy="412259"/>
          </a:xfrm>
          <a:prstGeom prst="straightConnector1">
            <a:avLst/>
          </a:prstGeom>
          <a:ln w="28575">
            <a:solidFill>
              <a:srgbClr val="8787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/>
          <p:cNvCxnSpPr>
            <a:endCxn id="81" idx="2"/>
          </p:cNvCxnSpPr>
          <p:nvPr/>
        </p:nvCxnSpPr>
        <p:spPr>
          <a:xfrm flipV="1">
            <a:off x="1826424" y="5924479"/>
            <a:ext cx="1951386" cy="15267"/>
          </a:xfrm>
          <a:prstGeom prst="straightConnector1">
            <a:avLst/>
          </a:prstGeom>
          <a:ln w="28575">
            <a:solidFill>
              <a:srgbClr val="8787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avec flèche 113"/>
          <p:cNvCxnSpPr>
            <a:stCxn id="83" idx="3"/>
            <a:endCxn id="82" idx="2"/>
          </p:cNvCxnSpPr>
          <p:nvPr/>
        </p:nvCxnSpPr>
        <p:spPr>
          <a:xfrm flipV="1">
            <a:off x="1812192" y="5205263"/>
            <a:ext cx="1651627" cy="554851"/>
          </a:xfrm>
          <a:prstGeom prst="straightConnector1">
            <a:avLst/>
          </a:prstGeom>
          <a:ln w="28575">
            <a:solidFill>
              <a:srgbClr val="8787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e 118"/>
          <p:cNvGrpSpPr/>
          <p:nvPr/>
        </p:nvGrpSpPr>
        <p:grpSpPr>
          <a:xfrm>
            <a:off x="10228166" y="2290389"/>
            <a:ext cx="1727021" cy="1440542"/>
            <a:chOff x="10057688" y="1949429"/>
            <a:chExt cx="1727021" cy="1440542"/>
          </a:xfrm>
        </p:grpSpPr>
        <p:sp>
          <p:nvSpPr>
            <p:cNvPr id="117" name="Rectangle 116"/>
            <p:cNvSpPr/>
            <p:nvPr/>
          </p:nvSpPr>
          <p:spPr>
            <a:xfrm>
              <a:off x="10057688" y="3020639"/>
              <a:ext cx="17270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CM" b="1" dirty="0" err="1" smtClean="0">
                  <a:solidFill>
                    <a:sysClr val="windowText" lastClr="000000"/>
                  </a:solidFill>
                </a:rPr>
                <a:t>Chatbot</a:t>
              </a:r>
              <a:endParaRPr lang="fr-CM" b="1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18" name="Image 117">
              <a:extLst>
                <a:ext uri="{FF2B5EF4-FFF2-40B4-BE49-F238E27FC236}">
                  <a16:creationId xmlns:a16="http://schemas.microsoft.com/office/drawing/2014/main" id="{DE7C24E9-3473-4962-938D-808D9B36E0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8831"/>
            <a:stretch/>
          </p:blipFill>
          <p:spPr>
            <a:xfrm>
              <a:off x="10349663" y="1949429"/>
              <a:ext cx="1093912" cy="912680"/>
            </a:xfrm>
            <a:prstGeom prst="rect">
              <a:avLst/>
            </a:prstGeom>
          </p:spPr>
        </p:pic>
      </p:grpSp>
      <p:cxnSp>
        <p:nvCxnSpPr>
          <p:cNvPr id="121" name="Connecteur droit avec flèche 120"/>
          <p:cNvCxnSpPr>
            <a:endCxn id="139" idx="6"/>
          </p:cNvCxnSpPr>
          <p:nvPr/>
        </p:nvCxnSpPr>
        <p:spPr>
          <a:xfrm flipH="1">
            <a:off x="9799787" y="2896969"/>
            <a:ext cx="749991" cy="763654"/>
          </a:xfrm>
          <a:prstGeom prst="straightConnector1">
            <a:avLst/>
          </a:prstGeom>
          <a:ln w="28575">
            <a:solidFill>
              <a:srgbClr val="8787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>
            <a:stCxn id="118" idx="1"/>
            <a:endCxn id="138" idx="6"/>
          </p:cNvCxnSpPr>
          <p:nvPr/>
        </p:nvCxnSpPr>
        <p:spPr>
          <a:xfrm flipH="1">
            <a:off x="9799787" y="2746729"/>
            <a:ext cx="720354" cy="14142"/>
          </a:xfrm>
          <a:prstGeom prst="straightConnector1">
            <a:avLst/>
          </a:prstGeom>
          <a:ln w="28575">
            <a:solidFill>
              <a:srgbClr val="8787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>
            <a:endCxn id="137" idx="6"/>
          </p:cNvCxnSpPr>
          <p:nvPr/>
        </p:nvCxnSpPr>
        <p:spPr>
          <a:xfrm flipH="1" flipV="1">
            <a:off x="9680972" y="1914952"/>
            <a:ext cx="846157" cy="645485"/>
          </a:xfrm>
          <a:prstGeom prst="straightConnector1">
            <a:avLst/>
          </a:prstGeom>
          <a:ln w="28575">
            <a:solidFill>
              <a:srgbClr val="8787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Ellipse 136">
            <a:extLst>
              <a:ext uri="{FF2B5EF4-FFF2-40B4-BE49-F238E27FC236}">
                <a16:creationId xmlns:a16="http://schemas.microsoft.com/office/drawing/2014/main" id="{6E99D0BE-443E-4CB5-91EC-179679D634B8}"/>
              </a:ext>
            </a:extLst>
          </p:cNvPr>
          <p:cNvSpPr/>
          <p:nvPr/>
        </p:nvSpPr>
        <p:spPr>
          <a:xfrm>
            <a:off x="7165008" y="1530328"/>
            <a:ext cx="2515964" cy="769247"/>
          </a:xfrm>
          <a:prstGeom prst="ellipse">
            <a:avLst/>
          </a:prstGeom>
          <a:noFill/>
          <a:ln>
            <a:solidFill>
              <a:srgbClr val="878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err="1" smtClean="0">
                <a:solidFill>
                  <a:sysClr val="windowText" lastClr="000000"/>
                </a:solidFill>
              </a:rPr>
              <a:t>Soumi</a:t>
            </a:r>
            <a:r>
              <a:rPr lang="fr-CM" b="1" dirty="0" err="1" smtClean="0">
                <a:solidFill>
                  <a:sysClr val="windowText" lastClr="000000"/>
                </a:solidFill>
              </a:rPr>
              <a:t>ssion</a:t>
            </a:r>
            <a:r>
              <a:rPr lang="fr-FR" b="1" dirty="0" smtClean="0">
                <a:solidFill>
                  <a:sysClr val="windowText" lastClr="000000"/>
                </a:solidFill>
              </a:rPr>
              <a:t> de problèmes d’internet</a:t>
            </a:r>
            <a:endParaRPr lang="fr-CM" b="1" dirty="0">
              <a:solidFill>
                <a:sysClr val="windowText" lastClr="000000"/>
              </a:solidFill>
            </a:endParaRP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6E99D0BE-443E-4CB5-91EC-179679D634B8}"/>
              </a:ext>
            </a:extLst>
          </p:cNvPr>
          <p:cNvSpPr/>
          <p:nvPr/>
        </p:nvSpPr>
        <p:spPr>
          <a:xfrm>
            <a:off x="7171385" y="2363215"/>
            <a:ext cx="2628402" cy="795311"/>
          </a:xfrm>
          <a:prstGeom prst="ellipse">
            <a:avLst/>
          </a:prstGeom>
          <a:noFill/>
          <a:ln>
            <a:solidFill>
              <a:srgbClr val="878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err="1" smtClean="0">
                <a:solidFill>
                  <a:sysClr val="windowText" lastClr="000000"/>
                </a:solidFill>
              </a:rPr>
              <a:t>Soumi</a:t>
            </a:r>
            <a:r>
              <a:rPr lang="fr-CM" b="1" dirty="0" err="1" smtClean="0">
                <a:solidFill>
                  <a:sysClr val="windowText" lastClr="000000"/>
                </a:solidFill>
              </a:rPr>
              <a:t>ssion</a:t>
            </a:r>
            <a:r>
              <a:rPr lang="fr-FR" b="1" dirty="0" smtClean="0">
                <a:solidFill>
                  <a:sysClr val="windowText" lastClr="000000"/>
                </a:solidFill>
              </a:rPr>
              <a:t> de problèmes d’internet</a:t>
            </a:r>
            <a:endParaRPr lang="fr-CM" b="1" dirty="0">
              <a:solidFill>
                <a:sysClr val="windowText" lastClr="000000"/>
              </a:solidFill>
            </a:endParaRPr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6E99D0BE-443E-4CB5-91EC-179679D634B8}"/>
              </a:ext>
            </a:extLst>
          </p:cNvPr>
          <p:cNvSpPr/>
          <p:nvPr/>
        </p:nvSpPr>
        <p:spPr>
          <a:xfrm>
            <a:off x="7288994" y="3270444"/>
            <a:ext cx="2510793" cy="780358"/>
          </a:xfrm>
          <a:prstGeom prst="ellipse">
            <a:avLst/>
          </a:prstGeom>
          <a:noFill/>
          <a:ln>
            <a:solidFill>
              <a:srgbClr val="878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err="1" smtClean="0">
                <a:solidFill>
                  <a:sysClr val="windowText" lastClr="000000"/>
                </a:solidFill>
              </a:rPr>
              <a:t>Soumi</a:t>
            </a:r>
            <a:r>
              <a:rPr lang="fr-CM" b="1" dirty="0" err="1" smtClean="0">
                <a:solidFill>
                  <a:sysClr val="windowText" lastClr="000000"/>
                </a:solidFill>
              </a:rPr>
              <a:t>ssion</a:t>
            </a:r>
            <a:r>
              <a:rPr lang="fr-FR" b="1" dirty="0" smtClean="0">
                <a:solidFill>
                  <a:sysClr val="windowText" lastClr="000000"/>
                </a:solidFill>
              </a:rPr>
              <a:t> de problèmes d’internet</a:t>
            </a:r>
            <a:endParaRPr lang="fr-CM" b="1" dirty="0">
              <a:solidFill>
                <a:sysClr val="windowText" lastClr="000000"/>
              </a:solidFill>
            </a:endParaRP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69BA4EA6-DA16-432F-A597-2BC5B07FE95D}"/>
              </a:ext>
            </a:extLst>
          </p:cNvPr>
          <p:cNvSpPr/>
          <p:nvPr/>
        </p:nvSpPr>
        <p:spPr>
          <a:xfrm>
            <a:off x="3864192" y="4117021"/>
            <a:ext cx="3824641" cy="466501"/>
          </a:xfrm>
          <a:prstGeom prst="ellipse">
            <a:avLst/>
          </a:prstGeom>
          <a:noFill/>
          <a:ln>
            <a:solidFill>
              <a:srgbClr val="878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M" b="1" dirty="0">
                <a:solidFill>
                  <a:sysClr val="windowText" lastClr="000000"/>
                </a:solidFill>
              </a:rPr>
              <a:t>S’authentifier</a:t>
            </a:r>
            <a:endParaRPr lang="fr-CM" b="1" dirty="0">
              <a:solidFill>
                <a:sysClr val="windowText" lastClr="000000"/>
              </a:solidFill>
            </a:endParaRPr>
          </a:p>
        </p:txBody>
      </p:sp>
      <p:grpSp>
        <p:nvGrpSpPr>
          <p:cNvPr id="157" name="Groupe 156"/>
          <p:cNvGrpSpPr/>
          <p:nvPr/>
        </p:nvGrpSpPr>
        <p:grpSpPr>
          <a:xfrm>
            <a:off x="7440831" y="4350272"/>
            <a:ext cx="1315682" cy="2166098"/>
            <a:chOff x="7440831" y="4350272"/>
            <a:chExt cx="1315682" cy="2166098"/>
          </a:xfrm>
        </p:grpSpPr>
        <p:cxnSp>
          <p:nvCxnSpPr>
            <p:cNvPr id="155" name="Connecteur droit avec flèche 154"/>
            <p:cNvCxnSpPr>
              <a:endCxn id="150" idx="6"/>
            </p:cNvCxnSpPr>
            <p:nvPr/>
          </p:nvCxnSpPr>
          <p:spPr>
            <a:xfrm flipV="1">
              <a:off x="7480091" y="4350272"/>
              <a:ext cx="208742" cy="2166098"/>
            </a:xfrm>
            <a:prstGeom prst="straightConnector1">
              <a:avLst/>
            </a:prstGeom>
            <a:ln w="28575">
              <a:solidFill>
                <a:srgbClr val="878787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ZoneTexte 155"/>
            <p:cNvSpPr txBox="1"/>
            <p:nvPr/>
          </p:nvSpPr>
          <p:spPr>
            <a:xfrm>
              <a:off x="7440831" y="6014979"/>
              <a:ext cx="1315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« </a:t>
              </a:r>
              <a:r>
                <a:rPr lang="en-ZA" dirty="0" smtClean="0"/>
                <a:t>include</a:t>
              </a:r>
              <a:r>
                <a:rPr lang="fr-FR" dirty="0" smtClean="0"/>
                <a:t> »</a:t>
              </a:r>
              <a:endParaRPr lang="en-US" dirty="0"/>
            </a:p>
          </p:txBody>
        </p:sp>
      </p:grpSp>
      <p:grpSp>
        <p:nvGrpSpPr>
          <p:cNvPr id="158" name="Groupe 157"/>
          <p:cNvGrpSpPr/>
          <p:nvPr/>
        </p:nvGrpSpPr>
        <p:grpSpPr>
          <a:xfrm>
            <a:off x="4462513" y="4558381"/>
            <a:ext cx="1333853" cy="413631"/>
            <a:chOff x="4310113" y="4405981"/>
            <a:chExt cx="1333853" cy="413631"/>
          </a:xfrm>
        </p:grpSpPr>
        <p:cxnSp>
          <p:nvCxnSpPr>
            <p:cNvPr id="159" name="Connecteur droit avec flèche 158"/>
            <p:cNvCxnSpPr>
              <a:stCxn id="82" idx="0"/>
            </p:cNvCxnSpPr>
            <p:nvPr/>
          </p:nvCxnSpPr>
          <p:spPr>
            <a:xfrm flipV="1">
              <a:off x="5223740" y="4449029"/>
              <a:ext cx="420226" cy="370583"/>
            </a:xfrm>
            <a:prstGeom prst="straightConnector1">
              <a:avLst/>
            </a:prstGeom>
            <a:ln w="28575">
              <a:solidFill>
                <a:srgbClr val="878787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ZoneTexte 159"/>
            <p:cNvSpPr txBox="1"/>
            <p:nvPr/>
          </p:nvSpPr>
          <p:spPr>
            <a:xfrm>
              <a:off x="4310113" y="4405981"/>
              <a:ext cx="1315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« </a:t>
              </a:r>
              <a:r>
                <a:rPr lang="en-ZA" dirty="0" smtClean="0"/>
                <a:t>include</a:t>
              </a:r>
              <a:r>
                <a:rPr lang="fr-FR" dirty="0" smtClean="0"/>
                <a:t> »</a:t>
              </a:r>
              <a:endParaRPr lang="en-US" dirty="0"/>
            </a:p>
          </p:txBody>
        </p:sp>
      </p:grpSp>
      <p:grpSp>
        <p:nvGrpSpPr>
          <p:cNvPr id="161" name="Groupe 160"/>
          <p:cNvGrpSpPr/>
          <p:nvPr/>
        </p:nvGrpSpPr>
        <p:grpSpPr>
          <a:xfrm>
            <a:off x="6242324" y="4350272"/>
            <a:ext cx="1446509" cy="1574207"/>
            <a:chOff x="6681442" y="4045472"/>
            <a:chExt cx="1446509" cy="1574207"/>
          </a:xfrm>
        </p:grpSpPr>
        <p:cxnSp>
          <p:nvCxnSpPr>
            <p:cNvPr id="162" name="Connecteur droit avec flèche 161"/>
            <p:cNvCxnSpPr>
              <a:stCxn id="81" idx="6"/>
              <a:endCxn id="150" idx="6"/>
            </p:cNvCxnSpPr>
            <p:nvPr/>
          </p:nvCxnSpPr>
          <p:spPr>
            <a:xfrm flipV="1">
              <a:off x="7489193" y="4045472"/>
              <a:ext cx="638758" cy="1574207"/>
            </a:xfrm>
            <a:prstGeom prst="straightConnector1">
              <a:avLst/>
            </a:prstGeom>
            <a:ln w="28575">
              <a:solidFill>
                <a:srgbClr val="878787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ZoneTexte 162"/>
            <p:cNvSpPr txBox="1"/>
            <p:nvPr/>
          </p:nvSpPr>
          <p:spPr>
            <a:xfrm>
              <a:off x="6681442" y="5103482"/>
              <a:ext cx="1315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« </a:t>
              </a:r>
              <a:r>
                <a:rPr lang="en-ZA" dirty="0" smtClean="0"/>
                <a:t>include</a:t>
              </a:r>
              <a:r>
                <a:rPr lang="fr-FR" dirty="0" smtClean="0"/>
                <a:t> »</a:t>
              </a:r>
              <a:endParaRPr lang="en-US" dirty="0"/>
            </a:p>
          </p:txBody>
        </p:sp>
      </p:grpSp>
      <p:grpSp>
        <p:nvGrpSpPr>
          <p:cNvPr id="168" name="Groupe 167"/>
          <p:cNvGrpSpPr/>
          <p:nvPr/>
        </p:nvGrpSpPr>
        <p:grpSpPr>
          <a:xfrm>
            <a:off x="4764073" y="3460484"/>
            <a:ext cx="1299734" cy="642186"/>
            <a:chOff x="4914097" y="4177426"/>
            <a:chExt cx="872358" cy="642186"/>
          </a:xfrm>
        </p:grpSpPr>
        <p:cxnSp>
          <p:nvCxnSpPr>
            <p:cNvPr id="169" name="Connecteur droit avec flèche 168"/>
            <p:cNvCxnSpPr>
              <a:stCxn id="59" idx="5"/>
            </p:cNvCxnSpPr>
            <p:nvPr/>
          </p:nvCxnSpPr>
          <p:spPr>
            <a:xfrm>
              <a:off x="5533286" y="4177426"/>
              <a:ext cx="110680" cy="642186"/>
            </a:xfrm>
            <a:prstGeom prst="straightConnector1">
              <a:avLst/>
            </a:prstGeom>
            <a:ln w="28575">
              <a:solidFill>
                <a:srgbClr val="878787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ZoneTexte 169"/>
            <p:cNvSpPr txBox="1"/>
            <p:nvPr/>
          </p:nvSpPr>
          <p:spPr>
            <a:xfrm>
              <a:off x="4914097" y="4334567"/>
              <a:ext cx="872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« </a:t>
              </a:r>
              <a:r>
                <a:rPr lang="en-ZA" dirty="0" smtClean="0"/>
                <a:t>include</a:t>
              </a:r>
              <a:r>
                <a:rPr lang="fr-FR" dirty="0" smtClean="0"/>
                <a:t> »</a:t>
              </a:r>
              <a:endParaRPr lang="en-US" dirty="0"/>
            </a:p>
          </p:txBody>
        </p:sp>
      </p:grpSp>
      <p:grpSp>
        <p:nvGrpSpPr>
          <p:cNvPr id="172" name="Groupe 171"/>
          <p:cNvGrpSpPr/>
          <p:nvPr/>
        </p:nvGrpSpPr>
        <p:grpSpPr>
          <a:xfrm>
            <a:off x="5435424" y="2430369"/>
            <a:ext cx="1299734" cy="1731161"/>
            <a:chOff x="4883237" y="3281909"/>
            <a:chExt cx="872358" cy="1731161"/>
          </a:xfrm>
        </p:grpSpPr>
        <p:cxnSp>
          <p:nvCxnSpPr>
            <p:cNvPr id="173" name="Connecteur droit avec flèche 172"/>
            <p:cNvCxnSpPr>
              <a:stCxn id="66" idx="6"/>
            </p:cNvCxnSpPr>
            <p:nvPr/>
          </p:nvCxnSpPr>
          <p:spPr>
            <a:xfrm flipH="1">
              <a:off x="5528383" y="3281909"/>
              <a:ext cx="10452" cy="1731161"/>
            </a:xfrm>
            <a:prstGeom prst="straightConnector1">
              <a:avLst/>
            </a:prstGeom>
            <a:ln w="28575">
              <a:solidFill>
                <a:srgbClr val="878787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ZoneTexte 173"/>
            <p:cNvSpPr txBox="1"/>
            <p:nvPr/>
          </p:nvSpPr>
          <p:spPr>
            <a:xfrm>
              <a:off x="4883237" y="3501119"/>
              <a:ext cx="872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« </a:t>
              </a:r>
              <a:r>
                <a:rPr lang="en-ZA" dirty="0" smtClean="0"/>
                <a:t>include</a:t>
              </a:r>
              <a:r>
                <a:rPr lang="fr-FR" dirty="0" smtClean="0"/>
                <a:t> »</a:t>
              </a:r>
              <a:endParaRPr lang="en-US" dirty="0"/>
            </a:p>
          </p:txBody>
        </p:sp>
      </p:grpSp>
      <p:grpSp>
        <p:nvGrpSpPr>
          <p:cNvPr id="177" name="Groupe 176"/>
          <p:cNvGrpSpPr/>
          <p:nvPr/>
        </p:nvGrpSpPr>
        <p:grpSpPr>
          <a:xfrm>
            <a:off x="5750340" y="1610840"/>
            <a:ext cx="1299734" cy="2570171"/>
            <a:chOff x="4992315" y="2309980"/>
            <a:chExt cx="872358" cy="2570171"/>
          </a:xfrm>
        </p:grpSpPr>
        <p:cxnSp>
          <p:nvCxnSpPr>
            <p:cNvPr id="178" name="Connecteur droit avec flèche 177"/>
            <p:cNvCxnSpPr>
              <a:stCxn id="65" idx="6"/>
            </p:cNvCxnSpPr>
            <p:nvPr/>
          </p:nvCxnSpPr>
          <p:spPr>
            <a:xfrm flipH="1">
              <a:off x="5642951" y="2309980"/>
              <a:ext cx="2454" cy="2570171"/>
            </a:xfrm>
            <a:prstGeom prst="straightConnector1">
              <a:avLst/>
            </a:prstGeom>
            <a:ln w="28575">
              <a:solidFill>
                <a:srgbClr val="878787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ZoneTexte 178"/>
            <p:cNvSpPr txBox="1"/>
            <p:nvPr/>
          </p:nvSpPr>
          <p:spPr>
            <a:xfrm>
              <a:off x="4992315" y="2538143"/>
              <a:ext cx="872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« </a:t>
              </a:r>
              <a:r>
                <a:rPr lang="en-ZA" dirty="0" smtClean="0"/>
                <a:t>include</a:t>
              </a:r>
              <a:r>
                <a:rPr lang="fr-FR" dirty="0" smtClean="0"/>
                <a:t> »</a:t>
              </a:r>
              <a:endParaRPr lang="en-US" dirty="0"/>
            </a:p>
          </p:txBody>
        </p:sp>
      </p:grpSp>
      <p:sp>
        <p:nvSpPr>
          <p:cNvPr id="186" name="Rectangle 185"/>
          <p:cNvSpPr/>
          <p:nvPr/>
        </p:nvSpPr>
        <p:spPr>
          <a:xfrm>
            <a:off x="-14514" y="668121"/>
            <a:ext cx="12206514" cy="203200"/>
          </a:xfrm>
          <a:prstGeom prst="rect">
            <a:avLst/>
          </a:prstGeom>
          <a:solidFill>
            <a:srgbClr val="E1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à coins arrondis 186">
            <a:hlinkClick r:id="rId4" action="ppaction://hlinksldjump"/>
          </p:cNvPr>
          <p:cNvSpPr/>
          <p:nvPr/>
        </p:nvSpPr>
        <p:spPr>
          <a:xfrm>
            <a:off x="5287071" y="65716"/>
            <a:ext cx="1941456" cy="726583"/>
          </a:xfrm>
          <a:prstGeom prst="roundRect">
            <a:avLst/>
          </a:prstGeom>
          <a:gradFill flip="none" rotWithShape="1">
            <a:gsLst>
              <a:gs pos="0">
                <a:srgbClr val="E01C23">
                  <a:shade val="30000"/>
                  <a:satMod val="115000"/>
                </a:srgbClr>
              </a:gs>
              <a:gs pos="50000">
                <a:srgbClr val="E01C23">
                  <a:shade val="67500"/>
                  <a:satMod val="115000"/>
                </a:srgbClr>
              </a:gs>
              <a:gs pos="100000">
                <a:srgbClr val="E01C23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MÉTHODOLOGIE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8" name="Rectangle à coins arrondis 187">
            <a:hlinkClick r:id="rId5" action="ppaction://hlinksldjump"/>
          </p:cNvPr>
          <p:cNvSpPr/>
          <p:nvPr/>
        </p:nvSpPr>
        <p:spPr>
          <a:xfrm>
            <a:off x="0" y="62898"/>
            <a:ext cx="1767828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9" name="Rectangle à coins arrondis 188">
            <a:hlinkClick r:id="rId6" action="ppaction://hlinksldjump"/>
          </p:cNvPr>
          <p:cNvSpPr/>
          <p:nvPr/>
        </p:nvSpPr>
        <p:spPr>
          <a:xfrm>
            <a:off x="1725585" y="57983"/>
            <a:ext cx="1645364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ETUDE DE </a:t>
            </a:r>
            <a:r>
              <a:rPr lang="en-ZA" b="1" dirty="0">
                <a:solidFill>
                  <a:schemeClr val="tx1"/>
                </a:solidFill>
                <a:hlinkClick r:id="rId6" action="ppaction://hlinksldjump"/>
              </a:rPr>
              <a:t>L’EXISTANT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0" name="Rectangle à coins arrondis 189">
            <a:hlinkClick r:id="rId7" action="ppaction://hlinksldjump"/>
          </p:cNvPr>
          <p:cNvSpPr/>
          <p:nvPr/>
        </p:nvSpPr>
        <p:spPr>
          <a:xfrm>
            <a:off x="7228527" y="65716"/>
            <a:ext cx="1541544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SOLUTION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1" name="Rectangle à coins arrondis 190">
            <a:hlinkClick r:id="rId8" action="ppaction://hlinksldjump"/>
          </p:cNvPr>
          <p:cNvSpPr/>
          <p:nvPr/>
        </p:nvSpPr>
        <p:spPr>
          <a:xfrm>
            <a:off x="8769246" y="57983"/>
            <a:ext cx="1624168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RESULTATS ET CIBLES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2" name="Rectangle à coins arrondis 191">
            <a:hlinkClick r:id="rId9" action="ppaction://hlinksldjump"/>
          </p:cNvPr>
          <p:cNvSpPr/>
          <p:nvPr/>
        </p:nvSpPr>
        <p:spPr>
          <a:xfrm>
            <a:off x="10373192" y="50726"/>
            <a:ext cx="1808457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CONCLUSION ET PERSPECTIVES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3" name="Rectangle à coins arrondis 192">
            <a:hlinkClick r:id="rId10" action="ppaction://hlinksldjump"/>
          </p:cNvPr>
          <p:cNvSpPr/>
          <p:nvPr/>
        </p:nvSpPr>
        <p:spPr>
          <a:xfrm>
            <a:off x="3365844" y="59311"/>
            <a:ext cx="1946561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PROBLÉMATIQUE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0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"/>
                            </p:stCondLst>
                            <p:childTnLst>
                              <p:par>
                                <p:cTn id="1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5" grpId="0" animBg="1"/>
      <p:bldP spid="66" grpId="0" animBg="1"/>
      <p:bldP spid="80" grpId="0" animBg="1"/>
      <p:bldP spid="81" grpId="0" animBg="1"/>
      <p:bldP spid="82" grpId="0" animBg="1"/>
      <p:bldP spid="137" grpId="0" animBg="1"/>
      <p:bldP spid="138" grpId="0" animBg="1"/>
      <p:bldP spid="139" grpId="0" animBg="1"/>
      <p:bldP spid="1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6/28/2021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C3DB-B57B-4A60-AE63-F3ACF314727F}" type="slidenum">
              <a:rPr lang="en-US" sz="1800" smtClean="0"/>
              <a:t>9</a:t>
            </a:fld>
            <a:endParaRPr lang="en-US" sz="1800"/>
          </a:p>
        </p:txBody>
      </p:sp>
      <p:sp>
        <p:nvSpPr>
          <p:cNvPr id="3" name="ZoneTexte 2"/>
          <p:cNvSpPr txBox="1"/>
          <p:nvPr/>
        </p:nvSpPr>
        <p:spPr>
          <a:xfrm>
            <a:off x="1064302" y="884423"/>
            <a:ext cx="1007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M" b="1" dirty="0" smtClean="0">
                <a:solidFill>
                  <a:srgbClr val="FF0000"/>
                </a:solidFill>
              </a:rPr>
              <a:t>DIAGRAMME DE DEPLOIEMENT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2" name="Imag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220" y="1444072"/>
            <a:ext cx="8601560" cy="3969856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-14514" y="668121"/>
            <a:ext cx="12206514" cy="203200"/>
          </a:xfrm>
          <a:prstGeom prst="rect">
            <a:avLst/>
          </a:prstGeom>
          <a:solidFill>
            <a:srgbClr val="E1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à coins arrondis 54">
            <a:hlinkClick r:id="rId4" action="ppaction://hlinksldjump"/>
          </p:cNvPr>
          <p:cNvSpPr/>
          <p:nvPr/>
        </p:nvSpPr>
        <p:spPr>
          <a:xfrm>
            <a:off x="5287071" y="65716"/>
            <a:ext cx="1941456" cy="726583"/>
          </a:xfrm>
          <a:prstGeom prst="roundRect">
            <a:avLst/>
          </a:prstGeom>
          <a:gradFill flip="none" rotWithShape="1">
            <a:gsLst>
              <a:gs pos="0">
                <a:srgbClr val="E01C23">
                  <a:shade val="30000"/>
                  <a:satMod val="115000"/>
                </a:srgbClr>
              </a:gs>
              <a:gs pos="50000">
                <a:srgbClr val="E01C23">
                  <a:shade val="67500"/>
                  <a:satMod val="115000"/>
                </a:srgbClr>
              </a:gs>
              <a:gs pos="100000">
                <a:srgbClr val="E01C23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MÉTHODOLOGIE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6" name="Rectangle à coins arrondis 55">
            <a:hlinkClick r:id="rId5" action="ppaction://hlinksldjump"/>
          </p:cNvPr>
          <p:cNvSpPr/>
          <p:nvPr/>
        </p:nvSpPr>
        <p:spPr>
          <a:xfrm>
            <a:off x="0" y="62898"/>
            <a:ext cx="1767828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Rectangle à coins arrondis 56">
            <a:hlinkClick r:id="rId6" action="ppaction://hlinksldjump"/>
          </p:cNvPr>
          <p:cNvSpPr/>
          <p:nvPr/>
        </p:nvSpPr>
        <p:spPr>
          <a:xfrm>
            <a:off x="1725585" y="57983"/>
            <a:ext cx="1645364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ETUDE DE </a:t>
            </a:r>
            <a:r>
              <a:rPr lang="en-ZA" b="1" dirty="0">
                <a:solidFill>
                  <a:schemeClr val="tx1"/>
                </a:solidFill>
                <a:hlinkClick r:id="rId6" action="ppaction://hlinksldjump"/>
              </a:rPr>
              <a:t>L’EXISTANT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0" name="Rectangle à coins arrondis 59">
            <a:hlinkClick r:id="rId7" action="ppaction://hlinksldjump"/>
          </p:cNvPr>
          <p:cNvSpPr/>
          <p:nvPr/>
        </p:nvSpPr>
        <p:spPr>
          <a:xfrm>
            <a:off x="7228527" y="65716"/>
            <a:ext cx="1541544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SOLUTION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à coins arrondis 60">
            <a:hlinkClick r:id="rId8" action="ppaction://hlinksldjump"/>
          </p:cNvPr>
          <p:cNvSpPr/>
          <p:nvPr/>
        </p:nvSpPr>
        <p:spPr>
          <a:xfrm>
            <a:off x="8769246" y="57983"/>
            <a:ext cx="1624168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RESULTATS ET CIBLES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2" name="Rectangle à coins arrondis 61">
            <a:hlinkClick r:id="rId9" action="ppaction://hlinksldjump"/>
          </p:cNvPr>
          <p:cNvSpPr/>
          <p:nvPr/>
        </p:nvSpPr>
        <p:spPr>
          <a:xfrm>
            <a:off x="10373192" y="50726"/>
            <a:ext cx="1808457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CONCLUSION ET PERSPECTIVES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3" name="Rectangle à coins arrondis 62">
            <a:hlinkClick r:id="rId10" action="ppaction://hlinksldjump"/>
          </p:cNvPr>
          <p:cNvSpPr/>
          <p:nvPr/>
        </p:nvSpPr>
        <p:spPr>
          <a:xfrm>
            <a:off x="3365844" y="59311"/>
            <a:ext cx="1946561" cy="72658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PROBLÉMATIQUE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78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4257</TotalTime>
  <Words>1940</Words>
  <Application>Microsoft Office PowerPoint</Application>
  <PresentationFormat>Grand écran</PresentationFormat>
  <Paragraphs>437</Paragraphs>
  <Slides>22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Norwester</vt:lpstr>
      <vt:lpstr>SalesforceSansRegular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NOAH GALLUS</dc:creator>
  <cp:lastModifiedBy>NOAH GALLUS</cp:lastModifiedBy>
  <cp:revision>1166</cp:revision>
  <dcterms:created xsi:type="dcterms:W3CDTF">2021-06-28T04:32:33Z</dcterms:created>
  <dcterms:modified xsi:type="dcterms:W3CDTF">2021-07-05T12:16:27Z</dcterms:modified>
</cp:coreProperties>
</file>