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56" r:id="rId3"/>
    <p:sldId id="257" r:id="rId4"/>
    <p:sldId id="259" r:id="rId5"/>
    <p:sldId id="260" r:id="rId6"/>
    <p:sldId id="262" r:id="rId7"/>
    <p:sldId id="263" r:id="rId8"/>
    <p:sldId id="258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8075F-592E-4FD5-83D7-56F7EEA34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ED27B8-3CE8-4EEB-B9BF-673E6EFB1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DCC4D-BFF1-4953-92D7-33402845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9CEC-D82D-4092-BDC4-F966BF0CC5D6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51CF5-6E55-4501-A8AA-09778E7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5CC31-2834-4450-8141-E92DF127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2C5-FCEF-407D-BFCA-B96EDC8A3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34C6D-CCB3-4C11-9FCE-7B4CFD49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72484-DCCC-4CD6-A0FD-455192663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147A2-C50B-4E16-AAB4-9243A4F2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9CEC-D82D-4092-BDC4-F966BF0CC5D6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4F61F-C43E-4F41-BFE6-7BD3678C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B70F8-9B96-4B97-A1E6-748F1683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2C5-FCEF-407D-BFCA-B96EDC8A3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8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FB213C-F996-4F47-9F07-80854DA90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EE0EA2-316C-4382-A68A-FE07A5F21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689A7-78E7-466B-9BAC-4A2976FF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9CEC-D82D-4092-BDC4-F966BF0CC5D6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C9666-20F8-4247-AF46-AA83B00A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F7B26-E1EA-4B17-8A5A-D0D81079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2C5-FCEF-407D-BFCA-B96EDC8A3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9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A53C1-93A0-43AF-88EA-3ECEFB44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29894-CB89-478F-94A1-02148E75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C8346-C85A-4392-BBB9-D8824287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9CEC-D82D-4092-BDC4-F966BF0CC5D6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7653F-C68F-4EC4-B3E6-5486A5E0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D23D8-B91D-41B7-8DAC-B9813CDB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2C5-FCEF-407D-BFCA-B96EDC8A3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96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5C47F-0A9F-456E-964E-8CDEAAE4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B46754-1F9B-4101-B216-DF9D8193B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7ABB0-BAE6-416D-92E2-F36E8ABF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9CEC-D82D-4092-BDC4-F966BF0CC5D6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03AC53-2A94-4DEF-90F6-5343231B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1F511-8EAB-43F1-A045-706AC031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2C5-FCEF-407D-BFCA-B96EDC8A3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9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412DD-CA0D-4FE2-A37E-FA539992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11A8E-136A-43D7-B1FD-C843F9581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5C1012-1E08-4178-BFEB-F452AC22A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C9C4A-B73F-45F6-88FB-E19AA440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9CEC-D82D-4092-BDC4-F966BF0CC5D6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090720-FD11-4B1F-AA25-7AF7AA96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D99FB-AABC-4E1E-B334-5499B55B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2C5-FCEF-407D-BFCA-B96EDC8A3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4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91EA3-3756-4CCE-BAB5-18F10B07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3E2A4-484D-48CE-B6A0-3B353AE2A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797C22-5DDB-45C2-A559-353AF15FD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DE04B8-52EE-435C-B760-DC3D771D0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E4C0A3-2CFE-4E7F-8EE5-172876998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3E4420-743A-4943-95FC-EEB6C7CF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9CEC-D82D-4092-BDC4-F966BF0CC5D6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45151B-4710-4162-AA2F-AA57C256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D53DB2-F43E-4F36-B7B4-8A79477E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2C5-FCEF-407D-BFCA-B96EDC8A3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78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19401-1FC6-4FF1-8745-C7D066ED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6C6490-87CF-4821-BFE4-3923203D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9CEC-D82D-4092-BDC4-F966BF0CC5D6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50B9EF-2803-4897-993E-C782B383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A3BF87-CCF3-42EE-94DB-2CC71D0E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2C5-FCEF-407D-BFCA-B96EDC8A3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2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7BB93-F410-4997-958A-61F852A9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9CEC-D82D-4092-BDC4-F966BF0CC5D6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71F0B7-8198-4FF2-9DA5-8F2B4D61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0F50CF-DC7B-476E-812B-9695A57F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2C5-FCEF-407D-BFCA-B96EDC8A3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64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71E3D-D921-46E8-B6EC-E0E3C479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BC65B-D9AD-476E-93F6-CD2CC2B8C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44945-EA72-4861-8A84-39FA122ED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B8605-2DF1-4F33-8191-B0E6C5CF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9CEC-D82D-4092-BDC4-F966BF0CC5D6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1689E6-D252-4D98-BA56-A6ADDDF4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507FFB-AD00-44E8-95AE-AB934443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2C5-FCEF-407D-BFCA-B96EDC8A3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2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09092-1E38-49BC-98C2-88B99BC4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0DE1A1-B513-4509-A62B-6D433952E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C889FD-368C-4E80-A41F-AD99238EF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84E364-1FA1-4AF2-B060-BA99032F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9CEC-D82D-4092-BDC4-F966BF0CC5D6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988EE8-473D-44B8-B942-AD1D0A45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69EA54-23C5-450C-8455-FD778B9C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2C5-FCEF-407D-BFCA-B96EDC8A3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0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4FEE49-E3CE-4C33-AB82-DF0B3A5D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1AEFE-EFAC-4620-8CF4-CC43DB618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D727E-E5EA-4554-AD58-814ACDBB8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9CEC-D82D-4092-BDC4-F966BF0CC5D6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B0F9F-B5EC-43B5-9001-5C8F9010A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C12FB-72D8-4CB7-B2B3-AAE5E0622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92C5-FCEF-407D-BFCA-B96EDC8A3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3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83ABD-C542-4337-9307-ABA17C43C116}"/>
              </a:ext>
            </a:extLst>
          </p:cNvPr>
          <p:cNvSpPr txBox="1"/>
          <p:nvPr/>
        </p:nvSpPr>
        <p:spPr>
          <a:xfrm>
            <a:off x="4275892" y="2875002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CH1. </a:t>
            </a:r>
            <a:r>
              <a:rPr lang="ko-KR" altLang="en-US" sz="3000" dirty="0"/>
              <a:t>데이터 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43CA2-CA52-414D-8912-09C152FC9792}"/>
              </a:ext>
            </a:extLst>
          </p:cNvPr>
          <p:cNvSpPr txBox="1"/>
          <p:nvPr/>
        </p:nvSpPr>
        <p:spPr>
          <a:xfrm>
            <a:off x="9170893" y="5620869"/>
            <a:ext cx="65442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20173298 </a:t>
            </a:r>
            <a:r>
              <a:rPr lang="ko-KR" altLang="en-US" sz="2500" dirty="0" err="1"/>
              <a:t>오창균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44668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618564" y="116540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불변성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06979-4EB6-44A0-8838-E70E9761CADC}"/>
              </a:ext>
            </a:extLst>
          </p:cNvPr>
          <p:cNvSpPr txBox="1"/>
          <p:nvPr/>
        </p:nvSpPr>
        <p:spPr>
          <a:xfrm>
            <a:off x="266700" y="826294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12004-5738-4F1B-8DE0-A6A18EB653F5}"/>
              </a:ext>
            </a:extLst>
          </p:cNvPr>
          <p:cNvSpPr txBox="1"/>
          <p:nvPr/>
        </p:nvSpPr>
        <p:spPr>
          <a:xfrm>
            <a:off x="2653552" y="898011"/>
            <a:ext cx="31376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000" dirty="0"/>
              <a:t>var a = ‘abc’;</a:t>
            </a:r>
          </a:p>
          <a:p>
            <a:endParaRPr lang="pt-BR" altLang="ko-KR" sz="2000" dirty="0"/>
          </a:p>
          <a:p>
            <a:r>
              <a:rPr lang="pt-BR" altLang="ko-KR" sz="2000" dirty="0"/>
              <a:t>a = a + ‘def’;</a:t>
            </a:r>
          </a:p>
          <a:p>
            <a:endParaRPr lang="pt-BR" altLang="ko-KR" sz="2000" dirty="0"/>
          </a:p>
          <a:p>
            <a:r>
              <a:rPr lang="pt-BR" altLang="ko-KR" sz="2000" dirty="0"/>
              <a:t>var b = 5;</a:t>
            </a:r>
          </a:p>
          <a:p>
            <a:endParaRPr lang="pt-BR" altLang="ko-KR" sz="2000" dirty="0"/>
          </a:p>
          <a:p>
            <a:r>
              <a:rPr lang="pt-BR" altLang="ko-KR" sz="2000" dirty="0"/>
              <a:t>var c = 5;</a:t>
            </a:r>
          </a:p>
          <a:p>
            <a:endParaRPr lang="pt-BR" altLang="ko-KR" sz="2000" dirty="0"/>
          </a:p>
          <a:p>
            <a:r>
              <a:rPr lang="pt-BR" altLang="ko-KR" sz="2000" dirty="0"/>
              <a:t>b = 7;</a:t>
            </a:r>
          </a:p>
          <a:p>
            <a:endParaRPr lang="pt-BR" altLang="ko-KR" sz="2000" dirty="0"/>
          </a:p>
          <a:p>
            <a:endParaRPr lang="ko-KR" altLang="en-US" sz="2000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AB8D83B7-C13B-461A-893C-0C76A9218CC8}"/>
              </a:ext>
            </a:extLst>
          </p:cNvPr>
          <p:cNvGraphicFramePr>
            <a:graphicFrameLocks noGrp="1"/>
          </p:cNvGraphicFramePr>
          <p:nvPr/>
        </p:nvGraphicFramePr>
        <p:xfrm>
          <a:off x="5661213" y="1697729"/>
          <a:ext cx="4836457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81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229754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180BB47-319B-4C65-9AD9-75AD43C9D857}"/>
              </a:ext>
            </a:extLst>
          </p:cNvPr>
          <p:cNvSpPr txBox="1"/>
          <p:nvPr/>
        </p:nvSpPr>
        <p:spPr>
          <a:xfrm>
            <a:off x="6669740" y="2239198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a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@5002</a:t>
            </a:r>
            <a:endParaRPr lang="ko-KR" altLang="en-US" sz="1500" dirty="0"/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BD58F2AA-B0EE-4A85-BED9-8D62B306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74910"/>
              </p:ext>
            </p:extLst>
          </p:nvPr>
        </p:nvGraphicFramePr>
        <p:xfrm>
          <a:off x="5661212" y="3710771"/>
          <a:ext cx="4836458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1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744607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051680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051680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051680">
                  <a:extLst>
                    <a:ext uri="{9D8B030D-6E8A-4147-A177-3AD203B41FA5}">
                      <a16:colId xmlns:a16="http://schemas.microsoft.com/office/drawing/2014/main" val="1136973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abc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abcdef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531F38F-CC6C-4C74-9EDD-E450D2F3ACEB}"/>
              </a:ext>
            </a:extLst>
          </p:cNvPr>
          <p:cNvSpPr/>
          <p:nvPr/>
        </p:nvSpPr>
        <p:spPr>
          <a:xfrm>
            <a:off x="2409264" y="1599117"/>
            <a:ext cx="244288" cy="19722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0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618564" y="116540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불변성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06979-4EB6-44A0-8838-E70E9761CADC}"/>
              </a:ext>
            </a:extLst>
          </p:cNvPr>
          <p:cNvSpPr txBox="1"/>
          <p:nvPr/>
        </p:nvSpPr>
        <p:spPr>
          <a:xfrm>
            <a:off x="266700" y="826294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12004-5738-4F1B-8DE0-A6A18EB653F5}"/>
              </a:ext>
            </a:extLst>
          </p:cNvPr>
          <p:cNvSpPr txBox="1"/>
          <p:nvPr/>
        </p:nvSpPr>
        <p:spPr>
          <a:xfrm>
            <a:off x="2653552" y="898011"/>
            <a:ext cx="31376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000" dirty="0"/>
              <a:t>var a = ‘abc’;</a:t>
            </a:r>
          </a:p>
          <a:p>
            <a:endParaRPr lang="pt-BR" altLang="ko-KR" sz="2000" dirty="0"/>
          </a:p>
          <a:p>
            <a:r>
              <a:rPr lang="pt-BR" altLang="ko-KR" sz="2000" dirty="0"/>
              <a:t>a = a + ‘def’;</a:t>
            </a:r>
          </a:p>
          <a:p>
            <a:endParaRPr lang="pt-BR" altLang="ko-KR" sz="2000" dirty="0"/>
          </a:p>
          <a:p>
            <a:r>
              <a:rPr lang="pt-BR" altLang="ko-KR" sz="2000" dirty="0"/>
              <a:t>var b = 5;</a:t>
            </a:r>
          </a:p>
          <a:p>
            <a:endParaRPr lang="pt-BR" altLang="ko-KR" sz="2000" dirty="0"/>
          </a:p>
          <a:p>
            <a:r>
              <a:rPr lang="pt-BR" altLang="ko-KR" sz="2000" dirty="0"/>
              <a:t>var c = 5;</a:t>
            </a:r>
          </a:p>
          <a:p>
            <a:endParaRPr lang="pt-BR" altLang="ko-KR" sz="2000" dirty="0"/>
          </a:p>
          <a:p>
            <a:r>
              <a:rPr lang="pt-BR" altLang="ko-KR" sz="2000" dirty="0"/>
              <a:t>b = 7;</a:t>
            </a:r>
          </a:p>
          <a:p>
            <a:endParaRPr lang="pt-BR" altLang="ko-KR" sz="2000" dirty="0"/>
          </a:p>
          <a:p>
            <a:endParaRPr lang="ko-KR" altLang="en-US" sz="2000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AB8D83B7-C13B-461A-893C-0C76A9218CC8}"/>
              </a:ext>
            </a:extLst>
          </p:cNvPr>
          <p:cNvGraphicFramePr>
            <a:graphicFrameLocks noGrp="1"/>
          </p:cNvGraphicFramePr>
          <p:nvPr/>
        </p:nvGraphicFramePr>
        <p:xfrm>
          <a:off x="5661213" y="1697729"/>
          <a:ext cx="4836457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81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229754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180BB47-319B-4C65-9AD9-75AD43C9D857}"/>
              </a:ext>
            </a:extLst>
          </p:cNvPr>
          <p:cNvSpPr txBox="1"/>
          <p:nvPr/>
        </p:nvSpPr>
        <p:spPr>
          <a:xfrm>
            <a:off x="6669740" y="2239198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a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@5002</a:t>
            </a:r>
            <a:endParaRPr lang="ko-KR" altLang="en-US" sz="1500" dirty="0"/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BD58F2AA-B0EE-4A85-BED9-8D62B306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30623"/>
              </p:ext>
            </p:extLst>
          </p:nvPr>
        </p:nvGraphicFramePr>
        <p:xfrm>
          <a:off x="5661212" y="3710771"/>
          <a:ext cx="4836458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1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744607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051680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051680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051680">
                  <a:extLst>
                    <a:ext uri="{9D8B030D-6E8A-4147-A177-3AD203B41FA5}">
                      <a16:colId xmlns:a16="http://schemas.microsoft.com/office/drawing/2014/main" val="1136973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abc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abcdef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531F38F-CC6C-4C74-9EDD-E450D2F3ACEB}"/>
              </a:ext>
            </a:extLst>
          </p:cNvPr>
          <p:cNvSpPr/>
          <p:nvPr/>
        </p:nvSpPr>
        <p:spPr>
          <a:xfrm>
            <a:off x="2363319" y="2215703"/>
            <a:ext cx="244288" cy="19722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05DA8-6EDA-4C55-8ACE-1678ACCC0BB4}"/>
              </a:ext>
            </a:extLst>
          </p:cNvPr>
          <p:cNvSpPr txBox="1"/>
          <p:nvPr/>
        </p:nvSpPr>
        <p:spPr>
          <a:xfrm>
            <a:off x="7933766" y="2236791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b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1650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618564" y="116540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불변성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06979-4EB6-44A0-8838-E70E9761CADC}"/>
              </a:ext>
            </a:extLst>
          </p:cNvPr>
          <p:cNvSpPr txBox="1"/>
          <p:nvPr/>
        </p:nvSpPr>
        <p:spPr>
          <a:xfrm>
            <a:off x="266700" y="826294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12004-5738-4F1B-8DE0-A6A18EB653F5}"/>
              </a:ext>
            </a:extLst>
          </p:cNvPr>
          <p:cNvSpPr txBox="1"/>
          <p:nvPr/>
        </p:nvSpPr>
        <p:spPr>
          <a:xfrm>
            <a:off x="2653552" y="898011"/>
            <a:ext cx="31376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000" dirty="0"/>
              <a:t>var a = ‘abc’;</a:t>
            </a:r>
          </a:p>
          <a:p>
            <a:endParaRPr lang="pt-BR" altLang="ko-KR" sz="2000" dirty="0"/>
          </a:p>
          <a:p>
            <a:r>
              <a:rPr lang="pt-BR" altLang="ko-KR" sz="2000" dirty="0"/>
              <a:t>a = a + ‘def’;</a:t>
            </a:r>
          </a:p>
          <a:p>
            <a:endParaRPr lang="pt-BR" altLang="ko-KR" sz="2000" dirty="0"/>
          </a:p>
          <a:p>
            <a:r>
              <a:rPr lang="pt-BR" altLang="ko-KR" sz="2000" dirty="0"/>
              <a:t>var b = 5;</a:t>
            </a:r>
          </a:p>
          <a:p>
            <a:endParaRPr lang="pt-BR" altLang="ko-KR" sz="2000" dirty="0"/>
          </a:p>
          <a:p>
            <a:r>
              <a:rPr lang="pt-BR" altLang="ko-KR" sz="2000" dirty="0"/>
              <a:t>var c = 5;</a:t>
            </a:r>
          </a:p>
          <a:p>
            <a:endParaRPr lang="pt-BR" altLang="ko-KR" sz="2000" dirty="0"/>
          </a:p>
          <a:p>
            <a:r>
              <a:rPr lang="pt-BR" altLang="ko-KR" sz="2000" dirty="0"/>
              <a:t>b = 7;</a:t>
            </a:r>
          </a:p>
          <a:p>
            <a:endParaRPr lang="pt-BR" altLang="ko-KR" sz="2000" dirty="0"/>
          </a:p>
          <a:p>
            <a:endParaRPr lang="ko-KR" altLang="en-US" sz="2000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AB8D83B7-C13B-461A-893C-0C76A9218CC8}"/>
              </a:ext>
            </a:extLst>
          </p:cNvPr>
          <p:cNvGraphicFramePr>
            <a:graphicFrameLocks noGrp="1"/>
          </p:cNvGraphicFramePr>
          <p:nvPr/>
        </p:nvGraphicFramePr>
        <p:xfrm>
          <a:off x="5661213" y="1697729"/>
          <a:ext cx="4836457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81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229754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180BB47-319B-4C65-9AD9-75AD43C9D857}"/>
              </a:ext>
            </a:extLst>
          </p:cNvPr>
          <p:cNvSpPr txBox="1"/>
          <p:nvPr/>
        </p:nvSpPr>
        <p:spPr>
          <a:xfrm>
            <a:off x="6669740" y="2239198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a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@5002</a:t>
            </a:r>
            <a:endParaRPr lang="ko-KR" altLang="en-US" sz="1500" dirty="0"/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BD58F2AA-B0EE-4A85-BED9-8D62B306A2BB}"/>
              </a:ext>
            </a:extLst>
          </p:cNvPr>
          <p:cNvGraphicFramePr>
            <a:graphicFrameLocks noGrp="1"/>
          </p:cNvGraphicFramePr>
          <p:nvPr/>
        </p:nvGraphicFramePr>
        <p:xfrm>
          <a:off x="5661212" y="3710771"/>
          <a:ext cx="4836458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1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744607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051680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051680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051680">
                  <a:extLst>
                    <a:ext uri="{9D8B030D-6E8A-4147-A177-3AD203B41FA5}">
                      <a16:colId xmlns:a16="http://schemas.microsoft.com/office/drawing/2014/main" val="1136973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abc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abcdef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531F38F-CC6C-4C74-9EDD-E450D2F3ACEB}"/>
              </a:ext>
            </a:extLst>
          </p:cNvPr>
          <p:cNvSpPr/>
          <p:nvPr/>
        </p:nvSpPr>
        <p:spPr>
          <a:xfrm>
            <a:off x="2363319" y="2837467"/>
            <a:ext cx="244288" cy="19722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05DA8-6EDA-4C55-8ACE-1678ACCC0BB4}"/>
              </a:ext>
            </a:extLst>
          </p:cNvPr>
          <p:cNvSpPr txBox="1"/>
          <p:nvPr/>
        </p:nvSpPr>
        <p:spPr>
          <a:xfrm>
            <a:off x="7933766" y="2236791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b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</a:t>
            </a:r>
            <a:r>
              <a:rPr lang="en-US" altLang="ko-KR" sz="1500" u="sng" dirty="0">
                <a:solidFill>
                  <a:srgbClr val="FF0000"/>
                </a:solidFill>
              </a:rPr>
              <a:t>@5003</a:t>
            </a:r>
            <a:endParaRPr lang="ko-KR" altLang="en-US" sz="1500" u="sng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A184E-36C7-45A9-9F1B-9E75BDB2E6E9}"/>
              </a:ext>
            </a:extLst>
          </p:cNvPr>
          <p:cNvSpPr txBox="1"/>
          <p:nvPr/>
        </p:nvSpPr>
        <p:spPr>
          <a:xfrm>
            <a:off x="9269510" y="2234384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c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</a:t>
            </a:r>
            <a:r>
              <a:rPr lang="en-US" altLang="ko-KR" sz="1500" u="sng" dirty="0">
                <a:solidFill>
                  <a:srgbClr val="FF0000"/>
                </a:solidFill>
              </a:rPr>
              <a:t>@5003</a:t>
            </a:r>
            <a:endParaRPr lang="ko-KR" altLang="en-US" sz="1500" u="sng" dirty="0">
              <a:solidFill>
                <a:srgbClr val="FF0000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58C670A-18F4-427A-8BBE-FABCECC23211}"/>
              </a:ext>
            </a:extLst>
          </p:cNvPr>
          <p:cNvSpPr/>
          <p:nvPr/>
        </p:nvSpPr>
        <p:spPr>
          <a:xfrm rot="3147077">
            <a:off x="8072375" y="3079504"/>
            <a:ext cx="941294" cy="30976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295A8FF-B3DE-45C5-BA75-5CC1F3252B05}"/>
              </a:ext>
            </a:extLst>
          </p:cNvPr>
          <p:cNvSpPr/>
          <p:nvPr/>
        </p:nvSpPr>
        <p:spPr>
          <a:xfrm rot="8049707">
            <a:off x="8911804" y="3079253"/>
            <a:ext cx="1001934" cy="30976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86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618564" y="116540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불변성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06979-4EB6-44A0-8838-E70E9761CADC}"/>
              </a:ext>
            </a:extLst>
          </p:cNvPr>
          <p:cNvSpPr txBox="1"/>
          <p:nvPr/>
        </p:nvSpPr>
        <p:spPr>
          <a:xfrm>
            <a:off x="266700" y="826294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12004-5738-4F1B-8DE0-A6A18EB653F5}"/>
              </a:ext>
            </a:extLst>
          </p:cNvPr>
          <p:cNvSpPr txBox="1"/>
          <p:nvPr/>
        </p:nvSpPr>
        <p:spPr>
          <a:xfrm>
            <a:off x="2653552" y="898011"/>
            <a:ext cx="31376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000" dirty="0"/>
              <a:t>var a = ‘abc’;</a:t>
            </a:r>
          </a:p>
          <a:p>
            <a:endParaRPr lang="pt-BR" altLang="ko-KR" sz="2000" dirty="0"/>
          </a:p>
          <a:p>
            <a:r>
              <a:rPr lang="pt-BR" altLang="ko-KR" sz="2000" dirty="0"/>
              <a:t>a = a + ‘def’;</a:t>
            </a:r>
          </a:p>
          <a:p>
            <a:endParaRPr lang="pt-BR" altLang="ko-KR" sz="2000" dirty="0"/>
          </a:p>
          <a:p>
            <a:r>
              <a:rPr lang="pt-BR" altLang="ko-KR" sz="2000" dirty="0"/>
              <a:t>var b = 5;</a:t>
            </a:r>
          </a:p>
          <a:p>
            <a:endParaRPr lang="pt-BR" altLang="ko-KR" sz="2000" dirty="0"/>
          </a:p>
          <a:p>
            <a:r>
              <a:rPr lang="pt-BR" altLang="ko-KR" sz="2000" dirty="0"/>
              <a:t>var c = 5;</a:t>
            </a:r>
          </a:p>
          <a:p>
            <a:endParaRPr lang="pt-BR" altLang="ko-KR" sz="2000" dirty="0"/>
          </a:p>
          <a:p>
            <a:r>
              <a:rPr lang="pt-BR" altLang="ko-KR" sz="2000" dirty="0"/>
              <a:t>b = 7;</a:t>
            </a:r>
          </a:p>
          <a:p>
            <a:endParaRPr lang="pt-BR" altLang="ko-KR" sz="2000" dirty="0"/>
          </a:p>
          <a:p>
            <a:endParaRPr lang="ko-KR" altLang="en-US" sz="2000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AB8D83B7-C13B-461A-893C-0C76A9218CC8}"/>
              </a:ext>
            </a:extLst>
          </p:cNvPr>
          <p:cNvGraphicFramePr>
            <a:graphicFrameLocks noGrp="1"/>
          </p:cNvGraphicFramePr>
          <p:nvPr/>
        </p:nvGraphicFramePr>
        <p:xfrm>
          <a:off x="5661213" y="1697729"/>
          <a:ext cx="4836457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81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229754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180BB47-319B-4C65-9AD9-75AD43C9D857}"/>
              </a:ext>
            </a:extLst>
          </p:cNvPr>
          <p:cNvSpPr txBox="1"/>
          <p:nvPr/>
        </p:nvSpPr>
        <p:spPr>
          <a:xfrm>
            <a:off x="6669740" y="2239198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a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@5002</a:t>
            </a:r>
            <a:endParaRPr lang="ko-KR" altLang="en-US" sz="1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6BED1B-7D1A-4B20-8482-18BB991EE907}"/>
              </a:ext>
            </a:extLst>
          </p:cNvPr>
          <p:cNvSpPr txBox="1"/>
          <p:nvPr/>
        </p:nvSpPr>
        <p:spPr>
          <a:xfrm>
            <a:off x="7933766" y="2236791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b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</a:t>
            </a:r>
            <a:r>
              <a:rPr lang="en-US" altLang="ko-KR" sz="1500" u="sng" dirty="0">
                <a:solidFill>
                  <a:srgbClr val="FF0000"/>
                </a:solidFill>
              </a:rPr>
              <a:t>@5004</a:t>
            </a:r>
            <a:endParaRPr lang="ko-KR" altLang="en-US" sz="1500" u="sng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5CBB77-972D-43A1-878E-473990431E50}"/>
              </a:ext>
            </a:extLst>
          </p:cNvPr>
          <p:cNvSpPr txBox="1"/>
          <p:nvPr/>
        </p:nvSpPr>
        <p:spPr>
          <a:xfrm>
            <a:off x="9269510" y="2234384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c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</a:t>
            </a:r>
            <a:r>
              <a:rPr lang="en-US" altLang="ko-KR" sz="1500" u="sng" dirty="0">
                <a:solidFill>
                  <a:srgbClr val="FF0000"/>
                </a:solidFill>
              </a:rPr>
              <a:t>@5003</a:t>
            </a:r>
            <a:endParaRPr lang="ko-KR" altLang="en-US" sz="1500" u="sng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BD58F2AA-B0EE-4A85-BED9-8D62B306A2BB}"/>
              </a:ext>
            </a:extLst>
          </p:cNvPr>
          <p:cNvGraphicFramePr>
            <a:graphicFrameLocks noGrp="1"/>
          </p:cNvGraphicFramePr>
          <p:nvPr/>
        </p:nvGraphicFramePr>
        <p:xfrm>
          <a:off x="5661212" y="3710771"/>
          <a:ext cx="4836458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1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744607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051680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051680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051680">
                  <a:extLst>
                    <a:ext uri="{9D8B030D-6E8A-4147-A177-3AD203B41FA5}">
                      <a16:colId xmlns:a16="http://schemas.microsoft.com/office/drawing/2014/main" val="1136973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abc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abcdef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A9366BE-FDC1-40CB-90E6-83EDB057C33F}"/>
              </a:ext>
            </a:extLst>
          </p:cNvPr>
          <p:cNvSpPr/>
          <p:nvPr/>
        </p:nvSpPr>
        <p:spPr>
          <a:xfrm>
            <a:off x="2366680" y="3429000"/>
            <a:ext cx="244288" cy="19722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3E69E5-1872-4FB6-B108-E3CB0C743E38}"/>
              </a:ext>
            </a:extLst>
          </p:cNvPr>
          <p:cNvSpPr/>
          <p:nvPr/>
        </p:nvSpPr>
        <p:spPr>
          <a:xfrm rot="8049707">
            <a:off x="8734022" y="3083659"/>
            <a:ext cx="1160158" cy="30976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E7873A9-030D-4858-BDC6-97724EB98251}"/>
              </a:ext>
            </a:extLst>
          </p:cNvPr>
          <p:cNvSpPr/>
          <p:nvPr/>
        </p:nvSpPr>
        <p:spPr>
          <a:xfrm rot="2492122">
            <a:off x="8619332" y="3094697"/>
            <a:ext cx="1347324" cy="30976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5AA24-C300-4578-BAEB-37045A124AE4}"/>
              </a:ext>
            </a:extLst>
          </p:cNvPr>
          <p:cNvSpPr txBox="1"/>
          <p:nvPr/>
        </p:nvSpPr>
        <p:spPr>
          <a:xfrm>
            <a:off x="1299882" y="5627550"/>
            <a:ext cx="1029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번 만든 값을 바꿀 수 없다</a:t>
            </a:r>
            <a:r>
              <a:rPr lang="en-US" altLang="ko-KR" dirty="0"/>
              <a:t>. =&gt; </a:t>
            </a:r>
            <a:r>
              <a:rPr lang="ko-KR" altLang="en-US" dirty="0"/>
              <a:t>새로 만드는 동작을 통해서만 변경이 이뤄진다</a:t>
            </a:r>
            <a:r>
              <a:rPr lang="en-US" altLang="ko-KR" dirty="0"/>
              <a:t>. =&gt; </a:t>
            </a:r>
            <a:r>
              <a:rPr lang="ko-KR" altLang="en-US" dirty="0">
                <a:solidFill>
                  <a:srgbClr val="FF0000"/>
                </a:solidFill>
              </a:rPr>
              <a:t>불변성</a:t>
            </a:r>
          </a:p>
        </p:txBody>
      </p:sp>
    </p:spTree>
    <p:extLst>
      <p:ext uri="{BB962C8B-B14F-4D97-AF65-F5344CB8AC3E}">
        <p14:creationId xmlns:p14="http://schemas.microsoft.com/office/powerpoint/2010/main" val="121409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618564" y="116540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참조형 데이터의 할당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5EDD5D-A26E-486D-B893-8D61465BCC49}"/>
              </a:ext>
            </a:extLst>
          </p:cNvPr>
          <p:cNvSpPr/>
          <p:nvPr/>
        </p:nvSpPr>
        <p:spPr>
          <a:xfrm>
            <a:off x="3240740" y="9386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var obj1 = {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a: 1,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b: '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bbb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947A1-3E3E-4D59-BE19-7A7CB131DCE8}"/>
              </a:ext>
            </a:extLst>
          </p:cNvPr>
          <p:cNvSpPr txBox="1"/>
          <p:nvPr/>
        </p:nvSpPr>
        <p:spPr>
          <a:xfrm>
            <a:off x="618564" y="862153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2EC4546E-C53B-4AB3-A6D8-7EB524AC3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6832"/>
              </p:ext>
            </p:extLst>
          </p:nvPr>
        </p:nvGraphicFramePr>
        <p:xfrm>
          <a:off x="712695" y="2321074"/>
          <a:ext cx="4836457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81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229754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EA5BCD8-B8BC-4D34-94C1-937CBD95B319}"/>
              </a:ext>
            </a:extLst>
          </p:cNvPr>
          <p:cNvSpPr txBox="1"/>
          <p:nvPr/>
        </p:nvSpPr>
        <p:spPr>
          <a:xfrm>
            <a:off x="2985245" y="2843824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obj1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@5001</a:t>
            </a:r>
            <a:endParaRPr lang="ko-KR" altLang="en-US" sz="1500" dirty="0"/>
          </a:p>
        </p:txBody>
      </p: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48B985E0-F261-4C6A-9E4E-CCDE6E08B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2689"/>
              </p:ext>
            </p:extLst>
          </p:nvPr>
        </p:nvGraphicFramePr>
        <p:xfrm>
          <a:off x="712695" y="3741542"/>
          <a:ext cx="685912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48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65354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033221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491504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491504">
                  <a:extLst>
                    <a:ext uri="{9D8B030D-6E8A-4147-A177-3AD203B41FA5}">
                      <a16:colId xmlns:a16="http://schemas.microsoft.com/office/drawing/2014/main" val="360364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@7103 ~ ?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bbb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97837980-CC73-4140-9683-3B257196C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75458"/>
              </p:ext>
            </p:extLst>
          </p:nvPr>
        </p:nvGraphicFramePr>
        <p:xfrm>
          <a:off x="728384" y="5300198"/>
          <a:ext cx="5367616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48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65354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242772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360364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145B04F-196D-4765-80CD-AB28280A15D3}"/>
              </a:ext>
            </a:extLst>
          </p:cNvPr>
          <p:cNvSpPr txBox="1"/>
          <p:nvPr/>
        </p:nvSpPr>
        <p:spPr>
          <a:xfrm>
            <a:off x="2120151" y="5802176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a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@5002</a:t>
            </a:r>
            <a:endParaRPr lang="ko-KR" altLang="en-US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203EEB-E2BA-4DCE-9D4A-58BF6203E07A}"/>
              </a:ext>
            </a:extLst>
          </p:cNvPr>
          <p:cNvSpPr txBox="1"/>
          <p:nvPr/>
        </p:nvSpPr>
        <p:spPr>
          <a:xfrm>
            <a:off x="3527607" y="5798738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b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134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618564" y="116540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가변성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5EDD5D-A26E-486D-B893-8D61465BCC49}"/>
              </a:ext>
            </a:extLst>
          </p:cNvPr>
          <p:cNvSpPr/>
          <p:nvPr/>
        </p:nvSpPr>
        <p:spPr>
          <a:xfrm>
            <a:off x="3240740" y="67053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var obj1 = {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a: 1,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b: '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bbb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’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obj1.b = ‘ccc’ </a:t>
            </a: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947A1-3E3E-4D59-BE19-7A7CB131DCE8}"/>
              </a:ext>
            </a:extLst>
          </p:cNvPr>
          <p:cNvSpPr txBox="1"/>
          <p:nvPr/>
        </p:nvSpPr>
        <p:spPr>
          <a:xfrm>
            <a:off x="618564" y="862153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2EC4546E-C53B-4AB3-A6D8-7EB524AC368B}"/>
              </a:ext>
            </a:extLst>
          </p:cNvPr>
          <p:cNvGraphicFramePr>
            <a:graphicFrameLocks noGrp="1"/>
          </p:cNvGraphicFramePr>
          <p:nvPr/>
        </p:nvGraphicFramePr>
        <p:xfrm>
          <a:off x="712695" y="2321074"/>
          <a:ext cx="4836457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81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229754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EA5BCD8-B8BC-4D34-94C1-937CBD95B319}"/>
              </a:ext>
            </a:extLst>
          </p:cNvPr>
          <p:cNvSpPr txBox="1"/>
          <p:nvPr/>
        </p:nvSpPr>
        <p:spPr>
          <a:xfrm>
            <a:off x="2985245" y="2843824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obj1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@5001</a:t>
            </a:r>
            <a:endParaRPr lang="ko-KR" altLang="en-US" sz="1500" dirty="0"/>
          </a:p>
        </p:txBody>
      </p: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48B985E0-F261-4C6A-9E4E-CCDE6E08B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93723"/>
              </p:ext>
            </p:extLst>
          </p:nvPr>
        </p:nvGraphicFramePr>
        <p:xfrm>
          <a:off x="712695" y="3655480"/>
          <a:ext cx="78665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400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557685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973325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405040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405040">
                  <a:extLst>
                    <a:ext uri="{9D8B030D-6E8A-4147-A177-3AD203B41FA5}">
                      <a16:colId xmlns:a16="http://schemas.microsoft.com/office/drawing/2014/main" val="360364796"/>
                    </a:ext>
                  </a:extLst>
                </a:gridCol>
                <a:gridCol w="1405040">
                  <a:extLst>
                    <a:ext uri="{9D8B030D-6E8A-4147-A177-3AD203B41FA5}">
                      <a16:colId xmlns:a16="http://schemas.microsoft.com/office/drawing/2014/main" val="2654669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@7103 ~ ?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bbb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‘ccc’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97837980-CC73-4140-9683-3B257196C648}"/>
              </a:ext>
            </a:extLst>
          </p:cNvPr>
          <p:cNvGraphicFramePr>
            <a:graphicFrameLocks noGrp="1"/>
          </p:cNvGraphicFramePr>
          <p:nvPr/>
        </p:nvGraphicFramePr>
        <p:xfrm>
          <a:off x="728384" y="5300198"/>
          <a:ext cx="5367616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48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65354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242772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360364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145B04F-196D-4765-80CD-AB28280A15D3}"/>
              </a:ext>
            </a:extLst>
          </p:cNvPr>
          <p:cNvSpPr txBox="1"/>
          <p:nvPr/>
        </p:nvSpPr>
        <p:spPr>
          <a:xfrm>
            <a:off x="2120151" y="5802176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a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@5002</a:t>
            </a:r>
            <a:endParaRPr lang="ko-KR" altLang="en-US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203EEB-E2BA-4DCE-9D4A-58BF6203E07A}"/>
              </a:ext>
            </a:extLst>
          </p:cNvPr>
          <p:cNvSpPr txBox="1"/>
          <p:nvPr/>
        </p:nvSpPr>
        <p:spPr>
          <a:xfrm>
            <a:off x="3527607" y="5798738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b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</a:t>
            </a:r>
            <a:r>
              <a:rPr lang="en-US" altLang="ko-KR" sz="1500" dirty="0">
                <a:solidFill>
                  <a:srgbClr val="FF0000"/>
                </a:solidFill>
              </a:rPr>
              <a:t>@5004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A98CAB-F531-4AB0-ABCA-C2AC3466597C}"/>
              </a:ext>
            </a:extLst>
          </p:cNvPr>
          <p:cNvSpPr txBox="1"/>
          <p:nvPr/>
        </p:nvSpPr>
        <p:spPr>
          <a:xfrm>
            <a:off x="6418729" y="5734707"/>
            <a:ext cx="536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객체의 변수에 다른 값을 대입 가능 </a:t>
            </a:r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ko-KR" altLang="en-US" dirty="0">
                <a:solidFill>
                  <a:srgbClr val="FF0000"/>
                </a:solidFill>
              </a:rPr>
              <a:t>가변성</a:t>
            </a:r>
          </a:p>
        </p:txBody>
      </p:sp>
    </p:spTree>
    <p:extLst>
      <p:ext uri="{BB962C8B-B14F-4D97-AF65-F5344CB8AC3E}">
        <p14:creationId xmlns:p14="http://schemas.microsoft.com/office/powerpoint/2010/main" val="253540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618564" y="116540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참조형 객체 메모리 할당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5EDD5D-A26E-486D-B893-8D61465BCC49}"/>
              </a:ext>
            </a:extLst>
          </p:cNvPr>
          <p:cNvSpPr/>
          <p:nvPr/>
        </p:nvSpPr>
        <p:spPr>
          <a:xfrm>
            <a:off x="3240740" y="7858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var obj = {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x: 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 [3,4,5]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};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947A1-3E3E-4D59-BE19-7A7CB131DCE8}"/>
              </a:ext>
            </a:extLst>
          </p:cNvPr>
          <p:cNvSpPr txBox="1"/>
          <p:nvPr/>
        </p:nvSpPr>
        <p:spPr>
          <a:xfrm>
            <a:off x="618564" y="862153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2EC4546E-C53B-4AB3-A6D8-7EB524AC368B}"/>
              </a:ext>
            </a:extLst>
          </p:cNvPr>
          <p:cNvGraphicFramePr>
            <a:graphicFrameLocks noGrp="1"/>
          </p:cNvGraphicFramePr>
          <p:nvPr/>
        </p:nvGraphicFramePr>
        <p:xfrm>
          <a:off x="712695" y="2321074"/>
          <a:ext cx="4836457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81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229754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EA5BCD8-B8BC-4D34-94C1-937CBD95B319}"/>
              </a:ext>
            </a:extLst>
          </p:cNvPr>
          <p:cNvSpPr txBox="1"/>
          <p:nvPr/>
        </p:nvSpPr>
        <p:spPr>
          <a:xfrm>
            <a:off x="2985245" y="2843824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obj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@5001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66243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618564" y="116540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참조형 객체 메모리 할당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5EDD5D-A26E-486D-B893-8D61465BCC49}"/>
              </a:ext>
            </a:extLst>
          </p:cNvPr>
          <p:cNvSpPr/>
          <p:nvPr/>
        </p:nvSpPr>
        <p:spPr>
          <a:xfrm>
            <a:off x="3240740" y="7858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var obj = {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x: 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 [3,4,5]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};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947A1-3E3E-4D59-BE19-7A7CB131DCE8}"/>
              </a:ext>
            </a:extLst>
          </p:cNvPr>
          <p:cNvSpPr txBox="1"/>
          <p:nvPr/>
        </p:nvSpPr>
        <p:spPr>
          <a:xfrm>
            <a:off x="618564" y="862153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2EC4546E-C53B-4AB3-A6D8-7EB524AC368B}"/>
              </a:ext>
            </a:extLst>
          </p:cNvPr>
          <p:cNvGraphicFramePr>
            <a:graphicFrameLocks noGrp="1"/>
          </p:cNvGraphicFramePr>
          <p:nvPr/>
        </p:nvGraphicFramePr>
        <p:xfrm>
          <a:off x="712695" y="2321074"/>
          <a:ext cx="4836457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81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229754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EA5BCD8-B8BC-4D34-94C1-937CBD95B319}"/>
              </a:ext>
            </a:extLst>
          </p:cNvPr>
          <p:cNvSpPr txBox="1"/>
          <p:nvPr/>
        </p:nvSpPr>
        <p:spPr>
          <a:xfrm>
            <a:off x="2985245" y="2843824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obj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@5001</a:t>
            </a:r>
            <a:endParaRPr lang="ko-KR" altLang="en-US" sz="1500" dirty="0"/>
          </a:p>
        </p:txBody>
      </p: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48B985E0-F261-4C6A-9E4E-CCDE6E08B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0551"/>
              </p:ext>
            </p:extLst>
          </p:nvPr>
        </p:nvGraphicFramePr>
        <p:xfrm>
          <a:off x="712695" y="3655480"/>
          <a:ext cx="7866530" cy="15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400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557685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973325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405040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405040">
                  <a:extLst>
                    <a:ext uri="{9D8B030D-6E8A-4147-A177-3AD203B41FA5}">
                      <a16:colId xmlns:a16="http://schemas.microsoft.com/office/drawing/2014/main" val="360364796"/>
                    </a:ext>
                  </a:extLst>
                </a:gridCol>
                <a:gridCol w="1405040">
                  <a:extLst>
                    <a:ext uri="{9D8B030D-6E8A-4147-A177-3AD203B41FA5}">
                      <a16:colId xmlns:a16="http://schemas.microsoft.com/office/drawing/2014/main" val="2654669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@7103 ~ ?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97837980-CC73-4140-9683-3B257196C648}"/>
              </a:ext>
            </a:extLst>
          </p:cNvPr>
          <p:cNvGraphicFramePr>
            <a:graphicFrameLocks noGrp="1"/>
          </p:cNvGraphicFramePr>
          <p:nvPr/>
        </p:nvGraphicFramePr>
        <p:xfrm>
          <a:off x="728384" y="5300198"/>
          <a:ext cx="5367616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48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65354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242772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360364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145B04F-196D-4765-80CD-AB28280A15D3}"/>
              </a:ext>
            </a:extLst>
          </p:cNvPr>
          <p:cNvSpPr txBox="1"/>
          <p:nvPr/>
        </p:nvSpPr>
        <p:spPr>
          <a:xfrm>
            <a:off x="2120151" y="5802176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x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</a:t>
            </a:r>
            <a:endParaRPr lang="ko-KR" altLang="en-US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203EEB-E2BA-4DCE-9D4A-58BF6203E07A}"/>
              </a:ext>
            </a:extLst>
          </p:cNvPr>
          <p:cNvSpPr txBox="1"/>
          <p:nvPr/>
        </p:nvSpPr>
        <p:spPr>
          <a:xfrm>
            <a:off x="3527607" y="5798738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arr</a:t>
            </a:r>
            <a:endParaRPr lang="en-US" altLang="ko-KR" sz="1500" dirty="0"/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43272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618564" y="116540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참조형 객체 메모리 할당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5EDD5D-A26E-486D-B893-8D61465BCC49}"/>
              </a:ext>
            </a:extLst>
          </p:cNvPr>
          <p:cNvSpPr/>
          <p:nvPr/>
        </p:nvSpPr>
        <p:spPr>
          <a:xfrm>
            <a:off x="3240740" y="7858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var obj = {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x: 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 [3,4,5]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};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947A1-3E3E-4D59-BE19-7A7CB131DCE8}"/>
              </a:ext>
            </a:extLst>
          </p:cNvPr>
          <p:cNvSpPr txBox="1"/>
          <p:nvPr/>
        </p:nvSpPr>
        <p:spPr>
          <a:xfrm>
            <a:off x="618564" y="862153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2EC4546E-C53B-4AB3-A6D8-7EB524AC368B}"/>
              </a:ext>
            </a:extLst>
          </p:cNvPr>
          <p:cNvGraphicFramePr>
            <a:graphicFrameLocks noGrp="1"/>
          </p:cNvGraphicFramePr>
          <p:nvPr/>
        </p:nvGraphicFramePr>
        <p:xfrm>
          <a:off x="712695" y="2321074"/>
          <a:ext cx="4836457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81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229754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EA5BCD8-B8BC-4D34-94C1-937CBD95B319}"/>
              </a:ext>
            </a:extLst>
          </p:cNvPr>
          <p:cNvSpPr txBox="1"/>
          <p:nvPr/>
        </p:nvSpPr>
        <p:spPr>
          <a:xfrm>
            <a:off x="2985245" y="2843824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obj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@5001</a:t>
            </a:r>
            <a:endParaRPr lang="ko-KR" altLang="en-US" sz="1500" dirty="0"/>
          </a:p>
        </p:txBody>
      </p: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48B985E0-F261-4C6A-9E4E-CCDE6E08B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838219"/>
              </p:ext>
            </p:extLst>
          </p:nvPr>
        </p:nvGraphicFramePr>
        <p:xfrm>
          <a:off x="712695" y="3655480"/>
          <a:ext cx="7866530" cy="15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400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557685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973325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405040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405040">
                  <a:extLst>
                    <a:ext uri="{9D8B030D-6E8A-4147-A177-3AD203B41FA5}">
                      <a16:colId xmlns:a16="http://schemas.microsoft.com/office/drawing/2014/main" val="360364796"/>
                    </a:ext>
                  </a:extLst>
                </a:gridCol>
                <a:gridCol w="1405040">
                  <a:extLst>
                    <a:ext uri="{9D8B030D-6E8A-4147-A177-3AD203B41FA5}">
                      <a16:colId xmlns:a16="http://schemas.microsoft.com/office/drawing/2014/main" val="2654669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@7103 ~ ?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97837980-CC73-4140-9683-3B257196C648}"/>
              </a:ext>
            </a:extLst>
          </p:cNvPr>
          <p:cNvGraphicFramePr>
            <a:graphicFrameLocks noGrp="1"/>
          </p:cNvGraphicFramePr>
          <p:nvPr/>
        </p:nvGraphicFramePr>
        <p:xfrm>
          <a:off x="728384" y="5300198"/>
          <a:ext cx="5367616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48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65354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242772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360364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145B04F-196D-4765-80CD-AB28280A15D3}"/>
              </a:ext>
            </a:extLst>
          </p:cNvPr>
          <p:cNvSpPr txBox="1"/>
          <p:nvPr/>
        </p:nvSpPr>
        <p:spPr>
          <a:xfrm>
            <a:off x="2120151" y="5802176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x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@5002</a:t>
            </a:r>
            <a:endParaRPr lang="ko-KR" altLang="en-US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203EEB-E2BA-4DCE-9D4A-58BF6203E07A}"/>
              </a:ext>
            </a:extLst>
          </p:cNvPr>
          <p:cNvSpPr txBox="1"/>
          <p:nvPr/>
        </p:nvSpPr>
        <p:spPr>
          <a:xfrm>
            <a:off x="3527607" y="5798738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arr</a:t>
            </a:r>
            <a:endParaRPr lang="en-US" altLang="ko-KR" sz="1500" dirty="0"/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3100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618564" y="116540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참조형 객체 메모리 할당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5EDD5D-A26E-486D-B893-8D61465BCC49}"/>
              </a:ext>
            </a:extLst>
          </p:cNvPr>
          <p:cNvSpPr/>
          <p:nvPr/>
        </p:nvSpPr>
        <p:spPr>
          <a:xfrm>
            <a:off x="3240740" y="7858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var obj = {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x: 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 [3,4,5]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};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947A1-3E3E-4D59-BE19-7A7CB131DCE8}"/>
              </a:ext>
            </a:extLst>
          </p:cNvPr>
          <p:cNvSpPr txBox="1"/>
          <p:nvPr/>
        </p:nvSpPr>
        <p:spPr>
          <a:xfrm>
            <a:off x="618564" y="862153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2EC4546E-C53B-4AB3-A6D8-7EB524AC368B}"/>
              </a:ext>
            </a:extLst>
          </p:cNvPr>
          <p:cNvGraphicFramePr>
            <a:graphicFrameLocks noGrp="1"/>
          </p:cNvGraphicFramePr>
          <p:nvPr/>
        </p:nvGraphicFramePr>
        <p:xfrm>
          <a:off x="712695" y="2321074"/>
          <a:ext cx="4836457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81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229754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EA5BCD8-B8BC-4D34-94C1-937CBD95B319}"/>
              </a:ext>
            </a:extLst>
          </p:cNvPr>
          <p:cNvSpPr txBox="1"/>
          <p:nvPr/>
        </p:nvSpPr>
        <p:spPr>
          <a:xfrm>
            <a:off x="2985245" y="2843824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obj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@5001</a:t>
            </a:r>
            <a:endParaRPr lang="ko-KR" altLang="en-US" sz="1500" dirty="0"/>
          </a:p>
        </p:txBody>
      </p: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48B985E0-F261-4C6A-9E4E-CCDE6E08B5B9}"/>
              </a:ext>
            </a:extLst>
          </p:cNvPr>
          <p:cNvGraphicFramePr>
            <a:graphicFrameLocks noGrp="1"/>
          </p:cNvGraphicFramePr>
          <p:nvPr/>
        </p:nvGraphicFramePr>
        <p:xfrm>
          <a:off x="712695" y="3655480"/>
          <a:ext cx="7866530" cy="15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400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557685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973325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405040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405040">
                  <a:extLst>
                    <a:ext uri="{9D8B030D-6E8A-4147-A177-3AD203B41FA5}">
                      <a16:colId xmlns:a16="http://schemas.microsoft.com/office/drawing/2014/main" val="360364796"/>
                    </a:ext>
                  </a:extLst>
                </a:gridCol>
                <a:gridCol w="1405040">
                  <a:extLst>
                    <a:ext uri="{9D8B030D-6E8A-4147-A177-3AD203B41FA5}">
                      <a16:colId xmlns:a16="http://schemas.microsoft.com/office/drawing/2014/main" val="2654669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@7103 ~ ?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@8000 ~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97837980-CC73-4140-9683-3B257196C648}"/>
              </a:ext>
            </a:extLst>
          </p:cNvPr>
          <p:cNvGraphicFramePr>
            <a:graphicFrameLocks noGrp="1"/>
          </p:cNvGraphicFramePr>
          <p:nvPr/>
        </p:nvGraphicFramePr>
        <p:xfrm>
          <a:off x="728384" y="5300198"/>
          <a:ext cx="5367616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48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65354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242772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360364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145B04F-196D-4765-80CD-AB28280A15D3}"/>
              </a:ext>
            </a:extLst>
          </p:cNvPr>
          <p:cNvSpPr txBox="1"/>
          <p:nvPr/>
        </p:nvSpPr>
        <p:spPr>
          <a:xfrm>
            <a:off x="2120151" y="5802176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x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@5002</a:t>
            </a:r>
            <a:endParaRPr lang="ko-KR" altLang="en-US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203EEB-E2BA-4DCE-9D4A-58BF6203E07A}"/>
              </a:ext>
            </a:extLst>
          </p:cNvPr>
          <p:cNvSpPr txBox="1"/>
          <p:nvPr/>
        </p:nvSpPr>
        <p:spPr>
          <a:xfrm>
            <a:off x="3527607" y="5798738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arr</a:t>
            </a:r>
            <a:endParaRPr lang="en-US" altLang="ko-KR" sz="1500" dirty="0"/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@5003</a:t>
            </a:r>
            <a:endParaRPr lang="ko-KR" altLang="en-US" sz="15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F18BED-5792-40DE-9820-C1071AC4B642}"/>
              </a:ext>
            </a:extLst>
          </p:cNvPr>
          <p:cNvGraphicFramePr>
            <a:graphicFrameLocks noGrp="1"/>
          </p:cNvGraphicFramePr>
          <p:nvPr/>
        </p:nvGraphicFramePr>
        <p:xfrm>
          <a:off x="6456831" y="5300198"/>
          <a:ext cx="5367616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48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65354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242772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360364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8000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36A2E6-1CBF-4176-BB34-D68ACED252A8}"/>
              </a:ext>
            </a:extLst>
          </p:cNvPr>
          <p:cNvSpPr txBox="1"/>
          <p:nvPr/>
        </p:nvSpPr>
        <p:spPr>
          <a:xfrm>
            <a:off x="7920316" y="5802176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0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</a:t>
            </a:r>
            <a:endParaRPr lang="ko-KR" alt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AFBE9-0D72-4CE6-8529-7178752E1BB5}"/>
              </a:ext>
            </a:extLst>
          </p:cNvPr>
          <p:cNvSpPr txBox="1"/>
          <p:nvPr/>
        </p:nvSpPr>
        <p:spPr>
          <a:xfrm>
            <a:off x="9383801" y="5798738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1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</a:t>
            </a: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DA5CD-CE05-473B-B523-88CF67ABCB45}"/>
              </a:ext>
            </a:extLst>
          </p:cNvPr>
          <p:cNvSpPr txBox="1"/>
          <p:nvPr/>
        </p:nvSpPr>
        <p:spPr>
          <a:xfrm>
            <a:off x="10710577" y="5798738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2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08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83ABD-C542-4337-9307-ABA17C43C116}"/>
              </a:ext>
            </a:extLst>
          </p:cNvPr>
          <p:cNvSpPr txBox="1"/>
          <p:nvPr/>
        </p:nvSpPr>
        <p:spPr>
          <a:xfrm>
            <a:off x="627529" y="510987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타입의 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43D6E-685E-48F5-8FD6-3E80B010A881}"/>
              </a:ext>
            </a:extLst>
          </p:cNvPr>
          <p:cNvSpPr txBox="1"/>
          <p:nvPr/>
        </p:nvSpPr>
        <p:spPr>
          <a:xfrm>
            <a:off x="1255060" y="2196352"/>
            <a:ext cx="39982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1. </a:t>
            </a:r>
            <a:r>
              <a:rPr lang="ko-KR" altLang="en-US" sz="2500" dirty="0"/>
              <a:t>기본형</a:t>
            </a:r>
            <a:r>
              <a:rPr lang="en-US" altLang="ko-KR" sz="2500" dirty="0"/>
              <a:t> (Primitive type) :</a:t>
            </a:r>
            <a:endParaRPr lang="ko-KR" alt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5AABB-0E0E-4E91-AB27-8F455F88A9B2}"/>
              </a:ext>
            </a:extLst>
          </p:cNvPr>
          <p:cNvSpPr txBox="1"/>
          <p:nvPr/>
        </p:nvSpPr>
        <p:spPr>
          <a:xfrm>
            <a:off x="5450542" y="2196352"/>
            <a:ext cx="53877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숫자</a:t>
            </a:r>
            <a:r>
              <a:rPr lang="en-US" altLang="ko-KR" sz="2500" dirty="0"/>
              <a:t>, </a:t>
            </a:r>
            <a:r>
              <a:rPr lang="ko-KR" altLang="en-US" sz="2500" dirty="0"/>
              <a:t>문자열</a:t>
            </a:r>
            <a:r>
              <a:rPr lang="en-US" altLang="ko-KR" sz="2500" dirty="0"/>
              <a:t>, Boolean </a:t>
            </a:r>
            <a:r>
              <a:rPr lang="ko-KR" altLang="en-US" sz="2500" dirty="0"/>
              <a:t>등 </a:t>
            </a:r>
            <a:r>
              <a:rPr lang="en-US" altLang="ko-KR" sz="2500" dirty="0"/>
              <a:t> , </a:t>
            </a:r>
            <a:r>
              <a:rPr lang="ko-KR" altLang="en-US" sz="2500" dirty="0">
                <a:solidFill>
                  <a:srgbClr val="FF0000"/>
                </a:solidFill>
              </a:rPr>
              <a:t>불변성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43CA2-CA52-414D-8912-09C152FC9792}"/>
              </a:ext>
            </a:extLst>
          </p:cNvPr>
          <p:cNvSpPr txBox="1"/>
          <p:nvPr/>
        </p:nvSpPr>
        <p:spPr>
          <a:xfrm>
            <a:off x="1255060" y="3915653"/>
            <a:ext cx="10865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2. </a:t>
            </a:r>
            <a:r>
              <a:rPr lang="ko-KR" altLang="en-US" sz="2500" dirty="0"/>
              <a:t>참조형</a:t>
            </a:r>
            <a:r>
              <a:rPr lang="en-US" altLang="ko-KR" sz="2500" dirty="0"/>
              <a:t> (Reference type) :   </a:t>
            </a:r>
            <a:r>
              <a:rPr lang="ko-KR" altLang="en-US" sz="2500" dirty="0"/>
              <a:t>데이터 묶음 </a:t>
            </a:r>
            <a:r>
              <a:rPr lang="en-US" altLang="ko-KR" sz="2500" dirty="0"/>
              <a:t>( </a:t>
            </a:r>
            <a:r>
              <a:rPr lang="ko-KR" altLang="en-US" sz="2500" dirty="0"/>
              <a:t>배열</a:t>
            </a:r>
            <a:r>
              <a:rPr lang="en-US" altLang="ko-KR" sz="2500" dirty="0"/>
              <a:t>, </a:t>
            </a:r>
            <a:r>
              <a:rPr lang="ko-KR" altLang="en-US" sz="2500" dirty="0"/>
              <a:t>함수</a:t>
            </a:r>
            <a:r>
              <a:rPr lang="en-US" altLang="ko-KR" sz="2500" dirty="0"/>
              <a:t>, </a:t>
            </a:r>
            <a:r>
              <a:rPr lang="ko-KR" altLang="en-US" sz="2500" dirty="0"/>
              <a:t>날짜</a:t>
            </a:r>
            <a:r>
              <a:rPr lang="en-US" altLang="ko-KR" sz="2500" dirty="0"/>
              <a:t> </a:t>
            </a:r>
            <a:r>
              <a:rPr lang="ko-KR" altLang="en-US" sz="2500" dirty="0"/>
              <a:t>등 </a:t>
            </a:r>
            <a:r>
              <a:rPr lang="en-US" altLang="ko-KR" sz="2500" dirty="0"/>
              <a:t>) , </a:t>
            </a:r>
            <a:r>
              <a:rPr lang="ko-KR" altLang="en-US" sz="2500" dirty="0">
                <a:solidFill>
                  <a:srgbClr val="FF0000"/>
                </a:solidFill>
              </a:rPr>
              <a:t>가변성</a:t>
            </a:r>
            <a:r>
              <a:rPr lang="en-US" altLang="ko-KR" sz="2500" dirty="0">
                <a:solidFill>
                  <a:srgbClr val="FF0000"/>
                </a:solidFill>
              </a:rPr>
              <a:t> 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582080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618564" y="116540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참조형 객체 메모리 할당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5EDD5D-A26E-486D-B893-8D61465BCC49}"/>
              </a:ext>
            </a:extLst>
          </p:cNvPr>
          <p:cNvSpPr/>
          <p:nvPr/>
        </p:nvSpPr>
        <p:spPr>
          <a:xfrm>
            <a:off x="3240740" y="7858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var obj = {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x: 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 [3,4,5]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};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947A1-3E3E-4D59-BE19-7A7CB131DCE8}"/>
              </a:ext>
            </a:extLst>
          </p:cNvPr>
          <p:cNvSpPr txBox="1"/>
          <p:nvPr/>
        </p:nvSpPr>
        <p:spPr>
          <a:xfrm>
            <a:off x="618564" y="862153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2EC4546E-C53B-4AB3-A6D8-7EB524AC368B}"/>
              </a:ext>
            </a:extLst>
          </p:cNvPr>
          <p:cNvGraphicFramePr>
            <a:graphicFrameLocks noGrp="1"/>
          </p:cNvGraphicFramePr>
          <p:nvPr/>
        </p:nvGraphicFramePr>
        <p:xfrm>
          <a:off x="712695" y="2321074"/>
          <a:ext cx="4836457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81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229754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EA5BCD8-B8BC-4D34-94C1-937CBD95B319}"/>
              </a:ext>
            </a:extLst>
          </p:cNvPr>
          <p:cNvSpPr txBox="1"/>
          <p:nvPr/>
        </p:nvSpPr>
        <p:spPr>
          <a:xfrm>
            <a:off x="2985245" y="2843824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obj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@5001</a:t>
            </a:r>
            <a:endParaRPr lang="ko-KR" altLang="en-US" sz="1500" dirty="0"/>
          </a:p>
        </p:txBody>
      </p: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48B985E0-F261-4C6A-9E4E-CCDE6E08B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73118"/>
              </p:ext>
            </p:extLst>
          </p:nvPr>
        </p:nvGraphicFramePr>
        <p:xfrm>
          <a:off x="712695" y="3655480"/>
          <a:ext cx="7866530" cy="15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400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557685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973325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405040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405040">
                  <a:extLst>
                    <a:ext uri="{9D8B030D-6E8A-4147-A177-3AD203B41FA5}">
                      <a16:colId xmlns:a16="http://schemas.microsoft.com/office/drawing/2014/main" val="360364796"/>
                    </a:ext>
                  </a:extLst>
                </a:gridCol>
                <a:gridCol w="1405040">
                  <a:extLst>
                    <a:ext uri="{9D8B030D-6E8A-4147-A177-3AD203B41FA5}">
                      <a16:colId xmlns:a16="http://schemas.microsoft.com/office/drawing/2014/main" val="2654669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@7103 ~ ?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@8000 ~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97837980-CC73-4140-9683-3B257196C648}"/>
              </a:ext>
            </a:extLst>
          </p:cNvPr>
          <p:cNvGraphicFramePr>
            <a:graphicFrameLocks noGrp="1"/>
          </p:cNvGraphicFramePr>
          <p:nvPr/>
        </p:nvGraphicFramePr>
        <p:xfrm>
          <a:off x="728384" y="5300198"/>
          <a:ext cx="5367616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48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65354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242772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360364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145B04F-196D-4765-80CD-AB28280A15D3}"/>
              </a:ext>
            </a:extLst>
          </p:cNvPr>
          <p:cNvSpPr txBox="1"/>
          <p:nvPr/>
        </p:nvSpPr>
        <p:spPr>
          <a:xfrm>
            <a:off x="2120151" y="5802176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x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@5002</a:t>
            </a:r>
            <a:endParaRPr lang="ko-KR" altLang="en-US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203EEB-E2BA-4DCE-9D4A-58BF6203E07A}"/>
              </a:ext>
            </a:extLst>
          </p:cNvPr>
          <p:cNvSpPr txBox="1"/>
          <p:nvPr/>
        </p:nvSpPr>
        <p:spPr>
          <a:xfrm>
            <a:off x="3527607" y="5798738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arr</a:t>
            </a:r>
            <a:endParaRPr lang="en-US" altLang="ko-KR" sz="1500" dirty="0"/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@5003</a:t>
            </a:r>
            <a:endParaRPr lang="ko-KR" altLang="en-US" sz="15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F18BED-5792-40DE-9820-C1071AC4B642}"/>
              </a:ext>
            </a:extLst>
          </p:cNvPr>
          <p:cNvGraphicFramePr>
            <a:graphicFrameLocks noGrp="1"/>
          </p:cNvGraphicFramePr>
          <p:nvPr/>
        </p:nvGraphicFramePr>
        <p:xfrm>
          <a:off x="6456831" y="5300198"/>
          <a:ext cx="5367616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48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65354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242772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360364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8000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36A2E6-1CBF-4176-BB34-D68ACED252A8}"/>
              </a:ext>
            </a:extLst>
          </p:cNvPr>
          <p:cNvSpPr txBox="1"/>
          <p:nvPr/>
        </p:nvSpPr>
        <p:spPr>
          <a:xfrm>
            <a:off x="7920316" y="5802176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0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@5002</a:t>
            </a:r>
            <a:endParaRPr lang="ko-KR" alt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AFBE9-0D72-4CE6-8529-7178752E1BB5}"/>
              </a:ext>
            </a:extLst>
          </p:cNvPr>
          <p:cNvSpPr txBox="1"/>
          <p:nvPr/>
        </p:nvSpPr>
        <p:spPr>
          <a:xfrm>
            <a:off x="9383801" y="5798738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1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@5004</a:t>
            </a: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DA5CD-CE05-473B-B523-88CF67ABCB45}"/>
              </a:ext>
            </a:extLst>
          </p:cNvPr>
          <p:cNvSpPr txBox="1"/>
          <p:nvPr/>
        </p:nvSpPr>
        <p:spPr>
          <a:xfrm>
            <a:off x="10710577" y="5798738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2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@5005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5162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618564" y="116540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참조 카운트와 </a:t>
            </a:r>
            <a:r>
              <a:rPr lang="en-US" altLang="ko-KR" sz="3000" dirty="0"/>
              <a:t>GC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93856-1AAE-4823-93F7-4A236BE06752}"/>
              </a:ext>
            </a:extLst>
          </p:cNvPr>
          <p:cNvSpPr txBox="1"/>
          <p:nvPr/>
        </p:nvSpPr>
        <p:spPr>
          <a:xfrm>
            <a:off x="726141" y="1147482"/>
            <a:ext cx="1086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</a:t>
            </a:r>
            <a:r>
              <a:rPr lang="en-US" altLang="ko-KR" dirty="0"/>
              <a:t>(GC) : </a:t>
            </a:r>
            <a:r>
              <a:rPr lang="ko-KR" altLang="en-US" dirty="0"/>
              <a:t>참조카운트를 이용해 사용하지 않는 메모리를 수거한다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      ( </a:t>
            </a:r>
            <a:r>
              <a:rPr lang="ko-KR" altLang="en-US" dirty="0"/>
              <a:t>특정 시점을 정하거나 메모리 사용량이 포화에 이를 때 </a:t>
            </a:r>
            <a:r>
              <a:rPr lang="en-US" altLang="ko-KR" dirty="0"/>
              <a:t>GC</a:t>
            </a:r>
            <a:r>
              <a:rPr lang="ko-KR" altLang="en-US" dirty="0"/>
              <a:t> 실행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0C84E663-6A4E-4F25-9BDB-8ACEE9277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05717"/>
              </p:ext>
            </p:extLst>
          </p:nvPr>
        </p:nvGraphicFramePr>
        <p:xfrm>
          <a:off x="856131" y="2190650"/>
          <a:ext cx="4836457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81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229754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A120D7E-96DC-4984-9E4B-4735FEB149E3}"/>
              </a:ext>
            </a:extLst>
          </p:cNvPr>
          <p:cNvSpPr txBox="1"/>
          <p:nvPr/>
        </p:nvSpPr>
        <p:spPr>
          <a:xfrm>
            <a:off x="1864658" y="2732119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a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@5001</a:t>
            </a:r>
            <a:endParaRPr lang="ko-KR" altLang="en-US" sz="1500" dirty="0"/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42519832-FB7F-4E05-9629-5B5C22E32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428"/>
              </p:ext>
            </p:extLst>
          </p:nvPr>
        </p:nvGraphicFramePr>
        <p:xfrm>
          <a:off x="856130" y="4203692"/>
          <a:ext cx="4836458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1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744607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051680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051680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051680">
                  <a:extLst>
                    <a:ext uri="{9D8B030D-6E8A-4147-A177-3AD203B41FA5}">
                      <a16:colId xmlns:a16="http://schemas.microsoft.com/office/drawing/2014/main" val="1136973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abc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abcdef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9699416-4821-43A4-B395-4156A6ED1B21}"/>
              </a:ext>
            </a:extLst>
          </p:cNvPr>
          <p:cNvSpPr/>
          <p:nvPr/>
        </p:nvSpPr>
        <p:spPr>
          <a:xfrm>
            <a:off x="5903259" y="3429000"/>
            <a:ext cx="770965" cy="3693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7">
            <a:extLst>
              <a:ext uri="{FF2B5EF4-FFF2-40B4-BE49-F238E27FC236}">
                <a16:creationId xmlns:a16="http://schemas.microsoft.com/office/drawing/2014/main" id="{3167E19B-D8D7-41AE-9582-20C4C78F7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3307"/>
              </p:ext>
            </p:extLst>
          </p:nvPr>
        </p:nvGraphicFramePr>
        <p:xfrm>
          <a:off x="6884896" y="2190650"/>
          <a:ext cx="4836457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81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229754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24BD4C4-413E-4A0D-AF85-13D9E8B234BE}"/>
              </a:ext>
            </a:extLst>
          </p:cNvPr>
          <p:cNvSpPr txBox="1"/>
          <p:nvPr/>
        </p:nvSpPr>
        <p:spPr>
          <a:xfrm>
            <a:off x="7893423" y="2732119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a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@5002</a:t>
            </a:r>
            <a:endParaRPr lang="ko-KR" altLang="en-US" sz="1500" dirty="0"/>
          </a:p>
        </p:txBody>
      </p:sp>
      <p:graphicFrame>
        <p:nvGraphicFramePr>
          <p:cNvPr id="28" name="표 7">
            <a:extLst>
              <a:ext uri="{FF2B5EF4-FFF2-40B4-BE49-F238E27FC236}">
                <a16:creationId xmlns:a16="http://schemas.microsoft.com/office/drawing/2014/main" id="{A1008F06-3534-42CA-BF6A-C6006CCB8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21101"/>
              </p:ext>
            </p:extLst>
          </p:nvPr>
        </p:nvGraphicFramePr>
        <p:xfrm>
          <a:off x="6884895" y="4203692"/>
          <a:ext cx="4836458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1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744607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051680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051680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051680">
                  <a:extLst>
                    <a:ext uri="{9D8B030D-6E8A-4147-A177-3AD203B41FA5}">
                      <a16:colId xmlns:a16="http://schemas.microsoft.com/office/drawing/2014/main" val="1136973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abc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abcdef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EE1B068-227B-4EB2-B1CA-742D3863FFDA}"/>
              </a:ext>
            </a:extLst>
          </p:cNvPr>
          <p:cNvSpPr txBox="1"/>
          <p:nvPr/>
        </p:nvSpPr>
        <p:spPr>
          <a:xfrm>
            <a:off x="1936376" y="5419608"/>
            <a:ext cx="412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1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5ADA24-059B-4C1A-94F3-CD92986C76C9}"/>
              </a:ext>
            </a:extLst>
          </p:cNvPr>
          <p:cNvSpPr txBox="1"/>
          <p:nvPr/>
        </p:nvSpPr>
        <p:spPr>
          <a:xfrm>
            <a:off x="7978588" y="5356575"/>
            <a:ext cx="412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0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244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618564" y="116540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변수 복사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0D4F1-41AB-469A-BB30-0F3D0766E4DC}"/>
              </a:ext>
            </a:extLst>
          </p:cNvPr>
          <p:cNvSpPr txBox="1"/>
          <p:nvPr/>
        </p:nvSpPr>
        <p:spPr>
          <a:xfrm>
            <a:off x="3030073" y="862153"/>
            <a:ext cx="55312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ko-KR" sz="2000" dirty="0"/>
              <a:t>var a = 10;</a:t>
            </a:r>
          </a:p>
          <a:p>
            <a:r>
              <a:rPr lang="sv-SE" altLang="ko-KR" sz="2000" dirty="0"/>
              <a:t>var b = a;</a:t>
            </a:r>
          </a:p>
          <a:p>
            <a:br>
              <a:rPr lang="sv-SE" altLang="ko-KR" sz="2000" dirty="0"/>
            </a:br>
            <a:r>
              <a:rPr lang="sv-SE" altLang="ko-KR" sz="2000" dirty="0"/>
              <a:t>var obj1 = { c:10, d: 'ddd'};</a:t>
            </a:r>
          </a:p>
          <a:p>
            <a:r>
              <a:rPr lang="sv-SE" altLang="ko-KR" sz="2000" dirty="0"/>
              <a:t>var obj2 = obj1;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41ACD-0E66-4E99-8A05-DA20B81DC56E}"/>
              </a:ext>
            </a:extLst>
          </p:cNvPr>
          <p:cNvSpPr txBox="1"/>
          <p:nvPr/>
        </p:nvSpPr>
        <p:spPr>
          <a:xfrm>
            <a:off x="690282" y="862153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DBD9AB2C-6E0D-4386-BCAF-57A25B2C9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484"/>
              </p:ext>
            </p:extLst>
          </p:nvPr>
        </p:nvGraphicFramePr>
        <p:xfrm>
          <a:off x="874058" y="2684984"/>
          <a:ext cx="7561730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04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31039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37528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28899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67296189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263408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2ADE6E1-7CE1-4556-8F39-8C0B3E82654C}"/>
              </a:ext>
            </a:extLst>
          </p:cNvPr>
          <p:cNvSpPr txBox="1"/>
          <p:nvPr/>
        </p:nvSpPr>
        <p:spPr>
          <a:xfrm>
            <a:off x="2164979" y="3196350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a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@5001</a:t>
            </a:r>
            <a:endParaRPr lang="ko-KR" altLang="en-US" sz="1500" dirty="0"/>
          </a:p>
        </p:txBody>
      </p:sp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230C4CC4-EA6C-4B3E-BCCC-29148D19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97333"/>
              </p:ext>
            </p:extLst>
          </p:nvPr>
        </p:nvGraphicFramePr>
        <p:xfrm>
          <a:off x="874058" y="4177553"/>
          <a:ext cx="7561730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04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31039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37528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28899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67296189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263408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graphicFrame>
        <p:nvGraphicFramePr>
          <p:cNvPr id="23" name="표 7">
            <a:extLst>
              <a:ext uri="{FF2B5EF4-FFF2-40B4-BE49-F238E27FC236}">
                <a16:creationId xmlns:a16="http://schemas.microsoft.com/office/drawing/2014/main" id="{832816AB-0355-431B-82B5-F3E39DD4D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60308"/>
              </p:ext>
            </p:extLst>
          </p:nvPr>
        </p:nvGraphicFramePr>
        <p:xfrm>
          <a:off x="874058" y="5561325"/>
          <a:ext cx="7561730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04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31039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37528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28899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67296189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263408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278DF62-B13B-4DB4-B447-BDE6BC522254}"/>
              </a:ext>
            </a:extLst>
          </p:cNvPr>
          <p:cNvSpPr/>
          <p:nvPr/>
        </p:nvSpPr>
        <p:spPr>
          <a:xfrm>
            <a:off x="2847415" y="984681"/>
            <a:ext cx="244288" cy="19722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80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618564" y="116540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변수 복사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0D4F1-41AB-469A-BB30-0F3D0766E4DC}"/>
              </a:ext>
            </a:extLst>
          </p:cNvPr>
          <p:cNvSpPr txBox="1"/>
          <p:nvPr/>
        </p:nvSpPr>
        <p:spPr>
          <a:xfrm>
            <a:off x="3030073" y="862153"/>
            <a:ext cx="55312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ko-KR" sz="2000" dirty="0"/>
              <a:t>var a = 10;</a:t>
            </a:r>
          </a:p>
          <a:p>
            <a:r>
              <a:rPr lang="sv-SE" altLang="ko-KR" sz="2000" dirty="0"/>
              <a:t>var b = a;</a:t>
            </a:r>
          </a:p>
          <a:p>
            <a:br>
              <a:rPr lang="sv-SE" altLang="ko-KR" sz="2000" dirty="0"/>
            </a:br>
            <a:r>
              <a:rPr lang="sv-SE" altLang="ko-KR" sz="2000" dirty="0"/>
              <a:t>var obj1 = { c:10, d: 'ddd'};</a:t>
            </a:r>
          </a:p>
          <a:p>
            <a:r>
              <a:rPr lang="sv-SE" altLang="ko-KR" sz="2000" dirty="0"/>
              <a:t>var obj2 = obj1;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41ACD-0E66-4E99-8A05-DA20B81DC56E}"/>
              </a:ext>
            </a:extLst>
          </p:cNvPr>
          <p:cNvSpPr txBox="1"/>
          <p:nvPr/>
        </p:nvSpPr>
        <p:spPr>
          <a:xfrm>
            <a:off x="690282" y="862153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DBD9AB2C-6E0D-4386-BCAF-57A25B2C9F52}"/>
              </a:ext>
            </a:extLst>
          </p:cNvPr>
          <p:cNvGraphicFramePr>
            <a:graphicFrameLocks noGrp="1"/>
          </p:cNvGraphicFramePr>
          <p:nvPr/>
        </p:nvGraphicFramePr>
        <p:xfrm>
          <a:off x="874058" y="2684984"/>
          <a:ext cx="7561730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04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31039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37528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28899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67296189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263408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2ADE6E1-7CE1-4556-8F39-8C0B3E82654C}"/>
              </a:ext>
            </a:extLst>
          </p:cNvPr>
          <p:cNvSpPr txBox="1"/>
          <p:nvPr/>
        </p:nvSpPr>
        <p:spPr>
          <a:xfrm>
            <a:off x="2164979" y="3196350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a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@5001</a:t>
            </a:r>
            <a:endParaRPr lang="ko-KR" altLang="en-US" sz="1500" dirty="0"/>
          </a:p>
        </p:txBody>
      </p:sp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230C4CC4-EA6C-4B3E-BCCC-29148D19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77796"/>
              </p:ext>
            </p:extLst>
          </p:nvPr>
        </p:nvGraphicFramePr>
        <p:xfrm>
          <a:off x="874058" y="4177553"/>
          <a:ext cx="7561730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04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31039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37528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28899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67296189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263408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graphicFrame>
        <p:nvGraphicFramePr>
          <p:cNvPr id="23" name="표 7">
            <a:extLst>
              <a:ext uri="{FF2B5EF4-FFF2-40B4-BE49-F238E27FC236}">
                <a16:creationId xmlns:a16="http://schemas.microsoft.com/office/drawing/2014/main" id="{832816AB-0355-431B-82B5-F3E39DD4D3A2}"/>
              </a:ext>
            </a:extLst>
          </p:cNvPr>
          <p:cNvGraphicFramePr>
            <a:graphicFrameLocks noGrp="1"/>
          </p:cNvGraphicFramePr>
          <p:nvPr/>
        </p:nvGraphicFramePr>
        <p:xfrm>
          <a:off x="874058" y="5561325"/>
          <a:ext cx="7561730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04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31039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37528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28899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67296189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263408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B5287B-F515-42BE-AAB0-ABAAB20A2FC9}"/>
              </a:ext>
            </a:extLst>
          </p:cNvPr>
          <p:cNvSpPr txBox="1"/>
          <p:nvPr/>
        </p:nvSpPr>
        <p:spPr>
          <a:xfrm>
            <a:off x="3455900" y="3201265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b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@5001</a:t>
            </a:r>
            <a:endParaRPr lang="ko-KR" altLang="en-US" sz="15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1181D3F-192C-4F19-A922-10B555860760}"/>
              </a:ext>
            </a:extLst>
          </p:cNvPr>
          <p:cNvSpPr/>
          <p:nvPr/>
        </p:nvSpPr>
        <p:spPr>
          <a:xfrm>
            <a:off x="2830611" y="1269093"/>
            <a:ext cx="244288" cy="19722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251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618564" y="116540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변수 복사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0D4F1-41AB-469A-BB30-0F3D0766E4DC}"/>
              </a:ext>
            </a:extLst>
          </p:cNvPr>
          <p:cNvSpPr txBox="1"/>
          <p:nvPr/>
        </p:nvSpPr>
        <p:spPr>
          <a:xfrm>
            <a:off x="3030073" y="862153"/>
            <a:ext cx="55312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ko-KR" sz="2000" dirty="0"/>
              <a:t>var a = 10;</a:t>
            </a:r>
          </a:p>
          <a:p>
            <a:r>
              <a:rPr lang="sv-SE" altLang="ko-KR" sz="2000" dirty="0"/>
              <a:t>var b = a;</a:t>
            </a:r>
          </a:p>
          <a:p>
            <a:br>
              <a:rPr lang="sv-SE" altLang="ko-KR" sz="2000" dirty="0"/>
            </a:br>
            <a:r>
              <a:rPr lang="sv-SE" altLang="ko-KR" sz="2000" dirty="0"/>
              <a:t>var obj1 = { c:10, d: 'ddd'};</a:t>
            </a:r>
          </a:p>
          <a:p>
            <a:r>
              <a:rPr lang="sv-SE" altLang="ko-KR" sz="2000" dirty="0"/>
              <a:t>var obj2 = obj1;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41ACD-0E66-4E99-8A05-DA20B81DC56E}"/>
              </a:ext>
            </a:extLst>
          </p:cNvPr>
          <p:cNvSpPr txBox="1"/>
          <p:nvPr/>
        </p:nvSpPr>
        <p:spPr>
          <a:xfrm>
            <a:off x="690282" y="862153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DBD9AB2C-6E0D-4386-BCAF-57A25B2C9F52}"/>
              </a:ext>
            </a:extLst>
          </p:cNvPr>
          <p:cNvGraphicFramePr>
            <a:graphicFrameLocks noGrp="1"/>
          </p:cNvGraphicFramePr>
          <p:nvPr/>
        </p:nvGraphicFramePr>
        <p:xfrm>
          <a:off x="874058" y="2684984"/>
          <a:ext cx="7561730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04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31039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37528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28899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67296189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263408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2ADE6E1-7CE1-4556-8F39-8C0B3E82654C}"/>
              </a:ext>
            </a:extLst>
          </p:cNvPr>
          <p:cNvSpPr txBox="1"/>
          <p:nvPr/>
        </p:nvSpPr>
        <p:spPr>
          <a:xfrm>
            <a:off x="2164979" y="3196350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a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@5001</a:t>
            </a:r>
            <a:endParaRPr lang="ko-KR" altLang="en-US" sz="1500" dirty="0"/>
          </a:p>
        </p:txBody>
      </p:sp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230C4CC4-EA6C-4B3E-BCCC-29148D19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286438"/>
              </p:ext>
            </p:extLst>
          </p:nvPr>
        </p:nvGraphicFramePr>
        <p:xfrm>
          <a:off x="874058" y="4177553"/>
          <a:ext cx="7561730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04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31039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37528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28899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67296189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263408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@7103 ~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graphicFrame>
        <p:nvGraphicFramePr>
          <p:cNvPr id="23" name="표 7">
            <a:extLst>
              <a:ext uri="{FF2B5EF4-FFF2-40B4-BE49-F238E27FC236}">
                <a16:creationId xmlns:a16="http://schemas.microsoft.com/office/drawing/2014/main" id="{832816AB-0355-431B-82B5-F3E39DD4D3A2}"/>
              </a:ext>
            </a:extLst>
          </p:cNvPr>
          <p:cNvGraphicFramePr>
            <a:graphicFrameLocks noGrp="1"/>
          </p:cNvGraphicFramePr>
          <p:nvPr/>
        </p:nvGraphicFramePr>
        <p:xfrm>
          <a:off x="874058" y="5561325"/>
          <a:ext cx="7561730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04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31039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37528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28899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67296189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263408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B5287B-F515-42BE-AAB0-ABAAB20A2FC9}"/>
              </a:ext>
            </a:extLst>
          </p:cNvPr>
          <p:cNvSpPr txBox="1"/>
          <p:nvPr/>
        </p:nvSpPr>
        <p:spPr>
          <a:xfrm>
            <a:off x="3455900" y="3201265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b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@5001</a:t>
            </a:r>
            <a:endParaRPr lang="ko-KR" alt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D02B8-0911-445A-962A-A75E9967132E}"/>
              </a:ext>
            </a:extLst>
          </p:cNvPr>
          <p:cNvSpPr txBox="1"/>
          <p:nvPr/>
        </p:nvSpPr>
        <p:spPr>
          <a:xfrm>
            <a:off x="4746821" y="3196350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obj1 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@5002</a:t>
            </a:r>
            <a:endParaRPr lang="ko-KR" altLang="en-US" sz="15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3887BCF-5472-4FC3-B9D5-C22DF3C07AC7}"/>
              </a:ext>
            </a:extLst>
          </p:cNvPr>
          <p:cNvSpPr/>
          <p:nvPr/>
        </p:nvSpPr>
        <p:spPr>
          <a:xfrm>
            <a:off x="2785785" y="1885464"/>
            <a:ext cx="244288" cy="19722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12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618564" y="116540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변수 복사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0D4F1-41AB-469A-BB30-0F3D0766E4DC}"/>
              </a:ext>
            </a:extLst>
          </p:cNvPr>
          <p:cNvSpPr txBox="1"/>
          <p:nvPr/>
        </p:nvSpPr>
        <p:spPr>
          <a:xfrm>
            <a:off x="3030073" y="862153"/>
            <a:ext cx="55312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ko-KR" sz="2000" dirty="0"/>
              <a:t>var a = 10;</a:t>
            </a:r>
          </a:p>
          <a:p>
            <a:r>
              <a:rPr lang="sv-SE" altLang="ko-KR" sz="2000" dirty="0"/>
              <a:t>var b = a;</a:t>
            </a:r>
          </a:p>
          <a:p>
            <a:br>
              <a:rPr lang="sv-SE" altLang="ko-KR" sz="2000" dirty="0"/>
            </a:br>
            <a:r>
              <a:rPr lang="sv-SE" altLang="ko-KR" sz="2000" dirty="0"/>
              <a:t>var obj1 = { c:10, d: 'ddd'};</a:t>
            </a:r>
          </a:p>
          <a:p>
            <a:r>
              <a:rPr lang="sv-SE" altLang="ko-KR" sz="2000" dirty="0"/>
              <a:t>var obj2 = obj1;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41ACD-0E66-4E99-8A05-DA20B81DC56E}"/>
              </a:ext>
            </a:extLst>
          </p:cNvPr>
          <p:cNvSpPr txBox="1"/>
          <p:nvPr/>
        </p:nvSpPr>
        <p:spPr>
          <a:xfrm>
            <a:off x="690282" y="862153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DBD9AB2C-6E0D-4386-BCAF-57A25B2C9F52}"/>
              </a:ext>
            </a:extLst>
          </p:cNvPr>
          <p:cNvGraphicFramePr>
            <a:graphicFrameLocks noGrp="1"/>
          </p:cNvGraphicFramePr>
          <p:nvPr/>
        </p:nvGraphicFramePr>
        <p:xfrm>
          <a:off x="874058" y="2684984"/>
          <a:ext cx="7561730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04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31039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37528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28899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67296189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263408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2ADE6E1-7CE1-4556-8F39-8C0B3E82654C}"/>
              </a:ext>
            </a:extLst>
          </p:cNvPr>
          <p:cNvSpPr txBox="1"/>
          <p:nvPr/>
        </p:nvSpPr>
        <p:spPr>
          <a:xfrm>
            <a:off x="2164979" y="3196350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a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@5001</a:t>
            </a:r>
            <a:endParaRPr lang="ko-KR" altLang="en-US" sz="1500" dirty="0"/>
          </a:p>
        </p:txBody>
      </p:sp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230C4CC4-EA6C-4B3E-BCCC-29148D19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73710"/>
              </p:ext>
            </p:extLst>
          </p:nvPr>
        </p:nvGraphicFramePr>
        <p:xfrm>
          <a:off x="874058" y="4177553"/>
          <a:ext cx="7561730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04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31039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37528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28899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67296189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263408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@7103 ~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ddd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graphicFrame>
        <p:nvGraphicFramePr>
          <p:cNvPr id="23" name="표 7">
            <a:extLst>
              <a:ext uri="{FF2B5EF4-FFF2-40B4-BE49-F238E27FC236}">
                <a16:creationId xmlns:a16="http://schemas.microsoft.com/office/drawing/2014/main" id="{832816AB-0355-431B-82B5-F3E39DD4D3A2}"/>
              </a:ext>
            </a:extLst>
          </p:cNvPr>
          <p:cNvGraphicFramePr>
            <a:graphicFrameLocks noGrp="1"/>
          </p:cNvGraphicFramePr>
          <p:nvPr/>
        </p:nvGraphicFramePr>
        <p:xfrm>
          <a:off x="874058" y="5561325"/>
          <a:ext cx="7561730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04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31039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37528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28899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67296189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263408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B5287B-F515-42BE-AAB0-ABAAB20A2FC9}"/>
              </a:ext>
            </a:extLst>
          </p:cNvPr>
          <p:cNvSpPr txBox="1"/>
          <p:nvPr/>
        </p:nvSpPr>
        <p:spPr>
          <a:xfrm>
            <a:off x="3455900" y="3201265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b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@5001</a:t>
            </a:r>
            <a:endParaRPr lang="ko-KR" alt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D02B8-0911-445A-962A-A75E9967132E}"/>
              </a:ext>
            </a:extLst>
          </p:cNvPr>
          <p:cNvSpPr txBox="1"/>
          <p:nvPr/>
        </p:nvSpPr>
        <p:spPr>
          <a:xfrm>
            <a:off x="4746821" y="3196350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obj1 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@5002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4D5C3-BD2A-4600-96F6-A649F0CFE8E8}"/>
              </a:ext>
            </a:extLst>
          </p:cNvPr>
          <p:cNvSpPr txBox="1"/>
          <p:nvPr/>
        </p:nvSpPr>
        <p:spPr>
          <a:xfrm>
            <a:off x="2043951" y="6065055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c 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@5001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73041E-284B-46E0-8913-001D8D710673}"/>
              </a:ext>
            </a:extLst>
          </p:cNvPr>
          <p:cNvSpPr txBox="1"/>
          <p:nvPr/>
        </p:nvSpPr>
        <p:spPr>
          <a:xfrm>
            <a:off x="3379692" y="6065055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d 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@5003</a:t>
            </a:r>
            <a:endParaRPr lang="ko-KR" altLang="en-US" sz="15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55EC75B-E32F-479B-B799-D98B27694BFF}"/>
              </a:ext>
            </a:extLst>
          </p:cNvPr>
          <p:cNvSpPr/>
          <p:nvPr/>
        </p:nvSpPr>
        <p:spPr>
          <a:xfrm>
            <a:off x="2786901" y="1892487"/>
            <a:ext cx="244288" cy="19722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16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618564" y="116540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변수 복사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0D4F1-41AB-469A-BB30-0F3D0766E4DC}"/>
              </a:ext>
            </a:extLst>
          </p:cNvPr>
          <p:cNvSpPr txBox="1"/>
          <p:nvPr/>
        </p:nvSpPr>
        <p:spPr>
          <a:xfrm>
            <a:off x="3030073" y="862153"/>
            <a:ext cx="55312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ko-KR" sz="2000" dirty="0"/>
              <a:t>var a = 10;</a:t>
            </a:r>
          </a:p>
          <a:p>
            <a:r>
              <a:rPr lang="sv-SE" altLang="ko-KR" sz="2000" dirty="0"/>
              <a:t>var b = a;</a:t>
            </a:r>
          </a:p>
          <a:p>
            <a:br>
              <a:rPr lang="sv-SE" altLang="ko-KR" sz="2000" dirty="0"/>
            </a:br>
            <a:r>
              <a:rPr lang="sv-SE" altLang="ko-KR" sz="2000" dirty="0"/>
              <a:t>var obj1 = { c:10, d: 'ddd'};</a:t>
            </a:r>
          </a:p>
          <a:p>
            <a:r>
              <a:rPr lang="sv-SE" altLang="ko-KR" sz="2000" dirty="0"/>
              <a:t>var obj2 = obj1;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41ACD-0E66-4E99-8A05-DA20B81DC56E}"/>
              </a:ext>
            </a:extLst>
          </p:cNvPr>
          <p:cNvSpPr txBox="1"/>
          <p:nvPr/>
        </p:nvSpPr>
        <p:spPr>
          <a:xfrm>
            <a:off x="690282" y="862153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DBD9AB2C-6E0D-4386-BCAF-57A25B2C9F52}"/>
              </a:ext>
            </a:extLst>
          </p:cNvPr>
          <p:cNvGraphicFramePr>
            <a:graphicFrameLocks noGrp="1"/>
          </p:cNvGraphicFramePr>
          <p:nvPr/>
        </p:nvGraphicFramePr>
        <p:xfrm>
          <a:off x="874058" y="2684984"/>
          <a:ext cx="7561730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04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31039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37528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28899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67296189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263408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2ADE6E1-7CE1-4556-8F39-8C0B3E82654C}"/>
              </a:ext>
            </a:extLst>
          </p:cNvPr>
          <p:cNvSpPr txBox="1"/>
          <p:nvPr/>
        </p:nvSpPr>
        <p:spPr>
          <a:xfrm>
            <a:off x="2164979" y="3196350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a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@5001</a:t>
            </a:r>
            <a:endParaRPr lang="ko-KR" altLang="en-US" sz="1500" dirty="0"/>
          </a:p>
        </p:txBody>
      </p:sp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230C4CC4-EA6C-4B3E-BCCC-29148D196B02}"/>
              </a:ext>
            </a:extLst>
          </p:cNvPr>
          <p:cNvGraphicFramePr>
            <a:graphicFrameLocks noGrp="1"/>
          </p:cNvGraphicFramePr>
          <p:nvPr/>
        </p:nvGraphicFramePr>
        <p:xfrm>
          <a:off x="874058" y="4177553"/>
          <a:ext cx="7561730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04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31039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37528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28899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67296189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263408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@7103 ~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ddd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graphicFrame>
        <p:nvGraphicFramePr>
          <p:cNvPr id="23" name="표 7">
            <a:extLst>
              <a:ext uri="{FF2B5EF4-FFF2-40B4-BE49-F238E27FC236}">
                <a16:creationId xmlns:a16="http://schemas.microsoft.com/office/drawing/2014/main" id="{832816AB-0355-431B-82B5-F3E39DD4D3A2}"/>
              </a:ext>
            </a:extLst>
          </p:cNvPr>
          <p:cNvGraphicFramePr>
            <a:graphicFrameLocks noGrp="1"/>
          </p:cNvGraphicFramePr>
          <p:nvPr/>
        </p:nvGraphicFramePr>
        <p:xfrm>
          <a:off x="874058" y="5561325"/>
          <a:ext cx="7561730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04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31039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37528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28899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67296189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263408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B5287B-F515-42BE-AAB0-ABAAB20A2FC9}"/>
              </a:ext>
            </a:extLst>
          </p:cNvPr>
          <p:cNvSpPr txBox="1"/>
          <p:nvPr/>
        </p:nvSpPr>
        <p:spPr>
          <a:xfrm>
            <a:off x="3455900" y="3201265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b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@5001</a:t>
            </a:r>
            <a:endParaRPr lang="ko-KR" alt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D02B8-0911-445A-962A-A75E9967132E}"/>
              </a:ext>
            </a:extLst>
          </p:cNvPr>
          <p:cNvSpPr txBox="1"/>
          <p:nvPr/>
        </p:nvSpPr>
        <p:spPr>
          <a:xfrm>
            <a:off x="4746821" y="3196350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obj1 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@5002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4D5C3-BD2A-4600-96F6-A649F0CFE8E8}"/>
              </a:ext>
            </a:extLst>
          </p:cNvPr>
          <p:cNvSpPr txBox="1"/>
          <p:nvPr/>
        </p:nvSpPr>
        <p:spPr>
          <a:xfrm>
            <a:off x="2043951" y="6065055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c 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@5001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73041E-284B-46E0-8913-001D8D710673}"/>
              </a:ext>
            </a:extLst>
          </p:cNvPr>
          <p:cNvSpPr txBox="1"/>
          <p:nvPr/>
        </p:nvSpPr>
        <p:spPr>
          <a:xfrm>
            <a:off x="3379692" y="6065055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d 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@5003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55320-2D15-44E0-991D-4A68FB12B9FE}"/>
              </a:ext>
            </a:extLst>
          </p:cNvPr>
          <p:cNvSpPr txBox="1"/>
          <p:nvPr/>
        </p:nvSpPr>
        <p:spPr>
          <a:xfrm>
            <a:off x="5945844" y="3196350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obj2 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@5002</a:t>
            </a:r>
            <a:endParaRPr lang="ko-KR" altLang="en-US" sz="15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495F2DD-6B06-49A7-860E-251599F13CF4}"/>
              </a:ext>
            </a:extLst>
          </p:cNvPr>
          <p:cNvSpPr/>
          <p:nvPr/>
        </p:nvSpPr>
        <p:spPr>
          <a:xfrm>
            <a:off x="2807072" y="2199992"/>
            <a:ext cx="244288" cy="19722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518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618564" y="116540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변수 복사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0D4F1-41AB-469A-BB30-0F3D0766E4DC}"/>
              </a:ext>
            </a:extLst>
          </p:cNvPr>
          <p:cNvSpPr txBox="1"/>
          <p:nvPr/>
        </p:nvSpPr>
        <p:spPr>
          <a:xfrm>
            <a:off x="3030073" y="862153"/>
            <a:ext cx="55312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ko-KR" sz="2000" dirty="0"/>
              <a:t>var a = 10;                          </a:t>
            </a:r>
          </a:p>
          <a:p>
            <a:r>
              <a:rPr lang="sv-SE" altLang="ko-KR" sz="2000" dirty="0"/>
              <a:t>var b = a;</a:t>
            </a:r>
          </a:p>
          <a:p>
            <a:br>
              <a:rPr lang="sv-SE" altLang="ko-KR" sz="2000" dirty="0"/>
            </a:br>
            <a:r>
              <a:rPr lang="sv-SE" altLang="ko-KR" sz="2000" dirty="0"/>
              <a:t>var obj1 = { c:10, d: 'ddd'};</a:t>
            </a:r>
          </a:p>
          <a:p>
            <a:r>
              <a:rPr lang="sv-SE" altLang="ko-KR" sz="2000" dirty="0"/>
              <a:t>var obj2 = obj1;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41ACD-0E66-4E99-8A05-DA20B81DC56E}"/>
              </a:ext>
            </a:extLst>
          </p:cNvPr>
          <p:cNvSpPr txBox="1"/>
          <p:nvPr/>
        </p:nvSpPr>
        <p:spPr>
          <a:xfrm>
            <a:off x="690282" y="862153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DBD9AB2C-6E0D-4386-BCAF-57A25B2C9F52}"/>
              </a:ext>
            </a:extLst>
          </p:cNvPr>
          <p:cNvGraphicFramePr>
            <a:graphicFrameLocks noGrp="1"/>
          </p:cNvGraphicFramePr>
          <p:nvPr/>
        </p:nvGraphicFramePr>
        <p:xfrm>
          <a:off x="874058" y="2684984"/>
          <a:ext cx="7561730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04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31039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37528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28899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67296189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263408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2ADE6E1-7CE1-4556-8F39-8C0B3E82654C}"/>
              </a:ext>
            </a:extLst>
          </p:cNvPr>
          <p:cNvSpPr txBox="1"/>
          <p:nvPr/>
        </p:nvSpPr>
        <p:spPr>
          <a:xfrm>
            <a:off x="2164979" y="3196350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a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@5001</a:t>
            </a:r>
            <a:endParaRPr lang="ko-KR" altLang="en-US" sz="1500" dirty="0"/>
          </a:p>
        </p:txBody>
      </p:sp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230C4CC4-EA6C-4B3E-BCCC-29148D196B02}"/>
              </a:ext>
            </a:extLst>
          </p:cNvPr>
          <p:cNvGraphicFramePr>
            <a:graphicFrameLocks noGrp="1"/>
          </p:cNvGraphicFramePr>
          <p:nvPr/>
        </p:nvGraphicFramePr>
        <p:xfrm>
          <a:off x="874058" y="4177553"/>
          <a:ext cx="7561730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04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31039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37528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28899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67296189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263408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@7103 ~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ddd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graphicFrame>
        <p:nvGraphicFramePr>
          <p:cNvPr id="23" name="표 7">
            <a:extLst>
              <a:ext uri="{FF2B5EF4-FFF2-40B4-BE49-F238E27FC236}">
                <a16:creationId xmlns:a16="http://schemas.microsoft.com/office/drawing/2014/main" id="{832816AB-0355-431B-82B5-F3E39DD4D3A2}"/>
              </a:ext>
            </a:extLst>
          </p:cNvPr>
          <p:cNvGraphicFramePr>
            <a:graphicFrameLocks noGrp="1"/>
          </p:cNvGraphicFramePr>
          <p:nvPr/>
        </p:nvGraphicFramePr>
        <p:xfrm>
          <a:off x="874058" y="5561325"/>
          <a:ext cx="7561730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04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310393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37528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228899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67296189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263408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7106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B5287B-F515-42BE-AAB0-ABAAB20A2FC9}"/>
              </a:ext>
            </a:extLst>
          </p:cNvPr>
          <p:cNvSpPr txBox="1"/>
          <p:nvPr/>
        </p:nvSpPr>
        <p:spPr>
          <a:xfrm>
            <a:off x="3455900" y="3201265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b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</a:t>
            </a:r>
            <a:r>
              <a:rPr lang="en-US" altLang="ko-KR" sz="1500" dirty="0">
                <a:solidFill>
                  <a:srgbClr val="FF0000"/>
                </a:solidFill>
              </a:rPr>
              <a:t>@5004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D02B8-0911-445A-962A-A75E9967132E}"/>
              </a:ext>
            </a:extLst>
          </p:cNvPr>
          <p:cNvSpPr txBox="1"/>
          <p:nvPr/>
        </p:nvSpPr>
        <p:spPr>
          <a:xfrm>
            <a:off x="4746821" y="3196350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obj1 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@5002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4D5C3-BD2A-4600-96F6-A649F0CFE8E8}"/>
              </a:ext>
            </a:extLst>
          </p:cNvPr>
          <p:cNvSpPr txBox="1"/>
          <p:nvPr/>
        </p:nvSpPr>
        <p:spPr>
          <a:xfrm>
            <a:off x="2043951" y="6065055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c 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</a:t>
            </a:r>
            <a:r>
              <a:rPr lang="en-US" altLang="ko-KR" sz="1500" dirty="0">
                <a:solidFill>
                  <a:srgbClr val="FF0000"/>
                </a:solidFill>
              </a:rPr>
              <a:t>@5005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73041E-284B-46E0-8913-001D8D710673}"/>
              </a:ext>
            </a:extLst>
          </p:cNvPr>
          <p:cNvSpPr txBox="1"/>
          <p:nvPr/>
        </p:nvSpPr>
        <p:spPr>
          <a:xfrm>
            <a:off x="3379692" y="6065055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d 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@5003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E755D-8716-4A59-BAEA-596D48A3A831}"/>
              </a:ext>
            </a:extLst>
          </p:cNvPr>
          <p:cNvSpPr txBox="1"/>
          <p:nvPr/>
        </p:nvSpPr>
        <p:spPr>
          <a:xfrm>
            <a:off x="6813176" y="862153"/>
            <a:ext cx="324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 = 15;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obj2.c = 20;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C53BFA-C738-4C63-B2DD-6CB33D84E7D5}"/>
              </a:ext>
            </a:extLst>
          </p:cNvPr>
          <p:cNvSpPr txBox="1"/>
          <p:nvPr/>
        </p:nvSpPr>
        <p:spPr>
          <a:xfrm>
            <a:off x="5945844" y="3196350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obj2 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@5002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39595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251011" y="166312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객체 가변성에 따른 문제점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0D4F1-41AB-469A-BB30-0F3D0766E4DC}"/>
              </a:ext>
            </a:extLst>
          </p:cNvPr>
          <p:cNvSpPr txBox="1"/>
          <p:nvPr/>
        </p:nvSpPr>
        <p:spPr>
          <a:xfrm>
            <a:off x="2590802" y="1059377"/>
            <a:ext cx="82295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 user = {</a:t>
            </a:r>
          </a:p>
          <a:p>
            <a:r>
              <a:rPr lang="en-US" altLang="ko-KR" dirty="0"/>
              <a:t>    name: '</a:t>
            </a:r>
            <a:r>
              <a:rPr lang="en-US" altLang="ko-KR" dirty="0" err="1"/>
              <a:t>Jaenam</a:t>
            </a:r>
            <a:r>
              <a:rPr lang="en-US" altLang="ko-KR" dirty="0"/>
              <a:t>',</a:t>
            </a:r>
          </a:p>
          <a:p>
            <a:r>
              <a:rPr lang="en-US" altLang="ko-KR" dirty="0"/>
              <a:t>    gender: 'male'</a:t>
            </a:r>
          </a:p>
          <a:p>
            <a:r>
              <a:rPr lang="en-US" altLang="ko-KR" dirty="0"/>
              <a:t>};</a:t>
            </a:r>
          </a:p>
          <a:p>
            <a:br>
              <a:rPr lang="en-US" altLang="ko-KR" dirty="0"/>
            </a:br>
            <a:r>
              <a:rPr lang="en-US" altLang="ko-KR" dirty="0"/>
              <a:t>var </a:t>
            </a:r>
            <a:r>
              <a:rPr lang="en-US" altLang="ko-KR" dirty="0" err="1"/>
              <a:t>changeName</a:t>
            </a:r>
            <a:r>
              <a:rPr lang="en-US" altLang="ko-KR" dirty="0"/>
              <a:t> = function(user, </a:t>
            </a:r>
            <a:r>
              <a:rPr lang="en-US" altLang="ko-KR" dirty="0" err="1"/>
              <a:t>newName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var </a:t>
            </a:r>
            <a:r>
              <a:rPr lang="en-US" altLang="ko-KR" dirty="0" err="1"/>
              <a:t>newUser</a:t>
            </a:r>
            <a:r>
              <a:rPr lang="en-US" altLang="ko-KR" dirty="0"/>
              <a:t> = user; </a:t>
            </a:r>
            <a:r>
              <a:rPr lang="en-US" altLang="ko-KR" dirty="0">
                <a:solidFill>
                  <a:srgbClr val="FF0000"/>
                </a:solidFill>
              </a:rPr>
              <a:t>// user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 err="1">
                <a:solidFill>
                  <a:srgbClr val="FF0000"/>
                </a:solidFill>
              </a:rPr>
              <a:t>newUser</a:t>
            </a:r>
            <a:r>
              <a:rPr lang="ko-KR" altLang="en-US" dirty="0">
                <a:solidFill>
                  <a:srgbClr val="FF0000"/>
                </a:solidFill>
              </a:rPr>
              <a:t>가 같은 주소를 바라보게 된다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    newUser.name = </a:t>
            </a:r>
            <a:r>
              <a:rPr lang="en-US" altLang="ko-KR" dirty="0" err="1"/>
              <a:t>newName</a:t>
            </a:r>
            <a:r>
              <a:rPr lang="en-US" altLang="ko-KR" dirty="0"/>
              <a:t>; </a:t>
            </a:r>
            <a:r>
              <a:rPr lang="en-US" altLang="ko-KR" dirty="0">
                <a:solidFill>
                  <a:srgbClr val="FF0000"/>
                </a:solidFill>
              </a:rPr>
              <a:t>// user</a:t>
            </a:r>
            <a:r>
              <a:rPr lang="ko-KR" altLang="en-US" dirty="0">
                <a:solidFill>
                  <a:srgbClr val="FF0000"/>
                </a:solidFill>
              </a:rPr>
              <a:t>도 영향을 받음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r>
              <a:rPr lang="en-US" altLang="ko-KR" dirty="0"/>
              <a:t>    return </a:t>
            </a:r>
            <a:r>
              <a:rPr lang="en-US" altLang="ko-KR" dirty="0" err="1"/>
              <a:t>newUser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};</a:t>
            </a:r>
          </a:p>
          <a:p>
            <a:br>
              <a:rPr lang="en-US" altLang="ko-KR" dirty="0"/>
            </a:br>
            <a:r>
              <a:rPr lang="en-US" altLang="ko-KR" dirty="0"/>
              <a:t>var user2 = </a:t>
            </a:r>
            <a:r>
              <a:rPr lang="en-US" altLang="ko-KR" dirty="0" err="1"/>
              <a:t>changeName</a:t>
            </a:r>
            <a:r>
              <a:rPr lang="en-US" altLang="ko-KR" dirty="0"/>
              <a:t>(user, ’Jung’);</a:t>
            </a:r>
          </a:p>
          <a:p>
            <a:br>
              <a:rPr lang="en-US" altLang="ko-KR" dirty="0"/>
            </a:br>
            <a:r>
              <a:rPr lang="en-US" altLang="ko-KR" dirty="0"/>
              <a:t>if(user!==user2){</a:t>
            </a:r>
          </a:p>
          <a:p>
            <a:r>
              <a:rPr lang="en-US" altLang="ko-KR" dirty="0"/>
              <a:t>    console.log(‘</a:t>
            </a:r>
            <a:r>
              <a:rPr lang="ko-KR" altLang="en-US" dirty="0"/>
              <a:t>유저 정보가 변경되었습니다</a:t>
            </a:r>
            <a:r>
              <a:rPr lang="en-US" altLang="ko-KR" dirty="0"/>
              <a:t>.’);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console.log(user.name, user2.name); </a:t>
            </a:r>
            <a:r>
              <a:rPr lang="en-US" altLang="ko-KR" dirty="0">
                <a:solidFill>
                  <a:srgbClr val="FF0000"/>
                </a:solidFill>
              </a:rPr>
              <a:t>// Jung </a:t>
            </a:r>
            <a:r>
              <a:rPr lang="en-US" altLang="ko-KR" dirty="0" err="1">
                <a:solidFill>
                  <a:srgbClr val="FF0000"/>
                </a:solidFill>
              </a:rPr>
              <a:t>Jung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console.log(user === user2); </a:t>
            </a:r>
            <a:r>
              <a:rPr lang="en-US" altLang="ko-KR" dirty="0">
                <a:solidFill>
                  <a:srgbClr val="FF0000"/>
                </a:solidFill>
              </a:rPr>
              <a:t>//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41ACD-0E66-4E99-8A05-DA20B81DC56E}"/>
              </a:ext>
            </a:extLst>
          </p:cNvPr>
          <p:cNvSpPr txBox="1"/>
          <p:nvPr/>
        </p:nvSpPr>
        <p:spPr>
          <a:xfrm>
            <a:off x="251011" y="1059377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518736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251011" y="166312"/>
            <a:ext cx="10219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객체 가변성에 따른 문제점 </a:t>
            </a:r>
            <a:r>
              <a:rPr lang="en-US" altLang="ko-KR" sz="3000" dirty="0"/>
              <a:t>– </a:t>
            </a:r>
            <a:r>
              <a:rPr lang="ko-KR" altLang="en-US" sz="3000" dirty="0"/>
              <a:t>해결방법</a:t>
            </a:r>
            <a:r>
              <a:rPr lang="en-US" altLang="ko-KR" sz="3000" dirty="0"/>
              <a:t>1</a:t>
            </a:r>
            <a:r>
              <a:rPr lang="ko-KR" altLang="en-US" sz="3000" dirty="0"/>
              <a:t> </a:t>
            </a:r>
            <a:r>
              <a:rPr lang="en-US" altLang="ko-KR" sz="3000" dirty="0"/>
              <a:t>( </a:t>
            </a:r>
            <a:r>
              <a:rPr lang="ko-KR" altLang="en-US" sz="3000" dirty="0" err="1"/>
              <a:t>얕은복사</a:t>
            </a:r>
            <a:r>
              <a:rPr lang="ko-KR" altLang="en-US" sz="3000" dirty="0"/>
              <a:t> </a:t>
            </a:r>
            <a:r>
              <a:rPr lang="en-US" altLang="ko-KR" sz="3000" dirty="0"/>
              <a:t>) 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0D4F1-41AB-469A-BB30-0F3D0766E4DC}"/>
              </a:ext>
            </a:extLst>
          </p:cNvPr>
          <p:cNvSpPr txBox="1"/>
          <p:nvPr/>
        </p:nvSpPr>
        <p:spPr>
          <a:xfrm>
            <a:off x="2590802" y="1059377"/>
            <a:ext cx="82295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 user = {</a:t>
            </a:r>
          </a:p>
          <a:p>
            <a:r>
              <a:rPr lang="en-US" altLang="ko-KR" dirty="0"/>
              <a:t>    name: '</a:t>
            </a:r>
            <a:r>
              <a:rPr lang="en-US" altLang="ko-KR" dirty="0" err="1"/>
              <a:t>Jaenam</a:t>
            </a:r>
            <a:r>
              <a:rPr lang="en-US" altLang="ko-KR" dirty="0"/>
              <a:t>',</a:t>
            </a:r>
          </a:p>
          <a:p>
            <a:r>
              <a:rPr lang="en-US" altLang="ko-KR" dirty="0"/>
              <a:t>    gender: 'male'</a:t>
            </a:r>
          </a:p>
          <a:p>
            <a:r>
              <a:rPr lang="en-US" altLang="ko-KR" dirty="0"/>
              <a:t>};</a:t>
            </a:r>
          </a:p>
          <a:p>
            <a:br>
              <a:rPr lang="en-US" altLang="ko-KR" dirty="0"/>
            </a:br>
            <a:r>
              <a:rPr lang="en-US" altLang="ko-KR" dirty="0"/>
              <a:t>var </a:t>
            </a:r>
            <a:r>
              <a:rPr lang="en-US" altLang="ko-KR" dirty="0" err="1"/>
              <a:t>changeName</a:t>
            </a:r>
            <a:r>
              <a:rPr lang="en-US" altLang="ko-KR" dirty="0"/>
              <a:t> = function(user, </a:t>
            </a:r>
            <a:r>
              <a:rPr lang="en-US" altLang="ko-KR" dirty="0" err="1"/>
              <a:t>newName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return {</a:t>
            </a:r>
          </a:p>
          <a:p>
            <a:r>
              <a:rPr lang="en-US" altLang="ko-KR" dirty="0"/>
              <a:t>	    name : </a:t>
            </a:r>
            <a:r>
              <a:rPr lang="en-US" altLang="ko-KR" dirty="0" err="1"/>
              <a:t>newName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	    gender : </a:t>
            </a:r>
            <a:r>
              <a:rPr lang="en-US" altLang="ko-KR" dirty="0" err="1"/>
              <a:t>user.gender</a:t>
            </a:r>
            <a:endParaRPr lang="en-US" altLang="ko-KR" dirty="0"/>
          </a:p>
          <a:p>
            <a:r>
              <a:rPr lang="en-US" altLang="ko-KR" dirty="0"/>
              <a:t>	};    </a:t>
            </a:r>
          </a:p>
          <a:p>
            <a:endParaRPr lang="en-US" altLang="ko-KR" dirty="0"/>
          </a:p>
          <a:p>
            <a:r>
              <a:rPr lang="en-US" altLang="ko-KR" dirty="0"/>
              <a:t>};</a:t>
            </a:r>
          </a:p>
          <a:p>
            <a:br>
              <a:rPr lang="en-US" altLang="ko-KR" dirty="0"/>
            </a:br>
            <a:r>
              <a:rPr lang="en-US" altLang="ko-KR" dirty="0"/>
              <a:t>var user2 = </a:t>
            </a:r>
            <a:r>
              <a:rPr lang="en-US" altLang="ko-KR" dirty="0" err="1"/>
              <a:t>changeName</a:t>
            </a:r>
            <a:r>
              <a:rPr lang="en-US" altLang="ko-KR" dirty="0"/>
              <a:t>(user, ’Jung’);</a:t>
            </a:r>
          </a:p>
          <a:p>
            <a:br>
              <a:rPr lang="en-US" altLang="ko-KR" dirty="0"/>
            </a:br>
            <a:r>
              <a:rPr lang="en-US" altLang="ko-KR" dirty="0"/>
              <a:t>if(user!==user2){</a:t>
            </a:r>
          </a:p>
          <a:p>
            <a:r>
              <a:rPr lang="en-US" altLang="ko-KR" dirty="0"/>
              <a:t>    console.log(‘</a:t>
            </a:r>
            <a:r>
              <a:rPr lang="ko-KR" altLang="en-US" dirty="0"/>
              <a:t>유저 정보가 변경되었습니다</a:t>
            </a:r>
            <a:r>
              <a:rPr lang="en-US" altLang="ko-KR" dirty="0"/>
              <a:t>.’); 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출력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console.log(user.name, user2.name); 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en-US" altLang="ko-KR" dirty="0" err="1">
                <a:solidFill>
                  <a:srgbClr val="FF0000"/>
                </a:solidFill>
              </a:rPr>
              <a:t>Jaenam</a:t>
            </a:r>
            <a:r>
              <a:rPr lang="en-US" altLang="ko-KR" dirty="0">
                <a:solidFill>
                  <a:srgbClr val="FF0000"/>
                </a:solidFill>
              </a:rPr>
              <a:t> Jung</a:t>
            </a:r>
          </a:p>
          <a:p>
            <a:r>
              <a:rPr lang="en-US" altLang="ko-KR" dirty="0"/>
              <a:t>console.log(user === user2); </a:t>
            </a:r>
            <a:r>
              <a:rPr lang="en-US" altLang="ko-KR" dirty="0">
                <a:solidFill>
                  <a:srgbClr val="FF0000"/>
                </a:solidFill>
              </a:rPr>
              <a:t>// 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41ACD-0E66-4E99-8A05-DA20B81DC56E}"/>
              </a:ext>
            </a:extLst>
          </p:cNvPr>
          <p:cNvSpPr txBox="1"/>
          <p:nvPr/>
        </p:nvSpPr>
        <p:spPr>
          <a:xfrm>
            <a:off x="251011" y="1059377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40982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83ABD-C542-4337-9307-ABA17C43C116}"/>
              </a:ext>
            </a:extLst>
          </p:cNvPr>
          <p:cNvSpPr txBox="1"/>
          <p:nvPr/>
        </p:nvSpPr>
        <p:spPr>
          <a:xfrm>
            <a:off x="627529" y="510987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변수와 식별자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C05BDE-2CA1-427D-A79D-5FE18F277422}"/>
              </a:ext>
            </a:extLst>
          </p:cNvPr>
          <p:cNvSpPr txBox="1"/>
          <p:nvPr/>
        </p:nvSpPr>
        <p:spPr>
          <a:xfrm>
            <a:off x="1649506" y="2149714"/>
            <a:ext cx="69566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dirty="0"/>
              <a:t>변수 </a:t>
            </a:r>
            <a:r>
              <a:rPr lang="en-US" altLang="ko-KR" sz="2500" dirty="0"/>
              <a:t>: </a:t>
            </a:r>
            <a:r>
              <a:rPr lang="ko-KR" altLang="en-US" sz="2500" dirty="0"/>
              <a:t>변할 수 있는 데이터 </a:t>
            </a:r>
            <a:r>
              <a:rPr lang="en-US" altLang="ko-KR" sz="2500" dirty="0"/>
              <a:t>( variable )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C473197-4BC9-4D66-8D72-B48F00A38602}"/>
              </a:ext>
            </a:extLst>
          </p:cNvPr>
          <p:cNvSpPr/>
          <p:nvPr/>
        </p:nvSpPr>
        <p:spPr>
          <a:xfrm>
            <a:off x="7857563" y="2140007"/>
            <a:ext cx="1344707" cy="4770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7ED73E-6930-422D-8B41-EF494B3F854A}"/>
              </a:ext>
            </a:extLst>
          </p:cNvPr>
          <p:cNvSpPr txBox="1"/>
          <p:nvPr/>
        </p:nvSpPr>
        <p:spPr>
          <a:xfrm>
            <a:off x="9516035" y="2063063"/>
            <a:ext cx="1748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var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97C9C-0DE7-4316-A59C-FBB87CC0468E}"/>
              </a:ext>
            </a:extLst>
          </p:cNvPr>
          <p:cNvSpPr txBox="1"/>
          <p:nvPr/>
        </p:nvSpPr>
        <p:spPr>
          <a:xfrm>
            <a:off x="1649506" y="3963941"/>
            <a:ext cx="8740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2.  </a:t>
            </a:r>
            <a:r>
              <a:rPr lang="ko-KR" altLang="en-US" sz="2500" dirty="0"/>
              <a:t>식별자 </a:t>
            </a:r>
            <a:r>
              <a:rPr lang="en-US" altLang="ko-KR" sz="2500" dirty="0"/>
              <a:t>: </a:t>
            </a:r>
            <a:r>
              <a:rPr lang="ko-KR" altLang="en-US" sz="2500" dirty="0" err="1"/>
              <a:t>변수명</a:t>
            </a:r>
            <a:r>
              <a:rPr lang="ko-KR" altLang="en-US" sz="2500" dirty="0"/>
              <a:t> </a:t>
            </a:r>
            <a:r>
              <a:rPr lang="en-US" altLang="ko-KR" sz="2500" dirty="0"/>
              <a:t>(</a:t>
            </a:r>
            <a:r>
              <a:rPr lang="ko-KR" altLang="en-US" sz="2500" dirty="0"/>
              <a:t> </a:t>
            </a:r>
            <a:r>
              <a:rPr lang="en-US" altLang="ko-KR" sz="2500" dirty="0"/>
              <a:t>var</a:t>
            </a:r>
            <a:r>
              <a:rPr lang="ko-KR" altLang="en-US" sz="2500" dirty="0"/>
              <a:t> </a:t>
            </a:r>
            <a:r>
              <a:rPr lang="en-US" altLang="ko-KR" sz="3000" dirty="0">
                <a:solidFill>
                  <a:srgbClr val="FF0000"/>
                </a:solidFill>
              </a:rPr>
              <a:t>a</a:t>
            </a:r>
            <a:r>
              <a:rPr lang="ko-KR" altLang="en-US" sz="2500" dirty="0"/>
              <a:t> 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29632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251011" y="166312"/>
            <a:ext cx="10219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객체 가변성에 따른 문제점 </a:t>
            </a:r>
            <a:r>
              <a:rPr lang="en-US" altLang="ko-KR" sz="3000" dirty="0"/>
              <a:t>– </a:t>
            </a:r>
            <a:r>
              <a:rPr lang="ko-KR" altLang="en-US" sz="3000" dirty="0"/>
              <a:t>해결방법</a:t>
            </a:r>
            <a:r>
              <a:rPr lang="en-US" altLang="ko-KR" sz="3000" dirty="0"/>
              <a:t>1</a:t>
            </a:r>
            <a:r>
              <a:rPr lang="ko-KR" altLang="en-US" sz="3000" dirty="0"/>
              <a:t> </a:t>
            </a:r>
            <a:r>
              <a:rPr lang="en-US" altLang="ko-KR" sz="3000" dirty="0"/>
              <a:t>( </a:t>
            </a:r>
            <a:r>
              <a:rPr lang="ko-KR" altLang="en-US" sz="3000" dirty="0" err="1"/>
              <a:t>얕은복사</a:t>
            </a:r>
            <a:r>
              <a:rPr lang="ko-KR" altLang="en-US" sz="3000" dirty="0"/>
              <a:t> </a:t>
            </a:r>
            <a:r>
              <a:rPr lang="en-US" altLang="ko-KR" sz="3000" dirty="0"/>
              <a:t>) 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0D4F1-41AB-469A-BB30-0F3D0766E4DC}"/>
              </a:ext>
            </a:extLst>
          </p:cNvPr>
          <p:cNvSpPr txBox="1"/>
          <p:nvPr/>
        </p:nvSpPr>
        <p:spPr>
          <a:xfrm>
            <a:off x="2590802" y="1059377"/>
            <a:ext cx="82295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 user = {</a:t>
            </a:r>
          </a:p>
          <a:p>
            <a:r>
              <a:rPr lang="en-US" altLang="ko-KR" dirty="0"/>
              <a:t>    name: '</a:t>
            </a:r>
            <a:r>
              <a:rPr lang="en-US" altLang="ko-KR" dirty="0" err="1"/>
              <a:t>Jaenam</a:t>
            </a:r>
            <a:r>
              <a:rPr lang="en-US" altLang="ko-KR" dirty="0"/>
              <a:t>',</a:t>
            </a:r>
          </a:p>
          <a:p>
            <a:r>
              <a:rPr lang="en-US" altLang="ko-KR" dirty="0"/>
              <a:t>    gender: 'male'</a:t>
            </a:r>
          </a:p>
          <a:p>
            <a:r>
              <a:rPr lang="en-US" altLang="ko-KR" dirty="0"/>
              <a:t>};</a:t>
            </a:r>
          </a:p>
          <a:p>
            <a:br>
              <a:rPr lang="en-US" altLang="ko-KR" dirty="0"/>
            </a:br>
            <a:r>
              <a:rPr lang="en-US" altLang="ko-KR" dirty="0"/>
              <a:t>var </a:t>
            </a:r>
            <a:r>
              <a:rPr lang="en-US" altLang="ko-KR" dirty="0" err="1"/>
              <a:t>changeName</a:t>
            </a:r>
            <a:r>
              <a:rPr lang="en-US" altLang="ko-KR" dirty="0"/>
              <a:t> = function(user, </a:t>
            </a:r>
            <a:r>
              <a:rPr lang="en-US" altLang="ko-KR" dirty="0" err="1"/>
              <a:t>newName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return {</a:t>
            </a:r>
          </a:p>
          <a:p>
            <a:r>
              <a:rPr lang="en-US" altLang="ko-KR" dirty="0"/>
              <a:t>	    name : </a:t>
            </a:r>
            <a:r>
              <a:rPr lang="en-US" altLang="ko-KR" dirty="0" err="1"/>
              <a:t>newName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	    gender : </a:t>
            </a:r>
            <a:r>
              <a:rPr lang="en-US" altLang="ko-KR" dirty="0" err="1"/>
              <a:t>user.gender</a:t>
            </a:r>
            <a:endParaRPr lang="en-US" altLang="ko-KR" dirty="0"/>
          </a:p>
          <a:p>
            <a:r>
              <a:rPr lang="en-US" altLang="ko-KR" dirty="0"/>
              <a:t>	};    </a:t>
            </a:r>
          </a:p>
          <a:p>
            <a:endParaRPr lang="en-US" altLang="ko-KR" dirty="0"/>
          </a:p>
          <a:p>
            <a:r>
              <a:rPr lang="en-US" altLang="ko-KR" dirty="0"/>
              <a:t>};</a:t>
            </a:r>
          </a:p>
          <a:p>
            <a:br>
              <a:rPr lang="en-US" altLang="ko-KR" dirty="0"/>
            </a:br>
            <a:r>
              <a:rPr lang="en-US" altLang="ko-KR" dirty="0"/>
              <a:t>var user2 = </a:t>
            </a:r>
            <a:r>
              <a:rPr lang="en-US" altLang="ko-KR" dirty="0" err="1"/>
              <a:t>changeName</a:t>
            </a:r>
            <a:r>
              <a:rPr lang="en-US" altLang="ko-KR" dirty="0"/>
              <a:t>(user, ’Jung’);</a:t>
            </a:r>
          </a:p>
          <a:p>
            <a:br>
              <a:rPr lang="en-US" altLang="ko-KR" dirty="0"/>
            </a:br>
            <a:r>
              <a:rPr lang="en-US" altLang="ko-KR" dirty="0"/>
              <a:t>if(user!==user2){</a:t>
            </a:r>
          </a:p>
          <a:p>
            <a:r>
              <a:rPr lang="en-US" altLang="ko-KR" dirty="0"/>
              <a:t>    console.log(‘</a:t>
            </a:r>
            <a:r>
              <a:rPr lang="ko-KR" altLang="en-US" dirty="0"/>
              <a:t>유저 정보가 변경되었습니다</a:t>
            </a:r>
            <a:r>
              <a:rPr lang="en-US" altLang="ko-KR" dirty="0"/>
              <a:t>.’); 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출력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console.log(user.name, user2.name); 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en-US" altLang="ko-KR" dirty="0" err="1">
                <a:solidFill>
                  <a:srgbClr val="FF0000"/>
                </a:solidFill>
              </a:rPr>
              <a:t>Jaenam</a:t>
            </a:r>
            <a:r>
              <a:rPr lang="en-US" altLang="ko-KR" dirty="0">
                <a:solidFill>
                  <a:srgbClr val="FF0000"/>
                </a:solidFill>
              </a:rPr>
              <a:t> Jung</a:t>
            </a:r>
          </a:p>
          <a:p>
            <a:r>
              <a:rPr lang="en-US" altLang="ko-KR" dirty="0"/>
              <a:t>console.log(user === user2); </a:t>
            </a:r>
            <a:r>
              <a:rPr lang="en-US" altLang="ko-KR" dirty="0">
                <a:solidFill>
                  <a:srgbClr val="FF0000"/>
                </a:solidFill>
              </a:rPr>
              <a:t>// 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41ACD-0E66-4E99-8A05-DA20B81DC56E}"/>
              </a:ext>
            </a:extLst>
          </p:cNvPr>
          <p:cNvSpPr txBox="1"/>
          <p:nvPr/>
        </p:nvSpPr>
        <p:spPr>
          <a:xfrm>
            <a:off x="251011" y="1059377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9B17A18-83C2-404E-B0FC-CAF7A3A80E0B}"/>
              </a:ext>
            </a:extLst>
          </p:cNvPr>
          <p:cNvSpPr/>
          <p:nvPr/>
        </p:nvSpPr>
        <p:spPr>
          <a:xfrm>
            <a:off x="8408894" y="5809129"/>
            <a:ext cx="708212" cy="41237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5CCC1-B328-414F-BED6-A67745097EB9}"/>
              </a:ext>
            </a:extLst>
          </p:cNvPr>
          <p:cNvSpPr txBox="1"/>
          <p:nvPr/>
        </p:nvSpPr>
        <p:spPr>
          <a:xfrm>
            <a:off x="9350187" y="5692151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객체의 속성이 많아지면</a:t>
            </a:r>
            <a:endParaRPr lang="en-US" altLang="ko-KR" dirty="0"/>
          </a:p>
          <a:p>
            <a:r>
              <a:rPr lang="ko-KR" altLang="en-US" dirty="0"/>
              <a:t>비효율적인 방법</a:t>
            </a:r>
          </a:p>
        </p:txBody>
      </p:sp>
    </p:spTree>
    <p:extLst>
      <p:ext uri="{BB962C8B-B14F-4D97-AF65-F5344CB8AC3E}">
        <p14:creationId xmlns:p14="http://schemas.microsoft.com/office/powerpoint/2010/main" val="1226196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251011" y="166312"/>
            <a:ext cx="10219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객체 가변성에 따른 문제점 </a:t>
            </a:r>
            <a:r>
              <a:rPr lang="en-US" altLang="ko-KR" sz="3000" dirty="0"/>
              <a:t>– </a:t>
            </a:r>
            <a:r>
              <a:rPr lang="ko-KR" altLang="en-US" sz="3000" dirty="0"/>
              <a:t>해결방법</a:t>
            </a:r>
            <a:r>
              <a:rPr lang="en-US" altLang="ko-KR" sz="3000" dirty="0"/>
              <a:t>2</a:t>
            </a:r>
            <a:r>
              <a:rPr lang="ko-KR" altLang="en-US" sz="3000" dirty="0"/>
              <a:t> </a:t>
            </a:r>
            <a:r>
              <a:rPr lang="en-US" altLang="ko-KR" sz="3000" dirty="0"/>
              <a:t>( </a:t>
            </a:r>
            <a:r>
              <a:rPr lang="ko-KR" altLang="en-US" sz="3000" dirty="0" err="1"/>
              <a:t>얕은복사</a:t>
            </a:r>
            <a:r>
              <a:rPr lang="ko-KR" altLang="en-US" sz="3000" dirty="0"/>
              <a:t> </a:t>
            </a:r>
            <a:r>
              <a:rPr lang="en-US" altLang="ko-KR" sz="3000" dirty="0"/>
              <a:t>) </a:t>
            </a:r>
            <a:endParaRPr lang="ko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41ACD-0E66-4E99-8A05-DA20B81DC56E}"/>
              </a:ext>
            </a:extLst>
          </p:cNvPr>
          <p:cNvSpPr txBox="1"/>
          <p:nvPr/>
        </p:nvSpPr>
        <p:spPr>
          <a:xfrm>
            <a:off x="251011" y="1059377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29AB5-CDA9-4913-BB88-92169A729622}"/>
              </a:ext>
            </a:extLst>
          </p:cNvPr>
          <p:cNvSpPr txBox="1"/>
          <p:nvPr/>
        </p:nvSpPr>
        <p:spPr>
          <a:xfrm>
            <a:off x="2671485" y="1120676"/>
            <a:ext cx="8229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 </a:t>
            </a:r>
            <a:r>
              <a:rPr lang="en-US" altLang="ko-KR" dirty="0" err="1"/>
              <a:t>copyObject</a:t>
            </a:r>
            <a:r>
              <a:rPr lang="en-US" altLang="ko-KR" dirty="0"/>
              <a:t> = function(target){</a:t>
            </a:r>
          </a:p>
          <a:p>
            <a:r>
              <a:rPr lang="en-US" altLang="ko-KR" dirty="0"/>
              <a:t>    var result = {}; 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새 객체 생성</a:t>
            </a:r>
            <a:r>
              <a:rPr lang="en-US" altLang="ko-KR" dirty="0">
                <a:solidFill>
                  <a:srgbClr val="FF0000"/>
                </a:solidFill>
              </a:rPr>
              <a:t>, target</a:t>
            </a:r>
            <a:r>
              <a:rPr lang="ko-KR" altLang="en-US" dirty="0">
                <a:solidFill>
                  <a:srgbClr val="FF0000"/>
                </a:solidFill>
              </a:rPr>
              <a:t>과 같은 주소를 바라보지 않도록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    for(var prop in target){</a:t>
            </a:r>
          </a:p>
          <a:p>
            <a:r>
              <a:rPr lang="en-US" altLang="ko-KR" dirty="0"/>
              <a:t>        result[prop] = target[prop]; </a:t>
            </a:r>
            <a:r>
              <a:rPr lang="en-US" altLang="ko-KR" dirty="0">
                <a:solidFill>
                  <a:srgbClr val="FF0000"/>
                </a:solidFill>
              </a:rPr>
              <a:t>// target</a:t>
            </a:r>
            <a:r>
              <a:rPr lang="ko-KR" altLang="en-US" dirty="0">
                <a:solidFill>
                  <a:srgbClr val="FF0000"/>
                </a:solidFill>
              </a:rPr>
              <a:t> 객체의 모든 속성 복사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    }</a:t>
            </a:r>
          </a:p>
          <a:p>
            <a:br>
              <a:rPr lang="en-US" altLang="ko-KR" dirty="0"/>
            </a:br>
            <a:r>
              <a:rPr lang="en-US" altLang="ko-KR" dirty="0"/>
              <a:t>    return result;</a:t>
            </a:r>
          </a:p>
          <a:p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32689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251011" y="166312"/>
            <a:ext cx="10219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얕은 복사와 깊은 복사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4D54C7-299A-4715-9531-FB994C935BEA}"/>
              </a:ext>
            </a:extLst>
          </p:cNvPr>
          <p:cNvSpPr txBox="1"/>
          <p:nvPr/>
        </p:nvSpPr>
        <p:spPr>
          <a:xfrm>
            <a:off x="1801907" y="1604681"/>
            <a:ext cx="39982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1. </a:t>
            </a:r>
            <a:r>
              <a:rPr lang="ko-KR" altLang="en-US" sz="2500" dirty="0"/>
              <a:t>얕은 복사 </a:t>
            </a:r>
            <a:r>
              <a:rPr lang="en-US" altLang="ko-KR" sz="2500" dirty="0"/>
              <a:t>: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D5BF7-6A19-45E5-B97E-FF6D5BF5CF48}"/>
              </a:ext>
            </a:extLst>
          </p:cNvPr>
          <p:cNvSpPr txBox="1"/>
          <p:nvPr/>
        </p:nvSpPr>
        <p:spPr>
          <a:xfrm>
            <a:off x="4034118" y="1604680"/>
            <a:ext cx="4123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바로 아래 단계의 값만 복사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CC79E-25DF-42C4-BBCF-6F2A49387968}"/>
              </a:ext>
            </a:extLst>
          </p:cNvPr>
          <p:cNvSpPr txBox="1"/>
          <p:nvPr/>
        </p:nvSpPr>
        <p:spPr>
          <a:xfrm>
            <a:off x="1801907" y="3498542"/>
            <a:ext cx="96549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2. </a:t>
            </a:r>
            <a:r>
              <a:rPr lang="ko-KR" altLang="en-US" sz="2500" dirty="0"/>
              <a:t>깊은 복사 </a:t>
            </a:r>
            <a:r>
              <a:rPr lang="en-US" altLang="ko-KR" sz="2500" dirty="0"/>
              <a:t>:   </a:t>
            </a:r>
            <a:r>
              <a:rPr lang="ko-KR" altLang="en-US" sz="2500" dirty="0"/>
              <a:t>내부의 모든 값들을 하나하나 찾아서 전부 복사</a:t>
            </a:r>
            <a:r>
              <a:rPr lang="en-US" altLang="ko-KR" sz="2500" dirty="0"/>
              <a:t>  </a:t>
            </a:r>
            <a:endParaRPr lang="ko-KR" altLang="en-US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095F07-4F7B-47F0-B2FB-E632064741E2}"/>
              </a:ext>
            </a:extLst>
          </p:cNvPr>
          <p:cNvSpPr txBox="1"/>
          <p:nvPr/>
        </p:nvSpPr>
        <p:spPr>
          <a:xfrm>
            <a:off x="2886636" y="4120230"/>
            <a:ext cx="906331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ex : var obj = { </a:t>
            </a:r>
          </a:p>
          <a:p>
            <a:r>
              <a:rPr lang="en-US" altLang="ko-KR" sz="2500" dirty="0"/>
              <a:t>			user : {id : ‘</a:t>
            </a:r>
            <a:r>
              <a:rPr lang="en-US" altLang="ko-KR" sz="2500" dirty="0" err="1"/>
              <a:t>abcd</a:t>
            </a:r>
            <a:r>
              <a:rPr lang="en-US" altLang="ko-KR" sz="2500" dirty="0"/>
              <a:t>’, </a:t>
            </a:r>
            <a:r>
              <a:rPr lang="en-US" altLang="ko-KR" sz="2500" dirty="0" err="1"/>
              <a:t>pwd</a:t>
            </a:r>
            <a:r>
              <a:rPr lang="en-US" altLang="ko-KR" sz="2500" dirty="0"/>
              <a:t> : ‘1234’ }</a:t>
            </a:r>
          </a:p>
          <a:p>
            <a:r>
              <a:rPr lang="en-US" altLang="ko-KR" sz="2500" dirty="0"/>
              <a:t>	          }; 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12BAC3-6DAA-4448-8276-3A7A109E173F}"/>
              </a:ext>
            </a:extLst>
          </p:cNvPr>
          <p:cNvSpPr txBox="1"/>
          <p:nvPr/>
        </p:nvSpPr>
        <p:spPr>
          <a:xfrm>
            <a:off x="2886636" y="1987841"/>
            <a:ext cx="906331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ex : var obj = { </a:t>
            </a:r>
          </a:p>
          <a:p>
            <a:r>
              <a:rPr lang="en-US" altLang="ko-KR" sz="2500" dirty="0"/>
              <a:t>			user : “</a:t>
            </a:r>
            <a:r>
              <a:rPr lang="en-US" altLang="ko-KR" sz="2500" dirty="0" err="1"/>
              <a:t>abcd</a:t>
            </a:r>
            <a:r>
              <a:rPr lang="en-US" altLang="ko-KR" sz="2500" dirty="0"/>
              <a:t>”	          </a:t>
            </a:r>
          </a:p>
          <a:p>
            <a:r>
              <a:rPr lang="en-US" altLang="ko-KR" sz="2500" dirty="0"/>
              <a:t>                   }; 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013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251011" y="166312"/>
            <a:ext cx="10219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중첩된 객체에 대한 얕은 복사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496D9-29BA-4B3A-82F3-30E405CE70E9}"/>
              </a:ext>
            </a:extLst>
          </p:cNvPr>
          <p:cNvSpPr txBox="1"/>
          <p:nvPr/>
        </p:nvSpPr>
        <p:spPr>
          <a:xfrm>
            <a:off x="251011" y="1059377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1DC90-9E60-44B3-97DD-BFCB3F027BFD}"/>
              </a:ext>
            </a:extLst>
          </p:cNvPr>
          <p:cNvSpPr txBox="1"/>
          <p:nvPr/>
        </p:nvSpPr>
        <p:spPr>
          <a:xfrm>
            <a:off x="2671485" y="1120676"/>
            <a:ext cx="82295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 user = {</a:t>
            </a:r>
          </a:p>
          <a:p>
            <a:r>
              <a:rPr lang="en-US" altLang="ko-KR" dirty="0"/>
              <a:t>    name: '</a:t>
            </a:r>
            <a:r>
              <a:rPr lang="en-US" altLang="ko-KR" dirty="0" err="1"/>
              <a:t>Jaenam</a:t>
            </a:r>
            <a:r>
              <a:rPr lang="en-US" altLang="ko-KR" dirty="0"/>
              <a:t>',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urls</a:t>
            </a:r>
            <a:r>
              <a:rPr lang="en-US" altLang="ko-KR" dirty="0"/>
              <a:t>: {</a:t>
            </a:r>
          </a:p>
          <a:p>
            <a:r>
              <a:rPr lang="en-US" altLang="ko-KR" dirty="0"/>
              <a:t>        portfolio : 'http://github.com/</a:t>
            </a:r>
            <a:r>
              <a:rPr lang="en-US" altLang="ko-KR" dirty="0" err="1"/>
              <a:t>abc</a:t>
            </a:r>
            <a:r>
              <a:rPr lang="en-US" altLang="ko-KR" dirty="0"/>
              <a:t>',</a:t>
            </a:r>
          </a:p>
          <a:p>
            <a:r>
              <a:rPr lang="en-US" altLang="ko-KR" dirty="0"/>
              <a:t>        blog: 'http://blog.com',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facebook</a:t>
            </a:r>
            <a:r>
              <a:rPr lang="en-US" altLang="ko-KR" dirty="0"/>
              <a:t>: 'http://facebook.com/</a:t>
            </a:r>
            <a:r>
              <a:rPr lang="en-US" altLang="ko-KR" dirty="0" err="1"/>
              <a:t>abc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};</a:t>
            </a:r>
          </a:p>
          <a:p>
            <a:br>
              <a:rPr lang="en-US" altLang="ko-KR" dirty="0"/>
            </a:br>
            <a:r>
              <a:rPr lang="en-US" altLang="ko-KR" dirty="0"/>
              <a:t>var user2 = </a:t>
            </a:r>
            <a:r>
              <a:rPr lang="en-US" altLang="ko-KR" dirty="0" err="1"/>
              <a:t>copyObject</a:t>
            </a:r>
            <a:r>
              <a:rPr lang="en-US" altLang="ko-KR" dirty="0"/>
              <a:t>(user); 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en-US" altLang="ko-KR" dirty="0" err="1">
                <a:solidFill>
                  <a:srgbClr val="FF0000"/>
                </a:solidFill>
              </a:rPr>
              <a:t>copyObject</a:t>
            </a:r>
            <a:r>
              <a:rPr lang="ko-KR" altLang="en-US" dirty="0">
                <a:solidFill>
                  <a:srgbClr val="FF0000"/>
                </a:solidFill>
              </a:rPr>
              <a:t>는 얕은 복사 함수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user2.name = 'Jung';</a:t>
            </a:r>
          </a:p>
          <a:p>
            <a:r>
              <a:rPr lang="en-US" altLang="ko-KR" dirty="0"/>
              <a:t>console.log(user.name === user2.name); </a:t>
            </a:r>
            <a:r>
              <a:rPr lang="en-US" altLang="ko-KR" dirty="0">
                <a:solidFill>
                  <a:srgbClr val="FF0000"/>
                </a:solidFill>
              </a:rPr>
              <a:t>// false</a:t>
            </a:r>
          </a:p>
          <a:p>
            <a:br>
              <a:rPr lang="en-US" altLang="ko-KR" dirty="0"/>
            </a:br>
            <a:r>
              <a:rPr lang="en-US" altLang="ko-KR" dirty="0" err="1"/>
              <a:t>user.urls.portfolio</a:t>
            </a:r>
            <a:r>
              <a:rPr lang="en-US" altLang="ko-KR" dirty="0"/>
              <a:t> = 'http://portfolio.com';</a:t>
            </a:r>
          </a:p>
          <a:p>
            <a:r>
              <a:rPr lang="en-US" altLang="ko-KR" dirty="0"/>
              <a:t>console.log(</a:t>
            </a:r>
            <a:r>
              <a:rPr lang="en-US" altLang="ko-KR" dirty="0" err="1"/>
              <a:t>user.urls.portfolio</a:t>
            </a:r>
            <a:r>
              <a:rPr lang="en-US" altLang="ko-KR" dirty="0"/>
              <a:t> === user2.urls.portfolio); </a:t>
            </a:r>
            <a:r>
              <a:rPr lang="en-US" altLang="ko-KR" dirty="0">
                <a:solidFill>
                  <a:srgbClr val="FF0000"/>
                </a:solidFill>
              </a:rPr>
              <a:t>// true </a:t>
            </a:r>
          </a:p>
          <a:p>
            <a:br>
              <a:rPr lang="en-US" altLang="ko-KR" dirty="0"/>
            </a:br>
            <a:r>
              <a:rPr lang="en-US" altLang="ko-KR" dirty="0"/>
              <a:t>user2.urls.blog = '';</a:t>
            </a:r>
          </a:p>
          <a:p>
            <a:r>
              <a:rPr lang="en-US" altLang="ko-KR" dirty="0"/>
              <a:t>console.log(</a:t>
            </a:r>
            <a:r>
              <a:rPr lang="en-US" altLang="ko-KR" dirty="0" err="1"/>
              <a:t>user.urls.blog</a:t>
            </a:r>
            <a:r>
              <a:rPr lang="en-US" altLang="ko-KR" dirty="0"/>
              <a:t> === user2.urls.blog); </a:t>
            </a:r>
            <a:r>
              <a:rPr lang="en-US" altLang="ko-KR" dirty="0">
                <a:solidFill>
                  <a:srgbClr val="FF0000"/>
                </a:solidFill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2064651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251011" y="166312"/>
            <a:ext cx="10219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중첩된 객체에 대한 깊은 복사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496D9-29BA-4B3A-82F3-30E405CE70E9}"/>
              </a:ext>
            </a:extLst>
          </p:cNvPr>
          <p:cNvSpPr txBox="1"/>
          <p:nvPr/>
        </p:nvSpPr>
        <p:spPr>
          <a:xfrm>
            <a:off x="251011" y="1059377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1DC90-9E60-44B3-97DD-BFCB3F027BFD}"/>
              </a:ext>
            </a:extLst>
          </p:cNvPr>
          <p:cNvSpPr txBox="1"/>
          <p:nvPr/>
        </p:nvSpPr>
        <p:spPr>
          <a:xfrm>
            <a:off x="2671485" y="1120676"/>
            <a:ext cx="82295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 user2 = </a:t>
            </a:r>
            <a:r>
              <a:rPr lang="en-US" altLang="ko-KR" dirty="0" err="1"/>
              <a:t>copyObject</a:t>
            </a:r>
            <a:r>
              <a:rPr lang="en-US" altLang="ko-KR" dirty="0"/>
              <a:t>(user);</a:t>
            </a:r>
          </a:p>
          <a:p>
            <a:br>
              <a:rPr lang="en-US" altLang="ko-KR" dirty="0"/>
            </a:br>
            <a:r>
              <a:rPr lang="en-US" altLang="ko-KR" dirty="0"/>
              <a:t>user2.urls = </a:t>
            </a:r>
            <a:r>
              <a:rPr lang="en-US" altLang="ko-KR" dirty="0" err="1"/>
              <a:t>copyObject</a:t>
            </a:r>
            <a:r>
              <a:rPr lang="en-US" altLang="ko-KR" dirty="0"/>
              <a:t>(</a:t>
            </a:r>
            <a:r>
              <a:rPr lang="en-US" altLang="ko-KR" dirty="0" err="1"/>
              <a:t>user.urls</a:t>
            </a:r>
            <a:r>
              <a:rPr lang="en-US" altLang="ko-KR" dirty="0"/>
              <a:t>); </a:t>
            </a:r>
          </a:p>
          <a:p>
            <a:br>
              <a:rPr lang="en-US" altLang="ko-KR" dirty="0"/>
            </a:br>
            <a:r>
              <a:rPr lang="en-US" altLang="ko-KR" dirty="0" err="1"/>
              <a:t>user.urls.portfolio</a:t>
            </a:r>
            <a:r>
              <a:rPr lang="en-US" altLang="ko-KR" dirty="0"/>
              <a:t> = 'http://portfolio.com';</a:t>
            </a:r>
          </a:p>
          <a:p>
            <a:r>
              <a:rPr lang="en-US" altLang="ko-KR" dirty="0"/>
              <a:t>console.log(</a:t>
            </a:r>
            <a:r>
              <a:rPr lang="en-US" altLang="ko-KR" dirty="0" err="1"/>
              <a:t>user.urls.portfolio</a:t>
            </a:r>
            <a:r>
              <a:rPr lang="en-US" altLang="ko-KR" dirty="0"/>
              <a:t> === user2.urls.portfolio); </a:t>
            </a:r>
            <a:r>
              <a:rPr lang="en-US" altLang="ko-KR" dirty="0">
                <a:solidFill>
                  <a:srgbClr val="FF0000"/>
                </a:solidFill>
              </a:rPr>
              <a:t>// false</a:t>
            </a:r>
          </a:p>
          <a:p>
            <a:br>
              <a:rPr lang="en-US" altLang="ko-KR" dirty="0"/>
            </a:br>
            <a:r>
              <a:rPr lang="en-US" altLang="ko-KR" dirty="0"/>
              <a:t>user2.urls.blog = '';</a:t>
            </a:r>
          </a:p>
          <a:p>
            <a:r>
              <a:rPr lang="en-US" altLang="ko-KR" dirty="0"/>
              <a:t>console.log(</a:t>
            </a:r>
            <a:r>
              <a:rPr lang="en-US" altLang="ko-KR" dirty="0" err="1"/>
              <a:t>user.urls.blog</a:t>
            </a:r>
            <a:r>
              <a:rPr lang="en-US" altLang="ko-KR" dirty="0"/>
              <a:t> === user2.urls.blog); </a:t>
            </a:r>
            <a:r>
              <a:rPr lang="en-US" altLang="ko-KR" dirty="0">
                <a:solidFill>
                  <a:srgbClr val="FF0000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2686585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251011" y="166312"/>
            <a:ext cx="10219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중첩된 객체에 대한 깊은 복사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496D9-29BA-4B3A-82F3-30E405CE70E9}"/>
              </a:ext>
            </a:extLst>
          </p:cNvPr>
          <p:cNvSpPr txBox="1"/>
          <p:nvPr/>
        </p:nvSpPr>
        <p:spPr>
          <a:xfrm>
            <a:off x="251011" y="1059377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1DC90-9E60-44B3-97DD-BFCB3F027BFD}"/>
              </a:ext>
            </a:extLst>
          </p:cNvPr>
          <p:cNvSpPr txBox="1"/>
          <p:nvPr/>
        </p:nvSpPr>
        <p:spPr>
          <a:xfrm>
            <a:off x="2671485" y="1120676"/>
            <a:ext cx="82295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 user2 = </a:t>
            </a:r>
            <a:r>
              <a:rPr lang="en-US" altLang="ko-KR" dirty="0" err="1"/>
              <a:t>copyObject</a:t>
            </a:r>
            <a:r>
              <a:rPr lang="en-US" altLang="ko-KR" dirty="0"/>
              <a:t>(user);</a:t>
            </a:r>
          </a:p>
          <a:p>
            <a:br>
              <a:rPr lang="en-US" altLang="ko-KR" dirty="0"/>
            </a:br>
            <a:r>
              <a:rPr lang="en-US" altLang="ko-KR" dirty="0"/>
              <a:t>user2.urls = </a:t>
            </a:r>
            <a:r>
              <a:rPr lang="en-US" altLang="ko-KR" dirty="0" err="1"/>
              <a:t>copyObject</a:t>
            </a:r>
            <a:r>
              <a:rPr lang="en-US" altLang="ko-KR" dirty="0"/>
              <a:t>(</a:t>
            </a:r>
            <a:r>
              <a:rPr lang="en-US" altLang="ko-KR" dirty="0" err="1"/>
              <a:t>user.urls</a:t>
            </a:r>
            <a:r>
              <a:rPr lang="en-US" altLang="ko-KR" dirty="0"/>
              <a:t>); </a:t>
            </a:r>
          </a:p>
          <a:p>
            <a:br>
              <a:rPr lang="en-US" altLang="ko-KR" dirty="0"/>
            </a:br>
            <a:r>
              <a:rPr lang="en-US" altLang="ko-KR" dirty="0" err="1"/>
              <a:t>user.urls.portfolio</a:t>
            </a:r>
            <a:r>
              <a:rPr lang="en-US" altLang="ko-KR" dirty="0"/>
              <a:t> = 'http://portfolio.com';</a:t>
            </a:r>
          </a:p>
          <a:p>
            <a:r>
              <a:rPr lang="en-US" altLang="ko-KR" dirty="0"/>
              <a:t>console.log(</a:t>
            </a:r>
            <a:r>
              <a:rPr lang="en-US" altLang="ko-KR" dirty="0" err="1"/>
              <a:t>user.urls.portfolio</a:t>
            </a:r>
            <a:r>
              <a:rPr lang="en-US" altLang="ko-KR" dirty="0"/>
              <a:t> === user2.urls.portfolio); </a:t>
            </a:r>
            <a:r>
              <a:rPr lang="en-US" altLang="ko-KR" dirty="0">
                <a:solidFill>
                  <a:srgbClr val="FF0000"/>
                </a:solidFill>
              </a:rPr>
              <a:t>// false</a:t>
            </a:r>
          </a:p>
          <a:p>
            <a:br>
              <a:rPr lang="en-US" altLang="ko-KR" dirty="0"/>
            </a:br>
            <a:r>
              <a:rPr lang="en-US" altLang="ko-KR" dirty="0"/>
              <a:t>user2.urls.blog = '';</a:t>
            </a:r>
          </a:p>
          <a:p>
            <a:r>
              <a:rPr lang="en-US" altLang="ko-KR" dirty="0"/>
              <a:t>console.log(</a:t>
            </a:r>
            <a:r>
              <a:rPr lang="en-US" altLang="ko-KR" dirty="0" err="1"/>
              <a:t>user.urls.blog</a:t>
            </a:r>
            <a:r>
              <a:rPr lang="en-US" altLang="ko-KR" dirty="0"/>
              <a:t> === user2.urls.blog); </a:t>
            </a:r>
            <a:r>
              <a:rPr lang="en-US" altLang="ko-KR" dirty="0">
                <a:solidFill>
                  <a:srgbClr val="FF0000"/>
                </a:solidFill>
              </a:rPr>
              <a:t>// 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6AC01-E35B-4A68-85A2-91CABA8A1074}"/>
              </a:ext>
            </a:extLst>
          </p:cNvPr>
          <p:cNvSpPr txBox="1"/>
          <p:nvPr/>
        </p:nvSpPr>
        <p:spPr>
          <a:xfrm>
            <a:off x="699247" y="4625788"/>
            <a:ext cx="10856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객체를 복사할 때 객체의 프로퍼티가 기본형인 것은 그대로 복사하면 되지만</a:t>
            </a:r>
            <a:r>
              <a:rPr lang="en-US" altLang="ko-KR" dirty="0"/>
              <a:t>( ex. </a:t>
            </a:r>
            <a:r>
              <a:rPr lang="en-US" altLang="ko-KR" dirty="0">
                <a:solidFill>
                  <a:srgbClr val="FF0000"/>
                </a:solidFill>
              </a:rPr>
              <a:t>name : “1” </a:t>
            </a:r>
            <a:r>
              <a:rPr lang="en-US" altLang="ko-KR" dirty="0"/>
              <a:t>) ,</a:t>
            </a:r>
          </a:p>
          <a:p>
            <a:r>
              <a:rPr lang="ko-KR" altLang="en-US" dirty="0"/>
              <a:t>객체의 프로퍼티가 참조형 데이터인 경우 </a:t>
            </a:r>
            <a:r>
              <a:rPr lang="en-US" altLang="ko-KR" dirty="0"/>
              <a:t>( ex. </a:t>
            </a:r>
            <a:r>
              <a:rPr lang="en-US" altLang="ko-KR" dirty="0">
                <a:solidFill>
                  <a:srgbClr val="FF0000"/>
                </a:solidFill>
              </a:rPr>
              <a:t>user : { id:”</a:t>
            </a:r>
            <a:r>
              <a:rPr lang="en-US" altLang="ko-KR" dirty="0" err="1">
                <a:solidFill>
                  <a:srgbClr val="FF0000"/>
                </a:solidFill>
              </a:rPr>
              <a:t>abcd</a:t>
            </a:r>
            <a:r>
              <a:rPr lang="en-US" altLang="ko-KR" dirty="0">
                <a:solidFill>
                  <a:srgbClr val="FF0000"/>
                </a:solidFill>
              </a:rPr>
              <a:t>”, pwd:”1234”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} </a:t>
            </a:r>
            <a:r>
              <a:rPr lang="en-US" altLang="ko-KR" dirty="0"/>
              <a:t>) </a:t>
            </a:r>
            <a:r>
              <a:rPr lang="ko-KR" altLang="en-US" dirty="0"/>
              <a:t>에는 내부의 속성을</a:t>
            </a:r>
            <a:endParaRPr lang="en-US" altLang="ko-KR" dirty="0"/>
          </a:p>
          <a:p>
            <a:r>
              <a:rPr lang="ko-KR" altLang="en-US" dirty="0"/>
              <a:t>다시 복사해야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496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251011" y="166312"/>
            <a:ext cx="10219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중첩된 객체에 대한 깊은 복사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496D9-29BA-4B3A-82F3-30E405CE70E9}"/>
              </a:ext>
            </a:extLst>
          </p:cNvPr>
          <p:cNvSpPr txBox="1"/>
          <p:nvPr/>
        </p:nvSpPr>
        <p:spPr>
          <a:xfrm>
            <a:off x="251011" y="1059377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1DC90-9E60-44B3-97DD-BFCB3F027BFD}"/>
              </a:ext>
            </a:extLst>
          </p:cNvPr>
          <p:cNvSpPr txBox="1"/>
          <p:nvPr/>
        </p:nvSpPr>
        <p:spPr>
          <a:xfrm>
            <a:off x="2671484" y="1120676"/>
            <a:ext cx="93412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 </a:t>
            </a:r>
            <a:r>
              <a:rPr lang="en-US" altLang="ko-KR" dirty="0" err="1"/>
              <a:t>copyObjectDeep</a:t>
            </a:r>
            <a:r>
              <a:rPr lang="en-US" altLang="ko-KR" dirty="0"/>
              <a:t> = function(target){</a:t>
            </a:r>
          </a:p>
          <a:p>
            <a:r>
              <a:rPr lang="en-US" altLang="ko-KR" dirty="0"/>
              <a:t>    var result = {};</a:t>
            </a:r>
          </a:p>
          <a:p>
            <a:r>
              <a:rPr lang="en-US" altLang="ko-KR" dirty="0"/>
              <a:t>    if(</a:t>
            </a:r>
            <a:r>
              <a:rPr lang="en-US" altLang="ko-KR" dirty="0" err="1"/>
              <a:t>typeof</a:t>
            </a:r>
            <a:r>
              <a:rPr lang="en-US" altLang="ko-KR" dirty="0"/>
              <a:t> target === 'object' &amp;&amp; target !== null){ 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복사할 프로퍼티가 참조형일때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        for ( var prop in target){</a:t>
            </a:r>
          </a:p>
          <a:p>
            <a:r>
              <a:rPr lang="en-US" altLang="ko-KR" dirty="0"/>
              <a:t>            result[prop] = </a:t>
            </a:r>
            <a:r>
              <a:rPr lang="en-US" altLang="ko-KR" dirty="0" err="1"/>
              <a:t>copyObjectDeep</a:t>
            </a:r>
            <a:r>
              <a:rPr lang="en-US" altLang="ko-KR" dirty="0"/>
              <a:t>(target[prop]); </a:t>
            </a:r>
          </a:p>
          <a:p>
            <a:r>
              <a:rPr lang="en-US" altLang="ko-KR" dirty="0"/>
              <a:t>        }</a:t>
            </a:r>
          </a:p>
          <a:p>
            <a:r>
              <a:rPr lang="en-US" altLang="ko-KR" dirty="0"/>
              <a:t>    }else{ 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복사할 프로퍼티가 기본형일때</a:t>
            </a:r>
            <a:endParaRPr lang="en-US" altLang="ko-KR" dirty="0"/>
          </a:p>
          <a:p>
            <a:r>
              <a:rPr lang="en-US" altLang="ko-KR" dirty="0"/>
              <a:t>        result = target;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return result;</a:t>
            </a:r>
          </a:p>
          <a:p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83620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251011" y="166312"/>
            <a:ext cx="10219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undefined</a:t>
            </a:r>
            <a:r>
              <a:rPr lang="ko-KR" altLang="en-US" sz="3000" dirty="0"/>
              <a:t>와 </a:t>
            </a:r>
            <a:r>
              <a:rPr lang="en-US" altLang="ko-KR" sz="3000" dirty="0"/>
              <a:t>null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3F171-ADC5-441B-9AE9-CDF4D6CAC7E6}"/>
              </a:ext>
            </a:extLst>
          </p:cNvPr>
          <p:cNvSpPr txBox="1"/>
          <p:nvPr/>
        </p:nvSpPr>
        <p:spPr>
          <a:xfrm>
            <a:off x="1891554" y="2277034"/>
            <a:ext cx="39982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1. undefined :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5578D-EE40-44D7-8AC5-8A85D83C5B15}"/>
              </a:ext>
            </a:extLst>
          </p:cNvPr>
          <p:cNvSpPr txBox="1"/>
          <p:nvPr/>
        </p:nvSpPr>
        <p:spPr>
          <a:xfrm>
            <a:off x="4258238" y="2277034"/>
            <a:ext cx="4123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값이 존재하지 않을 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6323E-F7CA-4C43-9F94-0B9AEF0901D6}"/>
              </a:ext>
            </a:extLst>
          </p:cNvPr>
          <p:cNvSpPr txBox="1"/>
          <p:nvPr/>
        </p:nvSpPr>
        <p:spPr>
          <a:xfrm>
            <a:off x="1891553" y="3854822"/>
            <a:ext cx="87405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2. null : </a:t>
            </a:r>
            <a:r>
              <a:rPr lang="ko-KR" altLang="en-US" sz="2500" dirty="0"/>
              <a:t>값이 비어 있음을 명시적으로 나타내고 싶을 때</a:t>
            </a:r>
            <a:r>
              <a:rPr lang="en-US" altLang="ko-KR" sz="2500" dirty="0"/>
              <a:t> 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445439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251011" y="166312"/>
            <a:ext cx="10219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undefined</a:t>
            </a:r>
            <a:endParaRPr lang="ko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E802C9-5A83-444B-B92A-27D4C92196F6}"/>
              </a:ext>
            </a:extLst>
          </p:cNvPr>
          <p:cNvSpPr txBox="1"/>
          <p:nvPr/>
        </p:nvSpPr>
        <p:spPr>
          <a:xfrm>
            <a:off x="1138518" y="1452281"/>
            <a:ext cx="9206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* </a:t>
            </a:r>
            <a:r>
              <a:rPr lang="ko-KR" altLang="en-US" sz="2500" dirty="0"/>
              <a:t>자바스크립트 엔진이 </a:t>
            </a:r>
            <a:r>
              <a:rPr lang="en-US" altLang="ko-KR" sz="2500" dirty="0"/>
              <a:t>undefined </a:t>
            </a:r>
            <a:r>
              <a:rPr lang="ko-KR" altLang="en-US" sz="2500" dirty="0"/>
              <a:t>값을 자동으로 부여할 경우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6109D-00B3-41B9-88E5-B70A3FEB4C96}"/>
              </a:ext>
            </a:extLst>
          </p:cNvPr>
          <p:cNvSpPr txBox="1"/>
          <p:nvPr/>
        </p:nvSpPr>
        <p:spPr>
          <a:xfrm>
            <a:off x="1775013" y="2620341"/>
            <a:ext cx="928743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dirty="0"/>
              <a:t>값을 대입하지 않은 변수에 접근할 때</a:t>
            </a:r>
            <a:endParaRPr lang="en-US" altLang="ko-KR" sz="2500" dirty="0"/>
          </a:p>
          <a:p>
            <a:pPr marL="457200" indent="-457200">
              <a:buAutoNum type="arabicPeriod"/>
            </a:pPr>
            <a:endParaRPr lang="en-US" altLang="ko-KR" sz="2500" dirty="0"/>
          </a:p>
          <a:p>
            <a:pPr marL="457200" indent="-457200">
              <a:buAutoNum type="arabicPeriod"/>
            </a:pPr>
            <a:endParaRPr lang="en-US" altLang="ko-KR" sz="2500" dirty="0"/>
          </a:p>
          <a:p>
            <a:pPr marL="457200" indent="-457200">
              <a:buAutoNum type="arabicPeriod" startAt="2"/>
            </a:pPr>
            <a:r>
              <a:rPr lang="ko-KR" altLang="en-US" sz="2500" dirty="0"/>
              <a:t>객체 내부의 존재하지 않는 프로퍼티에 접근하려고 할 때</a:t>
            </a:r>
            <a:endParaRPr lang="en-US" altLang="ko-KR" sz="2500" dirty="0"/>
          </a:p>
          <a:p>
            <a:pPr marL="457200" indent="-457200">
              <a:buAutoNum type="arabicPeriod" startAt="2"/>
            </a:pPr>
            <a:endParaRPr lang="en-US" altLang="ko-KR" sz="2500" dirty="0"/>
          </a:p>
          <a:p>
            <a:pPr marL="457200" indent="-457200">
              <a:buAutoNum type="arabicPeriod" startAt="2"/>
            </a:pPr>
            <a:endParaRPr lang="en-US" altLang="ko-KR" sz="2500" dirty="0"/>
          </a:p>
          <a:p>
            <a:pPr marL="457200" indent="-457200">
              <a:buAutoNum type="arabicPeriod" startAt="2"/>
            </a:pPr>
            <a:r>
              <a:rPr lang="en-US" altLang="ko-KR" sz="2500" dirty="0"/>
              <a:t>return </a:t>
            </a:r>
            <a:r>
              <a:rPr lang="ko-KR" altLang="en-US" sz="2500" dirty="0"/>
              <a:t>문이 없거나 호출되지 않는 함수의 실행 결과</a:t>
            </a:r>
          </a:p>
        </p:txBody>
      </p:sp>
    </p:spTree>
    <p:extLst>
      <p:ext uri="{BB962C8B-B14F-4D97-AF65-F5344CB8AC3E}">
        <p14:creationId xmlns:p14="http://schemas.microsoft.com/office/powerpoint/2010/main" val="3616927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251011" y="166312"/>
            <a:ext cx="10219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undefined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C2BA7-2600-4C17-BD87-10E49D5E31CD}"/>
              </a:ext>
            </a:extLst>
          </p:cNvPr>
          <p:cNvSpPr txBox="1"/>
          <p:nvPr/>
        </p:nvSpPr>
        <p:spPr>
          <a:xfrm>
            <a:off x="251011" y="1059377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05ED4-4953-4584-B46E-EBC521373EDD}"/>
              </a:ext>
            </a:extLst>
          </p:cNvPr>
          <p:cNvSpPr txBox="1"/>
          <p:nvPr/>
        </p:nvSpPr>
        <p:spPr>
          <a:xfrm>
            <a:off x="2671484" y="1120676"/>
            <a:ext cx="93412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 a;</a:t>
            </a:r>
          </a:p>
          <a:p>
            <a:r>
              <a:rPr lang="en-US" altLang="ko-KR" dirty="0"/>
              <a:t>console.log(a); </a:t>
            </a:r>
            <a:r>
              <a:rPr lang="en-US" altLang="ko-KR" dirty="0">
                <a:solidFill>
                  <a:srgbClr val="FF0000"/>
                </a:solidFill>
              </a:rPr>
              <a:t>// undefined</a:t>
            </a:r>
          </a:p>
          <a:p>
            <a:br>
              <a:rPr lang="en-US" altLang="ko-KR" dirty="0"/>
            </a:br>
            <a:r>
              <a:rPr lang="en-US" altLang="ko-KR" dirty="0"/>
              <a:t>var obj = {a:1};</a:t>
            </a:r>
          </a:p>
          <a:p>
            <a:r>
              <a:rPr lang="en-US" altLang="ko-KR" dirty="0"/>
              <a:t>console.log(</a:t>
            </a:r>
            <a:r>
              <a:rPr lang="en-US" altLang="ko-KR" dirty="0" err="1"/>
              <a:t>obj.a</a:t>
            </a:r>
            <a:r>
              <a:rPr lang="en-US" altLang="ko-KR" dirty="0"/>
              <a:t>); </a:t>
            </a:r>
            <a:r>
              <a:rPr lang="en-US" altLang="ko-KR" dirty="0">
                <a:solidFill>
                  <a:srgbClr val="FF0000"/>
                </a:solidFill>
              </a:rPr>
              <a:t>// 1</a:t>
            </a:r>
          </a:p>
          <a:p>
            <a:r>
              <a:rPr lang="en-US" altLang="ko-KR" dirty="0"/>
              <a:t>console.log(</a:t>
            </a:r>
            <a:r>
              <a:rPr lang="en-US" altLang="ko-KR" dirty="0" err="1"/>
              <a:t>obj.b</a:t>
            </a:r>
            <a:r>
              <a:rPr lang="en-US" altLang="ko-KR" dirty="0"/>
              <a:t>); </a:t>
            </a:r>
            <a:r>
              <a:rPr lang="en-US" altLang="ko-KR" dirty="0">
                <a:solidFill>
                  <a:srgbClr val="FF0000"/>
                </a:solidFill>
              </a:rPr>
              <a:t>// undefined</a:t>
            </a:r>
          </a:p>
          <a:p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var </a:t>
            </a:r>
            <a:r>
              <a:rPr lang="en-US" altLang="ko-KR" dirty="0" err="1"/>
              <a:t>func</a:t>
            </a:r>
            <a:r>
              <a:rPr lang="en-US" altLang="ko-KR" dirty="0"/>
              <a:t> = function(){};</a:t>
            </a:r>
          </a:p>
          <a:p>
            <a:r>
              <a:rPr lang="en-US" altLang="ko-KR" dirty="0"/>
              <a:t>var c = </a:t>
            </a:r>
            <a:r>
              <a:rPr lang="en-US" altLang="ko-KR" dirty="0" err="1"/>
              <a:t>func</a:t>
            </a:r>
            <a:r>
              <a:rPr lang="en-US" altLang="ko-KR" dirty="0"/>
              <a:t>(); 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en-US" altLang="ko-KR" dirty="0" err="1">
                <a:solidFill>
                  <a:srgbClr val="FF0000"/>
                </a:solidFill>
              </a:rPr>
              <a:t>func</a:t>
            </a:r>
            <a:r>
              <a:rPr lang="en-US" altLang="ko-KR" dirty="0">
                <a:solidFill>
                  <a:srgbClr val="FF0000"/>
                </a:solidFill>
              </a:rPr>
              <a:t>() 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ko-KR" altLang="en-US" dirty="0" err="1">
                <a:solidFill>
                  <a:srgbClr val="FF0000"/>
                </a:solidFill>
              </a:rPr>
              <a:t>반환값이</a:t>
            </a:r>
            <a:r>
              <a:rPr lang="ko-KR" altLang="en-US" dirty="0">
                <a:solidFill>
                  <a:srgbClr val="FF0000"/>
                </a:solidFill>
              </a:rPr>
              <a:t> 없으므로 </a:t>
            </a:r>
            <a:r>
              <a:rPr lang="en-US" altLang="ko-KR" dirty="0">
                <a:solidFill>
                  <a:srgbClr val="FF0000"/>
                </a:solidFill>
              </a:rPr>
              <a:t>undefined </a:t>
            </a:r>
            <a:r>
              <a:rPr lang="ko-KR" altLang="en-US" dirty="0">
                <a:solidFill>
                  <a:srgbClr val="FF0000"/>
                </a:solidFill>
              </a:rPr>
              <a:t>반환한 것으로 간주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console.log(c); </a:t>
            </a:r>
            <a:r>
              <a:rPr lang="en-US" altLang="ko-KR" dirty="0">
                <a:solidFill>
                  <a:srgbClr val="FF0000"/>
                </a:solidFill>
              </a:rPr>
              <a:t>// undefined</a:t>
            </a:r>
          </a:p>
        </p:txBody>
      </p:sp>
    </p:spTree>
    <p:extLst>
      <p:ext uri="{BB962C8B-B14F-4D97-AF65-F5344CB8AC3E}">
        <p14:creationId xmlns:p14="http://schemas.microsoft.com/office/powerpoint/2010/main" val="119328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83ABD-C542-4337-9307-ABA17C43C116}"/>
              </a:ext>
            </a:extLst>
          </p:cNvPr>
          <p:cNvSpPr txBox="1"/>
          <p:nvPr/>
        </p:nvSpPr>
        <p:spPr>
          <a:xfrm>
            <a:off x="627529" y="510987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변수 선언</a:t>
            </a:r>
            <a:r>
              <a:rPr lang="en-US" altLang="ko-KR" sz="3000" dirty="0"/>
              <a:t>, </a:t>
            </a:r>
            <a:r>
              <a:rPr lang="ko-KR" altLang="en-US" sz="3000" dirty="0"/>
              <a:t>메모리 할당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97C9C-0DE7-4316-A59C-FBB87CC0468E}"/>
              </a:ext>
            </a:extLst>
          </p:cNvPr>
          <p:cNvSpPr txBox="1"/>
          <p:nvPr/>
        </p:nvSpPr>
        <p:spPr>
          <a:xfrm>
            <a:off x="1241613" y="1534506"/>
            <a:ext cx="87405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 var</a:t>
            </a:r>
            <a:r>
              <a:rPr lang="ko-KR" altLang="en-US" sz="2500" dirty="0"/>
              <a:t> </a:t>
            </a:r>
            <a:r>
              <a:rPr lang="en-US" altLang="ko-KR" sz="2500" dirty="0"/>
              <a:t>a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5EA20-15E5-431C-8298-4A0147B5060E}"/>
              </a:ext>
            </a:extLst>
          </p:cNvPr>
          <p:cNvSpPr txBox="1"/>
          <p:nvPr/>
        </p:nvSpPr>
        <p:spPr>
          <a:xfrm>
            <a:off x="1241613" y="2481081"/>
            <a:ext cx="87405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2 ) </a:t>
            </a:r>
            <a:r>
              <a:rPr lang="ko-KR" altLang="en-US" sz="2500" dirty="0"/>
              <a:t>메모리 구조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CF8B7B81-A228-4D48-9A29-28E6DBDF9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44909"/>
              </p:ext>
            </p:extLst>
          </p:nvPr>
        </p:nvGraphicFramePr>
        <p:xfrm>
          <a:off x="1734672" y="3440870"/>
          <a:ext cx="5646995" cy="171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135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2172930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2172930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</a:tblGrid>
              <a:tr h="838433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8541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601AAB-392D-419A-B050-568E8191B6D4}"/>
              </a:ext>
            </a:extLst>
          </p:cNvPr>
          <p:cNvSpPr txBox="1"/>
          <p:nvPr/>
        </p:nvSpPr>
        <p:spPr>
          <a:xfrm>
            <a:off x="5414683" y="4413774"/>
            <a:ext cx="173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a</a:t>
            </a:r>
          </a:p>
          <a:p>
            <a:r>
              <a:rPr lang="ko-KR" altLang="en-US" dirty="0"/>
              <a:t>값 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202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251011" y="166312"/>
            <a:ext cx="10219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undefined</a:t>
            </a:r>
            <a:r>
              <a:rPr lang="ko-KR" altLang="en-US" sz="3000" dirty="0"/>
              <a:t>와 </a:t>
            </a:r>
            <a:r>
              <a:rPr lang="en-US" altLang="ko-KR" sz="3000" dirty="0"/>
              <a:t>null </a:t>
            </a:r>
            <a:r>
              <a:rPr lang="ko-KR" altLang="en-US" sz="3000" dirty="0"/>
              <a:t>판별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C2BA7-2600-4C17-BD87-10E49D5E31CD}"/>
              </a:ext>
            </a:extLst>
          </p:cNvPr>
          <p:cNvSpPr txBox="1"/>
          <p:nvPr/>
        </p:nvSpPr>
        <p:spPr>
          <a:xfrm>
            <a:off x="251011" y="1059377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05ED4-4953-4584-B46E-EBC521373EDD}"/>
              </a:ext>
            </a:extLst>
          </p:cNvPr>
          <p:cNvSpPr txBox="1"/>
          <p:nvPr/>
        </p:nvSpPr>
        <p:spPr>
          <a:xfrm>
            <a:off x="2671484" y="1120676"/>
            <a:ext cx="9341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 n = null;</a:t>
            </a:r>
          </a:p>
          <a:p>
            <a:r>
              <a:rPr lang="en-US" altLang="ko-KR" dirty="0"/>
              <a:t>console.log(</a:t>
            </a:r>
            <a:r>
              <a:rPr lang="en-US" altLang="ko-KR" dirty="0" err="1"/>
              <a:t>typeof</a:t>
            </a:r>
            <a:r>
              <a:rPr lang="en-US" altLang="ko-KR" dirty="0"/>
              <a:t> n);</a:t>
            </a:r>
          </a:p>
          <a:p>
            <a:br>
              <a:rPr lang="en-US" altLang="ko-KR" dirty="0"/>
            </a:br>
            <a:r>
              <a:rPr lang="en-US" altLang="ko-KR" dirty="0"/>
              <a:t>console.log(n==undefined); </a:t>
            </a:r>
            <a:r>
              <a:rPr lang="en-US" altLang="ko-KR" dirty="0">
                <a:solidFill>
                  <a:srgbClr val="FF0000"/>
                </a:solidFill>
              </a:rPr>
              <a:t>// true</a:t>
            </a:r>
          </a:p>
          <a:p>
            <a:r>
              <a:rPr lang="en-US" altLang="ko-KR" dirty="0"/>
              <a:t>console.log(n==null); </a:t>
            </a:r>
            <a:r>
              <a:rPr lang="en-US" altLang="ko-KR" dirty="0">
                <a:solidFill>
                  <a:srgbClr val="FF0000"/>
                </a:solidFill>
              </a:rPr>
              <a:t>// true</a:t>
            </a:r>
          </a:p>
          <a:p>
            <a:br>
              <a:rPr lang="en-US" altLang="ko-KR" dirty="0"/>
            </a:br>
            <a:r>
              <a:rPr lang="en-US" altLang="ko-KR" dirty="0"/>
              <a:t>console.log(n===undefined); </a:t>
            </a:r>
            <a:r>
              <a:rPr lang="en-US" altLang="ko-KR" dirty="0">
                <a:solidFill>
                  <a:srgbClr val="FF0000"/>
                </a:solidFill>
              </a:rPr>
              <a:t>// false</a:t>
            </a:r>
          </a:p>
          <a:p>
            <a:r>
              <a:rPr lang="en-US" altLang="ko-KR" dirty="0"/>
              <a:t>console.log(n===null); </a:t>
            </a:r>
            <a:r>
              <a:rPr lang="en-US" altLang="ko-KR" dirty="0">
                <a:solidFill>
                  <a:srgbClr val="FF0000"/>
                </a:solidFill>
              </a:rPr>
              <a:t>// true</a:t>
            </a:r>
          </a:p>
          <a:p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4041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251011" y="166312"/>
            <a:ext cx="10219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undefined</a:t>
            </a:r>
            <a:r>
              <a:rPr lang="ko-KR" altLang="en-US" sz="3000" dirty="0"/>
              <a:t>와 </a:t>
            </a:r>
            <a:r>
              <a:rPr lang="en-US" altLang="ko-KR" sz="3000" dirty="0"/>
              <a:t>null </a:t>
            </a:r>
            <a:r>
              <a:rPr lang="ko-KR" altLang="en-US" sz="3000" dirty="0"/>
              <a:t>판별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C2BA7-2600-4C17-BD87-10E49D5E31CD}"/>
              </a:ext>
            </a:extLst>
          </p:cNvPr>
          <p:cNvSpPr txBox="1"/>
          <p:nvPr/>
        </p:nvSpPr>
        <p:spPr>
          <a:xfrm>
            <a:off x="251011" y="1059377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05ED4-4953-4584-B46E-EBC521373EDD}"/>
              </a:ext>
            </a:extLst>
          </p:cNvPr>
          <p:cNvSpPr txBox="1"/>
          <p:nvPr/>
        </p:nvSpPr>
        <p:spPr>
          <a:xfrm>
            <a:off x="2671484" y="1120676"/>
            <a:ext cx="9341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 n = null;</a:t>
            </a:r>
          </a:p>
          <a:p>
            <a:r>
              <a:rPr lang="en-US" altLang="ko-KR" dirty="0"/>
              <a:t>console.log(</a:t>
            </a:r>
            <a:r>
              <a:rPr lang="en-US" altLang="ko-KR" dirty="0" err="1"/>
              <a:t>typeof</a:t>
            </a:r>
            <a:r>
              <a:rPr lang="en-US" altLang="ko-KR" dirty="0"/>
              <a:t> n);</a:t>
            </a:r>
          </a:p>
          <a:p>
            <a:br>
              <a:rPr lang="en-US" altLang="ko-KR" dirty="0"/>
            </a:br>
            <a:r>
              <a:rPr lang="en-US" altLang="ko-KR" dirty="0"/>
              <a:t>console.log(n==undefined); </a:t>
            </a:r>
            <a:r>
              <a:rPr lang="en-US" altLang="ko-KR" dirty="0">
                <a:solidFill>
                  <a:srgbClr val="FF0000"/>
                </a:solidFill>
              </a:rPr>
              <a:t>// true</a:t>
            </a:r>
          </a:p>
          <a:p>
            <a:r>
              <a:rPr lang="en-US" altLang="ko-KR" dirty="0"/>
              <a:t>console.log(n==null); </a:t>
            </a:r>
            <a:r>
              <a:rPr lang="en-US" altLang="ko-KR" dirty="0">
                <a:solidFill>
                  <a:srgbClr val="FF0000"/>
                </a:solidFill>
              </a:rPr>
              <a:t>// true</a:t>
            </a:r>
          </a:p>
          <a:p>
            <a:br>
              <a:rPr lang="en-US" altLang="ko-KR" dirty="0"/>
            </a:br>
            <a:r>
              <a:rPr lang="en-US" altLang="ko-KR" dirty="0"/>
              <a:t>console.log(n===undefined); </a:t>
            </a:r>
            <a:r>
              <a:rPr lang="en-US" altLang="ko-KR" dirty="0">
                <a:solidFill>
                  <a:srgbClr val="FF0000"/>
                </a:solidFill>
              </a:rPr>
              <a:t>// false</a:t>
            </a:r>
          </a:p>
          <a:p>
            <a:r>
              <a:rPr lang="en-US" altLang="ko-KR" dirty="0"/>
              <a:t>console.log(n===null); </a:t>
            </a:r>
            <a:r>
              <a:rPr lang="en-US" altLang="ko-KR" dirty="0">
                <a:solidFill>
                  <a:srgbClr val="FF0000"/>
                </a:solidFill>
              </a:rPr>
              <a:t>// true</a:t>
            </a:r>
          </a:p>
          <a:p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EC70A-CCA4-4270-A411-9F6BFBD2530A}"/>
              </a:ext>
            </a:extLst>
          </p:cNvPr>
          <p:cNvSpPr txBox="1"/>
          <p:nvPr/>
        </p:nvSpPr>
        <p:spPr>
          <a:xfrm>
            <a:off x="1219200" y="4404065"/>
            <a:ext cx="93412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어떤 변수의 값이 </a:t>
            </a:r>
            <a:r>
              <a:rPr lang="en-US" altLang="ko-KR" sz="2500" dirty="0"/>
              <a:t>null </a:t>
            </a:r>
            <a:r>
              <a:rPr lang="ko-KR" altLang="en-US" sz="2500" dirty="0"/>
              <a:t>인지 판단할 때는 </a:t>
            </a:r>
            <a:r>
              <a:rPr lang="en-US" altLang="ko-KR" sz="2500" dirty="0"/>
              <a:t>== </a:t>
            </a:r>
            <a:r>
              <a:rPr lang="ko-KR" altLang="en-US" sz="2500" dirty="0"/>
              <a:t>대신 </a:t>
            </a:r>
            <a:r>
              <a:rPr lang="en-US" altLang="ko-KR" sz="2500" dirty="0"/>
              <a:t>=== </a:t>
            </a:r>
            <a:r>
              <a:rPr lang="ko-KR" altLang="en-US" sz="2500" dirty="0"/>
              <a:t>연산자를 이용하여 판별해야 한다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94424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83ABD-C542-4337-9307-ABA17C43C116}"/>
              </a:ext>
            </a:extLst>
          </p:cNvPr>
          <p:cNvSpPr txBox="1"/>
          <p:nvPr/>
        </p:nvSpPr>
        <p:spPr>
          <a:xfrm>
            <a:off x="627529" y="510987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변수 선언</a:t>
            </a:r>
            <a:r>
              <a:rPr lang="en-US" altLang="ko-KR" sz="3000" dirty="0"/>
              <a:t>, </a:t>
            </a:r>
            <a:r>
              <a:rPr lang="ko-KR" altLang="en-US" sz="3000" dirty="0"/>
              <a:t>데이터 할당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97C9C-0DE7-4316-A59C-FBB87CC0468E}"/>
              </a:ext>
            </a:extLst>
          </p:cNvPr>
          <p:cNvSpPr txBox="1"/>
          <p:nvPr/>
        </p:nvSpPr>
        <p:spPr>
          <a:xfrm>
            <a:off x="1241613" y="1534506"/>
            <a:ext cx="87405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</a:t>
            </a:r>
            <a:endParaRPr lang="pt-BR" altLang="ko-KR" dirty="0"/>
          </a:p>
          <a:p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5EA20-15E5-431C-8298-4A0147B5060E}"/>
              </a:ext>
            </a:extLst>
          </p:cNvPr>
          <p:cNvSpPr txBox="1"/>
          <p:nvPr/>
        </p:nvSpPr>
        <p:spPr>
          <a:xfrm>
            <a:off x="1241613" y="3425283"/>
            <a:ext cx="87405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2 ) </a:t>
            </a:r>
            <a:r>
              <a:rPr lang="ko-KR" altLang="en-US" sz="2500" dirty="0"/>
              <a:t>메모리 구조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CF8B7B81-A228-4D48-9A29-28E6DBDF9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680229"/>
              </p:ext>
            </p:extLst>
          </p:nvPr>
        </p:nvGraphicFramePr>
        <p:xfrm>
          <a:off x="3859307" y="3425283"/>
          <a:ext cx="5646995" cy="171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135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2172930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2172930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</a:tblGrid>
              <a:tr h="838433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8541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601AAB-392D-419A-B050-568E8191B6D4}"/>
              </a:ext>
            </a:extLst>
          </p:cNvPr>
          <p:cNvSpPr txBox="1"/>
          <p:nvPr/>
        </p:nvSpPr>
        <p:spPr>
          <a:xfrm>
            <a:off x="7539318" y="4398187"/>
            <a:ext cx="173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a</a:t>
            </a:r>
          </a:p>
          <a:p>
            <a:r>
              <a:rPr lang="ko-KR" altLang="en-US" dirty="0"/>
              <a:t>값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4C5B9-05AB-4CCA-85C2-12D8E16A95BB}"/>
              </a:ext>
            </a:extLst>
          </p:cNvPr>
          <p:cNvSpPr txBox="1"/>
          <p:nvPr/>
        </p:nvSpPr>
        <p:spPr>
          <a:xfrm>
            <a:off x="3722594" y="1573778"/>
            <a:ext cx="31376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000" dirty="0"/>
              <a:t>var a;</a:t>
            </a:r>
          </a:p>
          <a:p>
            <a:endParaRPr lang="pt-BR" altLang="ko-KR" sz="2000" dirty="0"/>
          </a:p>
          <a:p>
            <a:r>
              <a:rPr lang="pt-BR" altLang="ko-KR" sz="2000" dirty="0"/>
              <a:t>a = 'abc’;</a:t>
            </a:r>
          </a:p>
          <a:p>
            <a:endParaRPr lang="pt-BR" altLang="ko-KR" sz="2000" dirty="0"/>
          </a:p>
          <a:p>
            <a:endParaRPr lang="ko-KR" altLang="en-US" sz="20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CAC421-08BF-419F-8478-82CBFF75928B}"/>
              </a:ext>
            </a:extLst>
          </p:cNvPr>
          <p:cNvSpPr/>
          <p:nvPr/>
        </p:nvSpPr>
        <p:spPr>
          <a:xfrm>
            <a:off x="3478306" y="1685365"/>
            <a:ext cx="244288" cy="19722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8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83ABD-C542-4337-9307-ABA17C43C116}"/>
              </a:ext>
            </a:extLst>
          </p:cNvPr>
          <p:cNvSpPr txBox="1"/>
          <p:nvPr/>
        </p:nvSpPr>
        <p:spPr>
          <a:xfrm>
            <a:off x="627529" y="510987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변수 선언</a:t>
            </a:r>
            <a:r>
              <a:rPr lang="en-US" altLang="ko-KR" sz="3000" dirty="0"/>
              <a:t>, </a:t>
            </a:r>
            <a:r>
              <a:rPr lang="ko-KR" altLang="en-US" sz="3000" dirty="0"/>
              <a:t>데이터 할당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97C9C-0DE7-4316-A59C-FBB87CC0468E}"/>
              </a:ext>
            </a:extLst>
          </p:cNvPr>
          <p:cNvSpPr txBox="1"/>
          <p:nvPr/>
        </p:nvSpPr>
        <p:spPr>
          <a:xfrm>
            <a:off x="1241613" y="1534506"/>
            <a:ext cx="87405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</a:t>
            </a:r>
            <a:endParaRPr lang="pt-BR" altLang="ko-KR" dirty="0"/>
          </a:p>
          <a:p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5EA20-15E5-431C-8298-4A0147B5060E}"/>
              </a:ext>
            </a:extLst>
          </p:cNvPr>
          <p:cNvSpPr txBox="1"/>
          <p:nvPr/>
        </p:nvSpPr>
        <p:spPr>
          <a:xfrm>
            <a:off x="1241613" y="3425283"/>
            <a:ext cx="87405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2 ) </a:t>
            </a:r>
            <a:r>
              <a:rPr lang="ko-KR" altLang="en-US" sz="2500" dirty="0"/>
              <a:t>메모리 구조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CF8B7B81-A228-4D48-9A29-28E6DBDF9ACD}"/>
              </a:ext>
            </a:extLst>
          </p:cNvPr>
          <p:cNvGraphicFramePr>
            <a:graphicFrameLocks noGrp="1"/>
          </p:cNvGraphicFramePr>
          <p:nvPr/>
        </p:nvGraphicFramePr>
        <p:xfrm>
          <a:off x="3859307" y="3425283"/>
          <a:ext cx="5646995" cy="171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135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2172930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2172930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</a:tblGrid>
              <a:tr h="838433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8541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601AAB-392D-419A-B050-568E8191B6D4}"/>
              </a:ext>
            </a:extLst>
          </p:cNvPr>
          <p:cNvSpPr txBox="1"/>
          <p:nvPr/>
        </p:nvSpPr>
        <p:spPr>
          <a:xfrm>
            <a:off x="7539318" y="4398187"/>
            <a:ext cx="173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a</a:t>
            </a:r>
          </a:p>
          <a:p>
            <a:r>
              <a:rPr lang="ko-KR" altLang="en-US" dirty="0"/>
              <a:t>값 </a:t>
            </a:r>
            <a:r>
              <a:rPr lang="en-US" altLang="ko-KR" dirty="0"/>
              <a:t>: @5002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4C5B9-05AB-4CCA-85C2-12D8E16A95BB}"/>
              </a:ext>
            </a:extLst>
          </p:cNvPr>
          <p:cNvSpPr txBox="1"/>
          <p:nvPr/>
        </p:nvSpPr>
        <p:spPr>
          <a:xfrm>
            <a:off x="3722594" y="1573778"/>
            <a:ext cx="31376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000" dirty="0"/>
              <a:t>var a;</a:t>
            </a:r>
          </a:p>
          <a:p>
            <a:endParaRPr lang="pt-BR" altLang="ko-KR" sz="2000" dirty="0"/>
          </a:p>
          <a:p>
            <a:r>
              <a:rPr lang="pt-BR" altLang="ko-KR" sz="2000" dirty="0"/>
              <a:t>a = 'abc’;</a:t>
            </a:r>
          </a:p>
          <a:p>
            <a:endParaRPr lang="pt-BR" altLang="ko-KR" sz="2000" dirty="0"/>
          </a:p>
          <a:p>
            <a:endParaRPr lang="ko-KR" altLang="en-US" sz="20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FC2A895-1C73-4463-B548-FF4FBCF9B81D}"/>
              </a:ext>
            </a:extLst>
          </p:cNvPr>
          <p:cNvGraphicFramePr>
            <a:graphicFrameLocks noGrp="1"/>
          </p:cNvGraphicFramePr>
          <p:nvPr/>
        </p:nvGraphicFramePr>
        <p:xfrm>
          <a:off x="3859307" y="5141026"/>
          <a:ext cx="5646995" cy="171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135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2172930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2172930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</a:tblGrid>
              <a:tr h="838433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8541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B533297-6233-43BB-9B68-92A60C46A837}"/>
              </a:ext>
            </a:extLst>
          </p:cNvPr>
          <p:cNvSpPr txBox="1"/>
          <p:nvPr/>
        </p:nvSpPr>
        <p:spPr>
          <a:xfrm>
            <a:off x="8086165" y="6283207"/>
            <a:ext cx="173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en-US" altLang="ko-KR" dirty="0" err="1"/>
              <a:t>abc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CAC421-08BF-419F-8478-82CBFF75928B}"/>
              </a:ext>
            </a:extLst>
          </p:cNvPr>
          <p:cNvSpPr/>
          <p:nvPr/>
        </p:nvSpPr>
        <p:spPr>
          <a:xfrm>
            <a:off x="3478306" y="2297668"/>
            <a:ext cx="244288" cy="19722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위쪽/아래쪽 7">
            <a:extLst>
              <a:ext uri="{FF2B5EF4-FFF2-40B4-BE49-F238E27FC236}">
                <a16:creationId xmlns:a16="http://schemas.microsoft.com/office/drawing/2014/main" id="{597ED492-E88E-460A-8977-96F8A71623A4}"/>
              </a:ext>
            </a:extLst>
          </p:cNvPr>
          <p:cNvSpPr/>
          <p:nvPr/>
        </p:nvSpPr>
        <p:spPr>
          <a:xfrm>
            <a:off x="9726706" y="3425283"/>
            <a:ext cx="255495" cy="1619235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위쪽/아래쪽 9">
            <a:extLst>
              <a:ext uri="{FF2B5EF4-FFF2-40B4-BE49-F238E27FC236}">
                <a16:creationId xmlns:a16="http://schemas.microsoft.com/office/drawing/2014/main" id="{DE083A68-DE31-4091-941A-36DB7271DDE9}"/>
              </a:ext>
            </a:extLst>
          </p:cNvPr>
          <p:cNvSpPr/>
          <p:nvPr/>
        </p:nvSpPr>
        <p:spPr>
          <a:xfrm>
            <a:off x="9726706" y="5141026"/>
            <a:ext cx="255495" cy="1619235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41850-6E81-4A98-B907-73E6FDE22207}"/>
              </a:ext>
            </a:extLst>
          </p:cNvPr>
          <p:cNvSpPr txBox="1"/>
          <p:nvPr/>
        </p:nvSpPr>
        <p:spPr>
          <a:xfrm>
            <a:off x="10215281" y="4087003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변수 영역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BA3B63-3793-4C6D-A359-B545EDFAC1AC}"/>
              </a:ext>
            </a:extLst>
          </p:cNvPr>
          <p:cNvSpPr txBox="1"/>
          <p:nvPr/>
        </p:nvSpPr>
        <p:spPr>
          <a:xfrm>
            <a:off x="10215281" y="5765977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영역</a:t>
            </a:r>
          </a:p>
        </p:txBody>
      </p:sp>
    </p:spTree>
    <p:extLst>
      <p:ext uri="{BB962C8B-B14F-4D97-AF65-F5344CB8AC3E}">
        <p14:creationId xmlns:p14="http://schemas.microsoft.com/office/powerpoint/2010/main" val="129320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83ABD-C542-4337-9307-ABA17C43C116}"/>
              </a:ext>
            </a:extLst>
          </p:cNvPr>
          <p:cNvSpPr txBox="1"/>
          <p:nvPr/>
        </p:nvSpPr>
        <p:spPr>
          <a:xfrm>
            <a:off x="627529" y="510987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변수 선언</a:t>
            </a:r>
            <a:r>
              <a:rPr lang="en-US" altLang="ko-KR" sz="3000" dirty="0"/>
              <a:t>, </a:t>
            </a:r>
            <a:r>
              <a:rPr lang="ko-KR" altLang="en-US" sz="3000" dirty="0"/>
              <a:t>데이터 할당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97C9C-0DE7-4316-A59C-FBB87CC0468E}"/>
              </a:ext>
            </a:extLst>
          </p:cNvPr>
          <p:cNvSpPr txBox="1"/>
          <p:nvPr/>
        </p:nvSpPr>
        <p:spPr>
          <a:xfrm>
            <a:off x="1241613" y="1534506"/>
            <a:ext cx="87405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</a:t>
            </a:r>
            <a:endParaRPr lang="pt-BR" altLang="ko-KR" dirty="0"/>
          </a:p>
          <a:p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5EA20-15E5-431C-8298-4A0147B5060E}"/>
              </a:ext>
            </a:extLst>
          </p:cNvPr>
          <p:cNvSpPr txBox="1"/>
          <p:nvPr/>
        </p:nvSpPr>
        <p:spPr>
          <a:xfrm>
            <a:off x="1241613" y="3425283"/>
            <a:ext cx="87405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2 ) </a:t>
            </a:r>
            <a:r>
              <a:rPr lang="ko-KR" altLang="en-US" sz="2500" dirty="0"/>
              <a:t>메모리 구조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CF8B7B81-A228-4D48-9A29-28E6DBDF9ACD}"/>
              </a:ext>
            </a:extLst>
          </p:cNvPr>
          <p:cNvGraphicFramePr>
            <a:graphicFrameLocks noGrp="1"/>
          </p:cNvGraphicFramePr>
          <p:nvPr/>
        </p:nvGraphicFramePr>
        <p:xfrm>
          <a:off x="3859307" y="3425283"/>
          <a:ext cx="5646995" cy="171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135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2172930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2172930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</a:tblGrid>
              <a:tr h="838433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8541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601AAB-392D-419A-B050-568E8191B6D4}"/>
              </a:ext>
            </a:extLst>
          </p:cNvPr>
          <p:cNvSpPr txBox="1"/>
          <p:nvPr/>
        </p:nvSpPr>
        <p:spPr>
          <a:xfrm>
            <a:off x="7539318" y="4398187"/>
            <a:ext cx="173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a</a:t>
            </a:r>
          </a:p>
          <a:p>
            <a:r>
              <a:rPr lang="ko-KR" altLang="en-US" dirty="0"/>
              <a:t>값 </a:t>
            </a:r>
            <a:r>
              <a:rPr lang="en-US" altLang="ko-KR" dirty="0"/>
              <a:t>: @5002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4C5B9-05AB-4CCA-85C2-12D8E16A95BB}"/>
              </a:ext>
            </a:extLst>
          </p:cNvPr>
          <p:cNvSpPr txBox="1"/>
          <p:nvPr/>
        </p:nvSpPr>
        <p:spPr>
          <a:xfrm>
            <a:off x="3722594" y="1573778"/>
            <a:ext cx="31376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000" dirty="0"/>
              <a:t>var a;</a:t>
            </a:r>
          </a:p>
          <a:p>
            <a:endParaRPr lang="pt-BR" altLang="ko-KR" sz="2000" dirty="0"/>
          </a:p>
          <a:p>
            <a:r>
              <a:rPr lang="pt-BR" altLang="ko-KR" sz="2000" dirty="0"/>
              <a:t>a = 'abc’;</a:t>
            </a:r>
          </a:p>
          <a:p>
            <a:endParaRPr lang="pt-BR" altLang="ko-KR" sz="2000" dirty="0"/>
          </a:p>
          <a:p>
            <a:endParaRPr lang="ko-KR" altLang="en-US" sz="20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FC2A895-1C73-4463-B548-FF4FBCF9B81D}"/>
              </a:ext>
            </a:extLst>
          </p:cNvPr>
          <p:cNvGraphicFramePr>
            <a:graphicFrameLocks noGrp="1"/>
          </p:cNvGraphicFramePr>
          <p:nvPr/>
        </p:nvGraphicFramePr>
        <p:xfrm>
          <a:off x="3859307" y="5141026"/>
          <a:ext cx="5646995" cy="171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135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2172930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2172930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</a:tblGrid>
              <a:tr h="838433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8541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B533297-6233-43BB-9B68-92A60C46A837}"/>
              </a:ext>
            </a:extLst>
          </p:cNvPr>
          <p:cNvSpPr txBox="1"/>
          <p:nvPr/>
        </p:nvSpPr>
        <p:spPr>
          <a:xfrm>
            <a:off x="8086165" y="6283207"/>
            <a:ext cx="173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en-US" altLang="ko-KR" dirty="0" err="1"/>
              <a:t>abc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346F895-21F2-4A50-811F-CB5E04382314}"/>
              </a:ext>
            </a:extLst>
          </p:cNvPr>
          <p:cNvSpPr/>
          <p:nvPr/>
        </p:nvSpPr>
        <p:spPr>
          <a:xfrm>
            <a:off x="5656729" y="1694329"/>
            <a:ext cx="1667436" cy="7019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84684-1ADF-4F01-9320-821A67C09079}"/>
              </a:ext>
            </a:extLst>
          </p:cNvPr>
          <p:cNvSpPr txBox="1"/>
          <p:nvPr/>
        </p:nvSpPr>
        <p:spPr>
          <a:xfrm>
            <a:off x="7808259" y="1806048"/>
            <a:ext cx="217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dirty="0"/>
              <a:t>var a = 'abc';</a:t>
            </a:r>
          </a:p>
        </p:txBody>
      </p:sp>
      <p:sp>
        <p:nvSpPr>
          <p:cNvPr id="12" name="화살표: 위쪽/아래쪽 11">
            <a:extLst>
              <a:ext uri="{FF2B5EF4-FFF2-40B4-BE49-F238E27FC236}">
                <a16:creationId xmlns:a16="http://schemas.microsoft.com/office/drawing/2014/main" id="{663619CE-29D7-474F-A78E-BC651D669A18}"/>
              </a:ext>
            </a:extLst>
          </p:cNvPr>
          <p:cNvSpPr/>
          <p:nvPr/>
        </p:nvSpPr>
        <p:spPr>
          <a:xfrm>
            <a:off x="9726706" y="3425283"/>
            <a:ext cx="255495" cy="1619235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쪽/아래쪽 13">
            <a:extLst>
              <a:ext uri="{FF2B5EF4-FFF2-40B4-BE49-F238E27FC236}">
                <a16:creationId xmlns:a16="http://schemas.microsoft.com/office/drawing/2014/main" id="{3D3177D8-BBBC-43C8-AA14-78D0D94496A7}"/>
              </a:ext>
            </a:extLst>
          </p:cNvPr>
          <p:cNvSpPr/>
          <p:nvPr/>
        </p:nvSpPr>
        <p:spPr>
          <a:xfrm>
            <a:off x="9726706" y="5141026"/>
            <a:ext cx="255495" cy="1619235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2BA005-C1AD-4BAC-BCFF-8791A8180C40}"/>
              </a:ext>
            </a:extLst>
          </p:cNvPr>
          <p:cNvSpPr txBox="1"/>
          <p:nvPr/>
        </p:nvSpPr>
        <p:spPr>
          <a:xfrm>
            <a:off x="10215281" y="4087003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변수 영역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8D6A32-0638-4E7A-B0CC-CF38FC8A5BA0}"/>
              </a:ext>
            </a:extLst>
          </p:cNvPr>
          <p:cNvSpPr txBox="1"/>
          <p:nvPr/>
        </p:nvSpPr>
        <p:spPr>
          <a:xfrm>
            <a:off x="10215281" y="5765977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영역</a:t>
            </a:r>
          </a:p>
        </p:txBody>
      </p:sp>
    </p:spTree>
    <p:extLst>
      <p:ext uri="{BB962C8B-B14F-4D97-AF65-F5344CB8AC3E}">
        <p14:creationId xmlns:p14="http://schemas.microsoft.com/office/powerpoint/2010/main" val="372894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6197C9C-0DE7-4316-A59C-FBB87CC0468E}"/>
              </a:ext>
            </a:extLst>
          </p:cNvPr>
          <p:cNvSpPr txBox="1"/>
          <p:nvPr/>
        </p:nvSpPr>
        <p:spPr>
          <a:xfrm>
            <a:off x="1241613" y="100153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5EA20-15E5-431C-8298-4A0147B5060E}"/>
              </a:ext>
            </a:extLst>
          </p:cNvPr>
          <p:cNvSpPr txBox="1"/>
          <p:nvPr/>
        </p:nvSpPr>
        <p:spPr>
          <a:xfrm>
            <a:off x="1241613" y="1869868"/>
            <a:ext cx="87405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2 ) </a:t>
            </a:r>
            <a:r>
              <a:rPr lang="ko-KR" altLang="en-US" sz="2500" dirty="0"/>
              <a:t>메모리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2AC2A-9C1E-4FE9-ACFA-61CC672CC1DD}"/>
              </a:ext>
            </a:extLst>
          </p:cNvPr>
          <p:cNvSpPr txBox="1"/>
          <p:nvPr/>
        </p:nvSpPr>
        <p:spPr>
          <a:xfrm>
            <a:off x="3641912" y="100153"/>
            <a:ext cx="31376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000" dirty="0"/>
              <a:t>var a;</a:t>
            </a:r>
          </a:p>
          <a:p>
            <a:endParaRPr lang="pt-BR" altLang="ko-KR" sz="2000" dirty="0"/>
          </a:p>
          <a:p>
            <a:r>
              <a:rPr lang="pt-BR" altLang="ko-KR" sz="2000" dirty="0"/>
              <a:t>a = 'abc’;</a:t>
            </a:r>
          </a:p>
          <a:p>
            <a:endParaRPr lang="pt-BR" altLang="ko-KR" sz="2000" dirty="0"/>
          </a:p>
          <a:p>
            <a:r>
              <a:rPr lang="pt-BR" altLang="ko-KR" sz="2000" dirty="0"/>
              <a:t>a = ‘abcdef’</a:t>
            </a:r>
          </a:p>
          <a:p>
            <a:endParaRPr lang="pt-BR" altLang="ko-KR" sz="2000" dirty="0"/>
          </a:p>
          <a:p>
            <a:endParaRPr lang="ko-KR" altLang="en-US" sz="2000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3174D565-2E10-4839-930F-B39C8A227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28333"/>
              </p:ext>
            </p:extLst>
          </p:nvPr>
        </p:nvGraphicFramePr>
        <p:xfrm>
          <a:off x="1824319" y="2672248"/>
          <a:ext cx="5646995" cy="171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135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2172930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2172930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</a:tblGrid>
              <a:tr h="838433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8541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8B5558-D42B-4607-BF3D-A1ADF14E9DCD}"/>
              </a:ext>
            </a:extLst>
          </p:cNvPr>
          <p:cNvSpPr txBox="1"/>
          <p:nvPr/>
        </p:nvSpPr>
        <p:spPr>
          <a:xfrm>
            <a:off x="5504330" y="3645152"/>
            <a:ext cx="173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a</a:t>
            </a:r>
          </a:p>
          <a:p>
            <a:r>
              <a:rPr lang="ko-KR" altLang="en-US" dirty="0"/>
              <a:t>값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@5003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73E10200-0E6C-4477-858F-119A124DD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08896"/>
              </p:ext>
            </p:extLst>
          </p:nvPr>
        </p:nvGraphicFramePr>
        <p:xfrm>
          <a:off x="1824316" y="4387991"/>
          <a:ext cx="7821708" cy="171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430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2173426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2173426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2173426">
                  <a:extLst>
                    <a:ext uri="{9D8B030D-6E8A-4147-A177-3AD203B41FA5}">
                      <a16:colId xmlns:a16="http://schemas.microsoft.com/office/drawing/2014/main" val="1536707686"/>
                    </a:ext>
                  </a:extLst>
                </a:gridCol>
              </a:tblGrid>
              <a:tr h="838433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5003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8541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061716-9F89-4C82-A5C4-B6D6C93CD98E}"/>
              </a:ext>
            </a:extLst>
          </p:cNvPr>
          <p:cNvSpPr txBox="1"/>
          <p:nvPr/>
        </p:nvSpPr>
        <p:spPr>
          <a:xfrm>
            <a:off x="6051177" y="5530172"/>
            <a:ext cx="173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en-US" altLang="ko-KR" dirty="0" err="1"/>
              <a:t>abc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C18735C6-3E52-4423-9746-DB0CF0F8300A}"/>
              </a:ext>
            </a:extLst>
          </p:cNvPr>
          <p:cNvSpPr/>
          <p:nvPr/>
        </p:nvSpPr>
        <p:spPr>
          <a:xfrm>
            <a:off x="10239933" y="2768756"/>
            <a:ext cx="255495" cy="1619235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/아래쪽 24">
            <a:extLst>
              <a:ext uri="{FF2B5EF4-FFF2-40B4-BE49-F238E27FC236}">
                <a16:creationId xmlns:a16="http://schemas.microsoft.com/office/drawing/2014/main" id="{02216E03-AD25-4F20-B67A-A4776EBB8B0B}"/>
              </a:ext>
            </a:extLst>
          </p:cNvPr>
          <p:cNvSpPr/>
          <p:nvPr/>
        </p:nvSpPr>
        <p:spPr>
          <a:xfrm>
            <a:off x="10239933" y="4484499"/>
            <a:ext cx="255495" cy="1619235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6A02DE-6A83-4ECD-8A7F-49B3250FA9FC}"/>
              </a:ext>
            </a:extLst>
          </p:cNvPr>
          <p:cNvSpPr txBox="1"/>
          <p:nvPr/>
        </p:nvSpPr>
        <p:spPr>
          <a:xfrm>
            <a:off x="10728508" y="3430476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변수 영역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C07860-54CB-4228-936A-386ECFE4EDF8}"/>
              </a:ext>
            </a:extLst>
          </p:cNvPr>
          <p:cNvSpPr txBox="1"/>
          <p:nvPr/>
        </p:nvSpPr>
        <p:spPr>
          <a:xfrm>
            <a:off x="10728508" y="5109450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영역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C36B36-A573-44B2-88FF-B3F8A00E26D0}"/>
              </a:ext>
            </a:extLst>
          </p:cNvPr>
          <p:cNvSpPr txBox="1"/>
          <p:nvPr/>
        </p:nvSpPr>
        <p:spPr>
          <a:xfrm>
            <a:off x="8032376" y="5504625"/>
            <a:ext cx="173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en-US" altLang="ko-KR" dirty="0" err="1"/>
              <a:t>abcdef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EE548D7C-D6EE-4791-B0C1-6B5E6A3AABEE}"/>
              </a:ext>
            </a:extLst>
          </p:cNvPr>
          <p:cNvSpPr/>
          <p:nvPr/>
        </p:nvSpPr>
        <p:spPr>
          <a:xfrm>
            <a:off x="3306856" y="1432686"/>
            <a:ext cx="244288" cy="19722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7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04D-852D-4108-A5B6-7B4B33E793B4}"/>
              </a:ext>
            </a:extLst>
          </p:cNvPr>
          <p:cNvSpPr txBox="1"/>
          <p:nvPr/>
        </p:nvSpPr>
        <p:spPr>
          <a:xfrm>
            <a:off x="618564" y="116540"/>
            <a:ext cx="5244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불변성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06979-4EB6-44A0-8838-E70E9761CADC}"/>
              </a:ext>
            </a:extLst>
          </p:cNvPr>
          <p:cNvSpPr txBox="1"/>
          <p:nvPr/>
        </p:nvSpPr>
        <p:spPr>
          <a:xfrm>
            <a:off x="266700" y="826294"/>
            <a:ext cx="22187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1 ) </a:t>
            </a:r>
            <a:r>
              <a:rPr lang="ko-KR" altLang="en-US" sz="2500" dirty="0"/>
              <a:t>실행 코드 </a:t>
            </a:r>
            <a:r>
              <a:rPr lang="en-US" altLang="ko-KR" sz="2500" dirty="0"/>
              <a:t>: 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12004-5738-4F1B-8DE0-A6A18EB653F5}"/>
              </a:ext>
            </a:extLst>
          </p:cNvPr>
          <p:cNvSpPr txBox="1"/>
          <p:nvPr/>
        </p:nvSpPr>
        <p:spPr>
          <a:xfrm>
            <a:off x="2653552" y="898011"/>
            <a:ext cx="31376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000" dirty="0"/>
              <a:t>var a = ‘abc’;</a:t>
            </a:r>
          </a:p>
          <a:p>
            <a:endParaRPr lang="pt-BR" altLang="ko-KR" sz="2000" dirty="0"/>
          </a:p>
          <a:p>
            <a:r>
              <a:rPr lang="pt-BR" altLang="ko-KR" sz="2000" dirty="0"/>
              <a:t>a = a + ‘def’;</a:t>
            </a:r>
          </a:p>
          <a:p>
            <a:endParaRPr lang="pt-BR" altLang="ko-KR" sz="2000" dirty="0"/>
          </a:p>
          <a:p>
            <a:r>
              <a:rPr lang="pt-BR" altLang="ko-KR" sz="2000" dirty="0"/>
              <a:t>var b = 5;</a:t>
            </a:r>
          </a:p>
          <a:p>
            <a:endParaRPr lang="pt-BR" altLang="ko-KR" sz="2000" dirty="0"/>
          </a:p>
          <a:p>
            <a:r>
              <a:rPr lang="pt-BR" altLang="ko-KR" sz="2000" dirty="0"/>
              <a:t>var c = 5;</a:t>
            </a:r>
          </a:p>
          <a:p>
            <a:endParaRPr lang="pt-BR" altLang="ko-KR" sz="2000" dirty="0"/>
          </a:p>
          <a:p>
            <a:r>
              <a:rPr lang="pt-BR" altLang="ko-KR" sz="2000" dirty="0"/>
              <a:t>b = 7;</a:t>
            </a:r>
          </a:p>
          <a:p>
            <a:endParaRPr lang="pt-BR" altLang="ko-KR" sz="2000" dirty="0"/>
          </a:p>
          <a:p>
            <a:endParaRPr lang="ko-KR" altLang="en-US" sz="2000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AB8D83B7-C13B-461A-893C-0C76A9218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06951"/>
              </p:ext>
            </p:extLst>
          </p:nvPr>
        </p:nvGraphicFramePr>
        <p:xfrm>
          <a:off x="5661213" y="1697729"/>
          <a:ext cx="4836457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81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1229754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343911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180BB47-319B-4C65-9AD9-75AD43C9D857}"/>
              </a:ext>
            </a:extLst>
          </p:cNvPr>
          <p:cNvSpPr txBox="1"/>
          <p:nvPr/>
        </p:nvSpPr>
        <p:spPr>
          <a:xfrm>
            <a:off x="6669740" y="2239198"/>
            <a:ext cx="173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 </a:t>
            </a:r>
            <a:r>
              <a:rPr lang="en-US" altLang="ko-KR" sz="1500" dirty="0"/>
              <a:t>: a</a:t>
            </a:r>
          </a:p>
          <a:p>
            <a:r>
              <a:rPr lang="ko-KR" altLang="en-US" sz="1500" dirty="0"/>
              <a:t>값 </a:t>
            </a:r>
            <a:r>
              <a:rPr lang="en-US" altLang="ko-KR" sz="1500" dirty="0"/>
              <a:t>: @5001</a:t>
            </a:r>
            <a:endParaRPr lang="ko-KR" altLang="en-US" sz="1500" dirty="0"/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BD58F2AA-B0EE-4A85-BED9-8D62B306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69177"/>
              </p:ext>
            </p:extLst>
          </p:nvPr>
        </p:nvGraphicFramePr>
        <p:xfrm>
          <a:off x="5661212" y="3710771"/>
          <a:ext cx="4836458" cy="1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1">
                  <a:extLst>
                    <a:ext uri="{9D8B030D-6E8A-4147-A177-3AD203B41FA5}">
                      <a16:colId xmlns:a16="http://schemas.microsoft.com/office/drawing/2014/main" val="3484600748"/>
                    </a:ext>
                  </a:extLst>
                </a:gridCol>
                <a:gridCol w="744607">
                  <a:extLst>
                    <a:ext uri="{9D8B030D-6E8A-4147-A177-3AD203B41FA5}">
                      <a16:colId xmlns:a16="http://schemas.microsoft.com/office/drawing/2014/main" val="1220440903"/>
                    </a:ext>
                  </a:extLst>
                </a:gridCol>
                <a:gridCol w="1051680">
                  <a:extLst>
                    <a:ext uri="{9D8B030D-6E8A-4147-A177-3AD203B41FA5}">
                      <a16:colId xmlns:a16="http://schemas.microsoft.com/office/drawing/2014/main" val="2022781853"/>
                    </a:ext>
                  </a:extLst>
                </a:gridCol>
                <a:gridCol w="1051680">
                  <a:extLst>
                    <a:ext uri="{9D8B030D-6E8A-4147-A177-3AD203B41FA5}">
                      <a16:colId xmlns:a16="http://schemas.microsoft.com/office/drawing/2014/main" val="1101750174"/>
                    </a:ext>
                  </a:extLst>
                </a:gridCol>
                <a:gridCol w="1051680">
                  <a:extLst>
                    <a:ext uri="{9D8B030D-6E8A-4147-A177-3AD203B41FA5}">
                      <a16:colId xmlns:a16="http://schemas.microsoft.com/office/drawing/2014/main" val="1136973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5473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abc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85758"/>
                  </a:ext>
                </a:extLst>
              </a:tr>
            </a:tbl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531F38F-CC6C-4C74-9EDD-E450D2F3ACEB}"/>
              </a:ext>
            </a:extLst>
          </p:cNvPr>
          <p:cNvSpPr/>
          <p:nvPr/>
        </p:nvSpPr>
        <p:spPr>
          <a:xfrm>
            <a:off x="2447363" y="986910"/>
            <a:ext cx="244288" cy="19722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64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3112</Words>
  <Application>Microsoft Office PowerPoint</Application>
  <PresentationFormat>와이드스크린</PresentationFormat>
  <Paragraphs>1027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오창균</dc:creator>
  <cp:lastModifiedBy> </cp:lastModifiedBy>
  <cp:revision>45</cp:revision>
  <dcterms:created xsi:type="dcterms:W3CDTF">2020-08-02T06:39:01Z</dcterms:created>
  <dcterms:modified xsi:type="dcterms:W3CDTF">2020-08-02T17:11:50Z</dcterms:modified>
</cp:coreProperties>
</file>