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74" r:id="rId3"/>
    <p:sldId id="272" r:id="rId4"/>
    <p:sldId id="271" r:id="rId5"/>
    <p:sldId id="616"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19" d="100"/>
          <a:sy n="119" d="100"/>
        </p:scale>
        <p:origin x="22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916C3-4781-A145-801B-B7842CF9BE4D}" type="datetimeFigureOut">
              <a:rPr lang="en-US" smtClean="0"/>
              <a:t>6/12/20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798B0-7BD5-6B4C-BFE7-BC5AE358F792}" type="slidenum">
              <a:rPr lang="en-US" smtClean="0"/>
              <a:t>‹#›</a:t>
            </a:fld>
            <a:endParaRPr lang="en-US"/>
          </a:p>
        </p:txBody>
      </p:sp>
    </p:spTree>
    <p:extLst>
      <p:ext uri="{BB962C8B-B14F-4D97-AF65-F5344CB8AC3E}">
        <p14:creationId xmlns:p14="http://schemas.microsoft.com/office/powerpoint/2010/main" val="35673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don’t know if this is worth putting on the slide or just talking to it, but there is a nice story about adding features of the data into the model. When you go from SIR to SEIR you get the lag in initial time until peak infections correct (accuracy at small t), then when you go from SEIR to SEIRS you get the endemic equilibrium correct (accuracy at large t). These curves are drawn with the same biological parameters of the model taking the perspective that we are building physical models and not just doing curve fitting. </a:t>
            </a:r>
          </a:p>
          <a:p>
            <a:endParaRPr lang="en-US" dirty="0"/>
          </a:p>
        </p:txBody>
      </p:sp>
      <p:sp>
        <p:nvSpPr>
          <p:cNvPr id="4" name="Slide Number Placeholder 3"/>
          <p:cNvSpPr>
            <a:spLocks noGrp="1"/>
          </p:cNvSpPr>
          <p:nvPr>
            <p:ph type="sldNum" sz="quarter" idx="10"/>
          </p:nvPr>
        </p:nvSpPr>
        <p:spPr/>
        <p:txBody>
          <a:bodyPr/>
          <a:lstStyle/>
          <a:p>
            <a:fld id="{20A827CC-6847-4B4F-B336-EE3E87882F50}" type="slidenum">
              <a:rPr lang="en-US" smtClean="0"/>
              <a:pPr/>
              <a:t>3</a:t>
            </a:fld>
            <a:endParaRPr lang="en-US"/>
          </a:p>
        </p:txBody>
      </p:sp>
    </p:spTree>
    <p:extLst>
      <p:ext uri="{BB962C8B-B14F-4D97-AF65-F5344CB8AC3E}">
        <p14:creationId xmlns:p14="http://schemas.microsoft.com/office/powerpoint/2010/main" val="59874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t>3. </a:t>
            </a:r>
            <a:r>
              <a:rPr lang="en-US" b="1" dirty="0"/>
              <a:t>Data</a:t>
            </a:r>
            <a:r>
              <a:rPr lang="en-US" dirty="0"/>
              <a:t>: </a:t>
            </a:r>
          </a:p>
          <a:p>
            <a:r>
              <a:rPr lang="en-US" dirty="0"/>
              <a:t> -</a:t>
            </a:r>
            <a:r>
              <a:rPr lang="en-US" baseline="0" dirty="0"/>
              <a:t> </a:t>
            </a:r>
            <a:r>
              <a:rPr lang="en-US" dirty="0"/>
              <a:t>How much</a:t>
            </a:r>
            <a:r>
              <a:rPr lang="en-US" baseline="0" dirty="0"/>
              <a:t> data, what’s the quality, various assumptions. How are those expressed? </a:t>
            </a:r>
          </a:p>
          <a:p>
            <a:r>
              <a:rPr lang="en-US" baseline="0" dirty="0"/>
              <a:t> - Given the challenges of data, what can we say about these models and whether they’re useful and etc. </a:t>
            </a:r>
          </a:p>
          <a:p>
            <a:endParaRPr lang="en-US" baseline="0" dirty="0"/>
          </a:p>
          <a:p>
            <a:r>
              <a:rPr lang="en-US" baseline="0" dirty="0"/>
              <a:t>For aske2, promote within people using these models some formal notations that will allow these models to be extracted precisely and directly.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0A827CC-6847-4B4F-B336-EE3E87882F50}" type="slidenum">
              <a:rPr lang="en-US" smtClean="0"/>
              <a:pPr/>
              <a:t>4</a:t>
            </a:fld>
            <a:endParaRPr lang="en-US"/>
          </a:p>
        </p:txBody>
      </p:sp>
    </p:spTree>
    <p:extLst>
      <p:ext uri="{BB962C8B-B14F-4D97-AF65-F5344CB8AC3E}">
        <p14:creationId xmlns:p14="http://schemas.microsoft.com/office/powerpoint/2010/main" val="424987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6e78e24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6e78e24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t>
            </a:r>
            <a:r>
              <a:rPr lang="en-US" b="1" baseline="0" dirty="0"/>
              <a:t>Model extraction and comparison</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you’re extracting models, how do you know that you’re doing well? What are the differences among models and how are they handled? Give a hint of this. Just an example. </a:t>
            </a:r>
          </a:p>
          <a:p>
            <a:endParaRPr lang="en-US" dirty="0"/>
          </a:p>
        </p:txBody>
      </p:sp>
    </p:spTree>
    <p:extLst>
      <p:ext uri="{BB962C8B-B14F-4D97-AF65-F5344CB8AC3E}">
        <p14:creationId xmlns:p14="http://schemas.microsoft.com/office/powerpoint/2010/main" val="42307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8BE2-0256-E345-939B-D90E59A82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9DBC5C-A136-384A-86AB-709A21CAF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0043B-6680-3F44-8D9C-82034A0ABB44}"/>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7BE67DA2-78B9-9744-9DD8-AEF47FB6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1DF27-A6C1-1745-B8B3-F4C3FFC1F06F}"/>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101198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D0FE-59C1-B64D-8D46-EADA8CD02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21929-C8A1-644A-A953-3C104B222C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364D6-200B-CB45-8B65-CEF1630108A3}"/>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B9CB0D89-FDEF-9346-9D59-9230C0CD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84696-9432-8E4D-A14A-39FD2C88B310}"/>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99322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82DF2-5D27-1F4C-A295-7FF959B924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BD265-8D31-DF48-AD8F-7952023BD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27AE-5273-664D-8AFD-DD0646AA3097}"/>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0C7927C4-1BF9-C944-8BEA-52D032AE7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1BE26-D332-2248-992D-2EBF5EDFEC4B}"/>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294152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7" name="Title 1"/>
          <p:cNvSpPr>
            <a:spLocks noGrp="1"/>
          </p:cNvSpPr>
          <p:nvPr>
            <p:ph type="ctrTitle"/>
          </p:nvPr>
        </p:nvSpPr>
        <p:spPr>
          <a:xfrm>
            <a:off x="1828800" y="151418"/>
            <a:ext cx="9855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83133"/>
            <a:ext cx="1241441" cy="749220"/>
          </a:xfrm>
          <a:prstGeom prst="rect">
            <a:avLst/>
          </a:prstGeom>
        </p:spPr>
      </p:pic>
      <p:cxnSp>
        <p:nvCxnSpPr>
          <p:cNvPr id="8" name="Straight Connector 7"/>
          <p:cNvCxnSpPr>
            <a:cxnSpLocks noChangeShapeType="1"/>
          </p:cNvCxnSpPr>
          <p:nvPr userDrawn="1"/>
        </p:nvCxnSpPr>
        <p:spPr bwMode="auto">
          <a:xfrm>
            <a:off x="381000" y="841689"/>
            <a:ext cx="1130299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7947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3777BC"/>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1" hasCustomPrompt="1"/>
          </p:nvPr>
        </p:nvSpPr>
        <p:spPr>
          <a:xfrm>
            <a:off x="613834" y="4010000"/>
            <a:ext cx="10972069" cy="907722"/>
          </a:xfrm>
        </p:spPr>
        <p:txBody>
          <a:bodyPr>
            <a:normAutofit/>
          </a:bodyPr>
          <a:lstStyle>
            <a:lvl1pPr marL="0" indent="0" algn="l">
              <a:spcAft>
                <a:spcPts val="0"/>
              </a:spcAft>
              <a:buNone/>
              <a:defRPr sz="1400" b="1" i="0" cap="none">
                <a:solidFill>
                  <a:schemeClr val="bg1"/>
                </a:solidFill>
                <a:latin typeface="Helvetica"/>
                <a:cs typeface="Helvetica"/>
              </a:defRPr>
            </a:lvl1pPr>
          </a:lstStyle>
          <a:p>
            <a:pPr lvl="0"/>
            <a:r>
              <a:rPr lang="en-US" dirty="0"/>
              <a:t>Presenter’s Name</a:t>
            </a:r>
          </a:p>
        </p:txBody>
      </p:sp>
      <p:sp>
        <p:nvSpPr>
          <p:cNvPr id="5" name="Title 1"/>
          <p:cNvSpPr>
            <a:spLocks noGrp="1"/>
          </p:cNvSpPr>
          <p:nvPr>
            <p:ph type="title" hasCustomPrompt="1"/>
          </p:nvPr>
        </p:nvSpPr>
        <p:spPr>
          <a:xfrm>
            <a:off x="621783" y="3441423"/>
            <a:ext cx="10964120" cy="388713"/>
          </a:xfrm>
        </p:spPr>
        <p:txBody>
          <a:bodyPr>
            <a:noAutofit/>
          </a:bodyPr>
          <a:lstStyle>
            <a:lvl1pPr>
              <a:defRPr sz="3400" baseline="0">
                <a:solidFill>
                  <a:srgbClr val="FFC32E"/>
                </a:solidFill>
              </a:defRPr>
            </a:lvl1pPr>
          </a:lstStyle>
          <a:p>
            <a:r>
              <a:rPr lang="en-US" dirty="0"/>
              <a:t>This is a presentation title page</a:t>
            </a:r>
          </a:p>
        </p:txBody>
      </p:sp>
      <p:pic>
        <p:nvPicPr>
          <p:cNvPr id="4" name="Picture 3" descr="galois-pre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880" y="552295"/>
            <a:ext cx="2710261" cy="532343"/>
          </a:xfrm>
          <a:prstGeom prst="rect">
            <a:avLst/>
          </a:prstGeom>
        </p:spPr>
      </p:pic>
    </p:spTree>
    <p:extLst>
      <p:ext uri="{BB962C8B-B14F-4D97-AF65-F5344CB8AC3E}">
        <p14:creationId xmlns:p14="http://schemas.microsoft.com/office/powerpoint/2010/main" val="29105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875C-5C70-EB40-9871-3AAC30A88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CA3A5-BDA4-5C48-8045-E9E7A2723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DCFA1-DA02-424F-97AD-C9181A5AFEEE}"/>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9CA70A0C-61BC-4A4D-8C15-A8A94B72A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ED67B-8BD5-6343-A7F5-2F6B91A85265}"/>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417227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BA6A-9E07-124C-8925-F2093DF26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558A4-A772-0E4E-B9DA-9F2B84296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8BCDA-BA75-074E-A84A-DECAF5AD6FE8}"/>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BA488535-2369-774B-B98C-0E9773F05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296B5-2190-1540-9A9C-8B336E059E99}"/>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381878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8F59-7367-2045-A3F1-ADD9AE950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9B60E-674B-1A4A-A210-F68C138EC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0F331-AE4D-CC46-9C79-A89CEE64B7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347A4-F58B-B144-81B3-2A71656C4C0F}"/>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6" name="Footer Placeholder 5">
            <a:extLst>
              <a:ext uri="{FF2B5EF4-FFF2-40B4-BE49-F238E27FC236}">
                <a16:creationId xmlns:a16="http://schemas.microsoft.com/office/drawing/2014/main" id="{64B78808-E1CE-5042-9E49-30D539D00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3B659-32BD-0B4D-B779-F337294BD666}"/>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61093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0194-AE8E-8B4D-85D9-172DD2D0B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D50E0-20CD-0C4D-A5BD-6FE2E51F5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CE8C2-9C0D-D446-9A60-BF07B3E5C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49C7BB-BD19-6F4D-96EE-806BF1CDD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461678-56CB-9D4C-9B31-492C02B29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AC4F0D-9F9A-1242-A97E-B82C9351702D}"/>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8" name="Footer Placeholder 7">
            <a:extLst>
              <a:ext uri="{FF2B5EF4-FFF2-40B4-BE49-F238E27FC236}">
                <a16:creationId xmlns:a16="http://schemas.microsoft.com/office/drawing/2014/main" id="{64B360E0-143C-C948-ABB3-AA100CB97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92014-058D-9A46-9A62-586554CF63F2}"/>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256452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9F54-EBE9-0D48-8892-31B082EF6A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684BC9-41C6-6C41-AB60-50827794AFC9}"/>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4" name="Footer Placeholder 3">
            <a:extLst>
              <a:ext uri="{FF2B5EF4-FFF2-40B4-BE49-F238E27FC236}">
                <a16:creationId xmlns:a16="http://schemas.microsoft.com/office/drawing/2014/main" id="{95598267-A491-9149-9904-D1936BBBE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46918-2193-854E-BEA4-588B0DB6F28E}"/>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9505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9E5D-5D24-AA46-83AD-1FA66B6E5C51}"/>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3" name="Footer Placeholder 2">
            <a:extLst>
              <a:ext uri="{FF2B5EF4-FFF2-40B4-BE49-F238E27FC236}">
                <a16:creationId xmlns:a16="http://schemas.microsoft.com/office/drawing/2014/main" id="{DE624C41-E085-9249-AEA5-DB18E6B4D8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DD64E-1B1E-8F45-A96D-D107F180237F}"/>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306998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06D1-FC88-2945-980E-499A51A87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C0BDB-4E0F-814D-B112-6A99F94BF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7F90B-72AD-3845-BB2A-BD3892CC0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6071F-21B8-7541-8E7D-2E66CD41DA4F}"/>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6" name="Footer Placeholder 5">
            <a:extLst>
              <a:ext uri="{FF2B5EF4-FFF2-40B4-BE49-F238E27FC236}">
                <a16:creationId xmlns:a16="http://schemas.microsoft.com/office/drawing/2014/main" id="{6D6A3DF8-DB1E-A940-A6C0-21C242243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3C34E-0920-994A-8731-EB587C9F976C}"/>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422810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A557-53E6-5E47-98C6-0984C49E5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84344-FB4A-7C4A-8314-FF6B6A5AA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7007AA-9B26-7349-A2AB-2DA5B464E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1EAE2-10DC-0C45-9116-59E250C2F5A4}"/>
              </a:ext>
            </a:extLst>
          </p:cNvPr>
          <p:cNvSpPr>
            <a:spLocks noGrp="1"/>
          </p:cNvSpPr>
          <p:nvPr>
            <p:ph type="dt" sz="half" idx="10"/>
          </p:nvPr>
        </p:nvSpPr>
        <p:spPr/>
        <p:txBody>
          <a:bodyPr/>
          <a:lstStyle/>
          <a:p>
            <a:fld id="{7CAAF3C5-CE13-204B-9C7C-701B4CE04C87}" type="datetimeFigureOut">
              <a:rPr lang="en-US" smtClean="0"/>
              <a:t>6/12/20</a:t>
            </a:fld>
            <a:endParaRPr lang="en-US"/>
          </a:p>
        </p:txBody>
      </p:sp>
      <p:sp>
        <p:nvSpPr>
          <p:cNvPr id="6" name="Footer Placeholder 5">
            <a:extLst>
              <a:ext uri="{FF2B5EF4-FFF2-40B4-BE49-F238E27FC236}">
                <a16:creationId xmlns:a16="http://schemas.microsoft.com/office/drawing/2014/main" id="{832AA493-9A8E-414D-8BD5-4918EB22C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F6D2-8766-0249-B088-60BC3430F1B4}"/>
              </a:ext>
            </a:extLst>
          </p:cNvPr>
          <p:cNvSpPr>
            <a:spLocks noGrp="1"/>
          </p:cNvSpPr>
          <p:nvPr>
            <p:ph type="sldNum" sz="quarter" idx="12"/>
          </p:nvPr>
        </p:nvSpPr>
        <p:spPr/>
        <p:txBody>
          <a:bodyPr/>
          <a:lstStyle/>
          <a:p>
            <a:fld id="{3FB45F7B-6F6B-7B4F-8E59-B89937E3C901}" type="slidenum">
              <a:rPr lang="en-US" smtClean="0"/>
              <a:t>‹#›</a:t>
            </a:fld>
            <a:endParaRPr lang="en-US"/>
          </a:p>
        </p:txBody>
      </p:sp>
    </p:spTree>
    <p:extLst>
      <p:ext uri="{BB962C8B-B14F-4D97-AF65-F5344CB8AC3E}">
        <p14:creationId xmlns:p14="http://schemas.microsoft.com/office/powerpoint/2010/main" val="308045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EC99A-BCC0-4F46-ADBD-64173A020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235324-6CAB-2045-A4C8-D6AC78B01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37DA9-9D00-DA41-9949-264372B16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AF3C5-CE13-204B-9C7C-701B4CE04C87}" type="datetimeFigureOut">
              <a:rPr lang="en-US" smtClean="0"/>
              <a:t>6/12/20</a:t>
            </a:fld>
            <a:endParaRPr lang="en-US"/>
          </a:p>
        </p:txBody>
      </p:sp>
      <p:sp>
        <p:nvSpPr>
          <p:cNvPr id="5" name="Footer Placeholder 4">
            <a:extLst>
              <a:ext uri="{FF2B5EF4-FFF2-40B4-BE49-F238E27FC236}">
                <a16:creationId xmlns:a16="http://schemas.microsoft.com/office/drawing/2014/main" id="{E429C591-88DC-1746-AF93-67546B791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AFA810-5EC0-DD48-B21F-372264920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45F7B-6F6B-7B4F-8E59-B89937E3C901}" type="slidenum">
              <a:rPr lang="en-US" smtClean="0"/>
              <a:t>‹#›</a:t>
            </a:fld>
            <a:endParaRPr lang="en-US"/>
          </a:p>
        </p:txBody>
      </p:sp>
    </p:spTree>
    <p:extLst>
      <p:ext uri="{BB962C8B-B14F-4D97-AF65-F5344CB8AC3E}">
        <p14:creationId xmlns:p14="http://schemas.microsoft.com/office/powerpoint/2010/main" val="174988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84455" y="4371708"/>
            <a:ext cx="8229052" cy="840421"/>
          </a:xfrm>
        </p:spPr>
        <p:txBody>
          <a:bodyPr>
            <a:noAutofit/>
          </a:bodyPr>
          <a:lstStyle/>
          <a:p>
            <a:pPr algn="ctr"/>
            <a:r>
              <a:rPr lang="en-US" sz="2400" dirty="0"/>
              <a:t>Eric Davis</a:t>
            </a:r>
            <a:endParaRPr lang="en-US" sz="2000" dirty="0"/>
          </a:p>
        </p:txBody>
      </p:sp>
      <p:sp>
        <p:nvSpPr>
          <p:cNvPr id="3" name="Title 2"/>
          <p:cNvSpPr>
            <a:spLocks noGrp="1"/>
          </p:cNvSpPr>
          <p:nvPr>
            <p:ph type="title"/>
          </p:nvPr>
        </p:nvSpPr>
        <p:spPr>
          <a:xfrm>
            <a:off x="1990417" y="1562317"/>
            <a:ext cx="8223090" cy="2691595"/>
          </a:xfrm>
        </p:spPr>
        <p:txBody>
          <a:bodyPr anchor="ctr" anchorCtr="0"/>
          <a:lstStyle/>
          <a:p>
            <a:r>
              <a:rPr lang="en-US" sz="4000" b="1" dirty="0"/>
              <a:t>AMIDOL and ASKE-E</a:t>
            </a:r>
            <a:endParaRPr lang="en-US" sz="4000" b="1" i="1" dirty="0"/>
          </a:p>
        </p:txBody>
      </p:sp>
      <p:sp>
        <p:nvSpPr>
          <p:cNvPr id="4" name="Text Placeholder 1">
            <a:extLst>
              <a:ext uri="{FF2B5EF4-FFF2-40B4-BE49-F238E27FC236}">
                <a16:creationId xmlns:a16="http://schemas.microsoft.com/office/drawing/2014/main" id="{3D115C0B-F45B-6F4B-96F6-13C5D89DF605}"/>
              </a:ext>
            </a:extLst>
          </p:cNvPr>
          <p:cNvSpPr txBox="1">
            <a:spLocks/>
          </p:cNvSpPr>
          <p:nvPr/>
        </p:nvSpPr>
        <p:spPr>
          <a:xfrm>
            <a:off x="1984455" y="6170346"/>
            <a:ext cx="8229052" cy="609816"/>
          </a:xfrm>
          <a:prstGeom prst="rect">
            <a:avLst/>
          </a:prstGeom>
        </p:spPr>
        <p:txBody>
          <a:bodyPr vert="horz" lIns="91440" tIns="45720" rIns="91440" bIns="45720" rtlCol="0">
            <a:noAutofit/>
          </a:bodyPr>
          <a:lstStyle>
            <a:lvl1pPr marL="0" indent="0" algn="l" defTabSz="457200" rtl="0" eaLnBrk="1" latinLnBrk="0" hangingPunct="1">
              <a:spcBef>
                <a:spcPct val="20000"/>
              </a:spcBef>
              <a:spcAft>
                <a:spcPts val="0"/>
              </a:spcAft>
              <a:buFont typeface="Arial"/>
              <a:buNone/>
              <a:defRPr sz="1400" b="1" i="0" kern="1200" cap="none">
                <a:solidFill>
                  <a:schemeClr val="bg1"/>
                </a:solidFill>
                <a:latin typeface="Helvetica"/>
                <a:ea typeface="+mn-ea"/>
                <a:cs typeface="Helvetica"/>
              </a:defRPr>
            </a:lvl1pPr>
            <a:lvl2pPr marL="630238" indent="-173038" algn="l" defTabSz="457200" rtl="0" eaLnBrk="1" latinLnBrk="0" hangingPunct="1">
              <a:spcBef>
                <a:spcPct val="20000"/>
              </a:spcBef>
              <a:buFont typeface="Wingdings" panose="05000000000000000000" pitchFamily="2" charset="2"/>
              <a:buChar char="§"/>
              <a:defRPr sz="2400" b="0" i="0" kern="1200">
                <a:solidFill>
                  <a:schemeClr val="tx1"/>
                </a:solidFill>
                <a:latin typeface="Helvetica Light"/>
                <a:ea typeface="+mn-ea"/>
                <a:cs typeface="Helvetica Light"/>
              </a:defRPr>
            </a:lvl2pPr>
            <a:lvl3pPr marL="1084263" indent="-169863"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489075" indent="-179388" algn="l" defTabSz="457200" rtl="0" eaLnBrk="1" latinLnBrk="0" hangingPunct="1">
              <a:spcBef>
                <a:spcPct val="20000"/>
              </a:spcBef>
              <a:buFontTx/>
              <a:buChar char="-"/>
              <a:defRPr sz="2400" b="0" i="0" kern="1200">
                <a:solidFill>
                  <a:schemeClr val="tx1"/>
                </a:solidFill>
                <a:latin typeface="Helvetica Light"/>
                <a:ea typeface="+mn-ea"/>
                <a:cs typeface="Helvetica Light"/>
              </a:defRPr>
            </a:lvl4pPr>
            <a:lvl5pPr marL="1884363" indent="-169863" algn="l" defTabSz="457200" rtl="0" eaLnBrk="1" latinLnBrk="0" hangingPunct="1">
              <a:spcBef>
                <a:spcPct val="20000"/>
              </a:spcBef>
              <a:buFont typeface="Arial"/>
              <a:buChar char="•"/>
              <a:defRPr sz="14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This research was supported by the ASKE program under </a:t>
            </a:r>
          </a:p>
          <a:p>
            <a:pPr algn="ctr"/>
            <a:r>
              <a:rPr lang="en-US" dirty="0"/>
              <a:t>DARPA-PA-18-02-AIE-FP-039</a:t>
            </a:r>
          </a:p>
        </p:txBody>
      </p:sp>
    </p:spTree>
    <p:extLst>
      <p:ext uri="{BB962C8B-B14F-4D97-AF65-F5344CB8AC3E}">
        <p14:creationId xmlns:p14="http://schemas.microsoft.com/office/powerpoint/2010/main" val="304398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FE02-8123-544B-8A66-C5CDC05D079B}"/>
              </a:ext>
            </a:extLst>
          </p:cNvPr>
          <p:cNvSpPr>
            <a:spLocks noGrp="1"/>
          </p:cNvSpPr>
          <p:nvPr>
            <p:ph type="title"/>
          </p:nvPr>
        </p:nvSpPr>
        <p:spPr/>
        <p:txBody>
          <a:bodyPr>
            <a:normAutofit/>
          </a:bodyPr>
          <a:lstStyle/>
          <a:p>
            <a:r>
              <a:rPr lang="en-US" sz="2800" b="1" dirty="0"/>
              <a:t>ASKE-E and AMIDOL</a:t>
            </a:r>
          </a:p>
        </p:txBody>
      </p:sp>
      <p:sp>
        <p:nvSpPr>
          <p:cNvPr id="3" name="Content Placeholder 2">
            <a:extLst>
              <a:ext uri="{FF2B5EF4-FFF2-40B4-BE49-F238E27FC236}">
                <a16:creationId xmlns:a16="http://schemas.microsoft.com/office/drawing/2014/main" id="{29AD0100-5847-D54D-85F8-AFDC59B44984}"/>
              </a:ext>
            </a:extLst>
          </p:cNvPr>
          <p:cNvSpPr>
            <a:spLocks noGrp="1"/>
          </p:cNvSpPr>
          <p:nvPr>
            <p:ph idx="1"/>
          </p:nvPr>
        </p:nvSpPr>
        <p:spPr/>
        <p:txBody>
          <a:bodyPr>
            <a:normAutofit/>
          </a:bodyPr>
          <a:lstStyle/>
          <a:p>
            <a:r>
              <a:rPr lang="en-US" dirty="0"/>
              <a:t>Primary High Level Tasks in ASKE-E</a:t>
            </a:r>
          </a:p>
          <a:p>
            <a:pPr lvl="1"/>
            <a:r>
              <a:rPr lang="en-US" dirty="0"/>
              <a:t>Augmenting and extending AMIDOL as a Service</a:t>
            </a:r>
          </a:p>
          <a:p>
            <a:pPr lvl="2"/>
            <a:r>
              <a:rPr lang="en-US" dirty="0"/>
              <a:t>Continuous model integration</a:t>
            </a:r>
          </a:p>
          <a:p>
            <a:pPr lvl="2"/>
            <a:r>
              <a:rPr lang="en-US" dirty="0"/>
              <a:t>Continuous model validation</a:t>
            </a:r>
          </a:p>
          <a:p>
            <a:pPr lvl="2"/>
            <a:r>
              <a:rPr lang="en-US" dirty="0"/>
              <a:t>Continuous model deployment</a:t>
            </a:r>
          </a:p>
          <a:p>
            <a:pPr lvl="1"/>
            <a:r>
              <a:rPr lang="en-US" dirty="0" err="1"/>
              <a:t>AaaS</a:t>
            </a:r>
            <a:r>
              <a:rPr lang="en-US" dirty="0"/>
              <a:t> Focus</a:t>
            </a:r>
          </a:p>
          <a:p>
            <a:pPr lvl="2"/>
            <a:r>
              <a:rPr lang="en-US" dirty="0"/>
              <a:t>Model credibility</a:t>
            </a:r>
          </a:p>
          <a:p>
            <a:pPr lvl="2"/>
            <a:r>
              <a:rPr lang="en-US" dirty="0"/>
              <a:t>Model correctness</a:t>
            </a:r>
          </a:p>
          <a:p>
            <a:pPr lvl="2"/>
            <a:r>
              <a:rPr lang="en-US" dirty="0"/>
              <a:t>Model suitability for given domains and</a:t>
            </a:r>
            <a:br>
              <a:rPr lang="en-US" dirty="0"/>
            </a:br>
            <a:r>
              <a:rPr lang="en-US" dirty="0"/>
              <a:t>measures/use cases.</a:t>
            </a:r>
          </a:p>
        </p:txBody>
      </p:sp>
      <p:pic>
        <p:nvPicPr>
          <p:cNvPr id="5" name="Content Placeholder 8">
            <a:extLst>
              <a:ext uri="{FF2B5EF4-FFF2-40B4-BE49-F238E27FC236}">
                <a16:creationId xmlns:a16="http://schemas.microsoft.com/office/drawing/2014/main" id="{8AFC1E8F-ABA4-A345-8F5D-36D6C8D39879}"/>
              </a:ext>
            </a:extLst>
          </p:cNvPr>
          <p:cNvPicPr>
            <a:picLocks noChangeAspect="1"/>
          </p:cNvPicPr>
          <p:nvPr/>
        </p:nvPicPr>
        <p:blipFill>
          <a:blip r:embed="rId2"/>
          <a:stretch>
            <a:fillRect/>
          </a:stretch>
        </p:blipFill>
        <p:spPr>
          <a:xfrm>
            <a:off x="6953863" y="2969209"/>
            <a:ext cx="4625847" cy="3888791"/>
          </a:xfrm>
          <a:prstGeom prst="rect">
            <a:avLst/>
          </a:prstGeom>
        </p:spPr>
      </p:pic>
      <p:pic>
        <p:nvPicPr>
          <p:cNvPr id="6" name="Content Placeholder 7">
            <a:extLst>
              <a:ext uri="{FF2B5EF4-FFF2-40B4-BE49-F238E27FC236}">
                <a16:creationId xmlns:a16="http://schemas.microsoft.com/office/drawing/2014/main" id="{8B654F99-2C71-E140-ABE8-74664DB0F84F}"/>
              </a:ext>
            </a:extLst>
          </p:cNvPr>
          <p:cNvPicPr>
            <a:picLocks noChangeAspect="1"/>
          </p:cNvPicPr>
          <p:nvPr/>
        </p:nvPicPr>
        <p:blipFill>
          <a:blip r:embed="rId3"/>
          <a:stretch>
            <a:fillRect/>
          </a:stretch>
        </p:blipFill>
        <p:spPr>
          <a:xfrm>
            <a:off x="7412750" y="226252"/>
            <a:ext cx="3708072" cy="2742957"/>
          </a:xfrm>
          <a:prstGeom prst="rect">
            <a:avLst/>
          </a:prstGeom>
        </p:spPr>
      </p:pic>
    </p:spTree>
    <p:extLst>
      <p:ext uri="{BB962C8B-B14F-4D97-AF65-F5344CB8AC3E}">
        <p14:creationId xmlns:p14="http://schemas.microsoft.com/office/powerpoint/2010/main" val="272102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171"/>
            <a:ext cx="10515600" cy="1325563"/>
          </a:xfrm>
        </p:spPr>
        <p:txBody>
          <a:bodyPr>
            <a:normAutofit/>
          </a:bodyPr>
          <a:lstStyle/>
          <a:p>
            <a:r>
              <a:rPr lang="en-US" sz="2800" b="1" dirty="0">
                <a:latin typeface="Avenir Book" panose="02000503020000020003" pitchFamily="2" charset="0"/>
              </a:rPr>
              <a:t>Tool-Chains for Data and Models</a:t>
            </a:r>
            <a:endParaRPr lang="en-US" sz="2800" b="1" dirty="0"/>
          </a:p>
        </p:txBody>
      </p:sp>
      <p:sp>
        <p:nvSpPr>
          <p:cNvPr id="17" name="TextBox 16">
            <a:extLst>
              <a:ext uri="{FF2B5EF4-FFF2-40B4-BE49-F238E27FC236}">
                <a16:creationId xmlns:a16="http://schemas.microsoft.com/office/drawing/2014/main" id="{73CEE435-A7D8-344F-B00F-D71F7A788A3F}"/>
              </a:ext>
            </a:extLst>
          </p:cNvPr>
          <p:cNvSpPr txBox="1"/>
          <p:nvPr/>
        </p:nvSpPr>
        <p:spPr>
          <a:xfrm>
            <a:off x="225268" y="1038894"/>
            <a:ext cx="441954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Multi-domain, multi-resolution tool chains to incorporate data and model from diverse domains.</a:t>
            </a:r>
          </a:p>
          <a:p>
            <a:pPr marL="285750" indent="-285750">
              <a:buFont typeface="Arial" panose="020B0604020202020204" pitchFamily="34" charset="0"/>
              <a:buChar char="•"/>
            </a:pPr>
            <a:r>
              <a:rPr lang="en-US" sz="1600" dirty="0"/>
              <a:t>AMIDOL graph-based model and results database.</a:t>
            </a:r>
          </a:p>
          <a:p>
            <a:pPr marL="285750" indent="-285750">
              <a:buFont typeface="Arial" panose="020B0604020202020204" pitchFamily="34" charset="0"/>
              <a:buChar char="•"/>
            </a:pPr>
            <a:r>
              <a:rPr lang="en-US" sz="1600" dirty="0"/>
              <a:t>Ability to deploy and integrate models and data through AMIDOL to closely couple with current tools and workflows, easy integration to disaster response and crisis.</a:t>
            </a:r>
          </a:p>
        </p:txBody>
      </p:sp>
      <p:pic>
        <p:nvPicPr>
          <p:cNvPr id="31" name="Picture 2">
            <a:extLst>
              <a:ext uri="{FF2B5EF4-FFF2-40B4-BE49-F238E27FC236}">
                <a16:creationId xmlns:a16="http://schemas.microsoft.com/office/drawing/2014/main" id="{A3F70119-EDAD-504C-A334-43D5477CF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757" y="4197104"/>
            <a:ext cx="3082014" cy="217751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710EAC38-10B5-4842-9D05-38B50DF89F31}"/>
              </a:ext>
            </a:extLst>
          </p:cNvPr>
          <p:cNvPicPr>
            <a:picLocks noChangeAspect="1"/>
          </p:cNvPicPr>
          <p:nvPr/>
        </p:nvPicPr>
        <p:blipFill>
          <a:blip r:embed="rId4"/>
          <a:stretch>
            <a:fillRect/>
          </a:stretch>
        </p:blipFill>
        <p:spPr>
          <a:xfrm>
            <a:off x="3167320" y="4586917"/>
            <a:ext cx="2575380" cy="1397884"/>
          </a:xfrm>
          <a:prstGeom prst="rect">
            <a:avLst/>
          </a:prstGeom>
        </p:spPr>
      </p:pic>
      <p:pic>
        <p:nvPicPr>
          <p:cNvPr id="33" name="Picture 32">
            <a:extLst>
              <a:ext uri="{FF2B5EF4-FFF2-40B4-BE49-F238E27FC236}">
                <a16:creationId xmlns:a16="http://schemas.microsoft.com/office/drawing/2014/main" id="{B03AF725-D04A-F444-B4DA-97CD0540C4DD}"/>
              </a:ext>
            </a:extLst>
          </p:cNvPr>
          <p:cNvPicPr>
            <a:picLocks noChangeAspect="1"/>
          </p:cNvPicPr>
          <p:nvPr/>
        </p:nvPicPr>
        <p:blipFill>
          <a:blip r:embed="rId5"/>
          <a:stretch>
            <a:fillRect/>
          </a:stretch>
        </p:blipFill>
        <p:spPr>
          <a:xfrm>
            <a:off x="225268" y="4599511"/>
            <a:ext cx="2499819" cy="1372697"/>
          </a:xfrm>
          <a:prstGeom prst="rect">
            <a:avLst/>
          </a:prstGeom>
        </p:spPr>
      </p:pic>
      <p:pic>
        <p:nvPicPr>
          <p:cNvPr id="35" name="Picture 34">
            <a:extLst>
              <a:ext uri="{FF2B5EF4-FFF2-40B4-BE49-F238E27FC236}">
                <a16:creationId xmlns:a16="http://schemas.microsoft.com/office/drawing/2014/main" id="{F4D14614-52F8-9C46-BC7F-A481C15BE1CC}"/>
              </a:ext>
            </a:extLst>
          </p:cNvPr>
          <p:cNvPicPr>
            <a:picLocks noChangeAspect="1"/>
          </p:cNvPicPr>
          <p:nvPr/>
        </p:nvPicPr>
        <p:blipFill>
          <a:blip r:embed="rId6"/>
          <a:stretch>
            <a:fillRect/>
          </a:stretch>
        </p:blipFill>
        <p:spPr>
          <a:xfrm>
            <a:off x="1124921" y="5830059"/>
            <a:ext cx="575013" cy="614912"/>
          </a:xfrm>
          <a:prstGeom prst="rect">
            <a:avLst/>
          </a:prstGeom>
        </p:spPr>
      </p:pic>
      <p:pic>
        <p:nvPicPr>
          <p:cNvPr id="36" name="Picture 35">
            <a:extLst>
              <a:ext uri="{FF2B5EF4-FFF2-40B4-BE49-F238E27FC236}">
                <a16:creationId xmlns:a16="http://schemas.microsoft.com/office/drawing/2014/main" id="{F8BAB403-C333-2248-9BD1-0CC80A8F6708}"/>
              </a:ext>
            </a:extLst>
          </p:cNvPr>
          <p:cNvPicPr>
            <a:picLocks noChangeAspect="1"/>
          </p:cNvPicPr>
          <p:nvPr/>
        </p:nvPicPr>
        <p:blipFill>
          <a:blip r:embed="rId7"/>
          <a:stretch>
            <a:fillRect/>
          </a:stretch>
        </p:blipFill>
        <p:spPr>
          <a:xfrm>
            <a:off x="4160955" y="5923379"/>
            <a:ext cx="584401" cy="626647"/>
          </a:xfrm>
          <a:prstGeom prst="rect">
            <a:avLst/>
          </a:prstGeom>
        </p:spPr>
      </p:pic>
      <p:grpSp>
        <p:nvGrpSpPr>
          <p:cNvPr id="37" name="Group 36">
            <a:extLst>
              <a:ext uri="{FF2B5EF4-FFF2-40B4-BE49-F238E27FC236}">
                <a16:creationId xmlns:a16="http://schemas.microsoft.com/office/drawing/2014/main" id="{CEDB21A6-380F-0B45-8D65-9E30B7B415F3}"/>
              </a:ext>
            </a:extLst>
          </p:cNvPr>
          <p:cNvGrpSpPr/>
          <p:nvPr/>
        </p:nvGrpSpPr>
        <p:grpSpPr>
          <a:xfrm>
            <a:off x="4996851" y="1038894"/>
            <a:ext cx="5325596" cy="2725657"/>
            <a:chOff x="3658936" y="2438481"/>
            <a:chExt cx="5325596" cy="2725657"/>
          </a:xfrm>
        </p:grpSpPr>
        <p:sp>
          <p:nvSpPr>
            <p:cNvPr id="38" name="Rounded Rectangle 37">
              <a:extLst>
                <a:ext uri="{FF2B5EF4-FFF2-40B4-BE49-F238E27FC236}">
                  <a16:creationId xmlns:a16="http://schemas.microsoft.com/office/drawing/2014/main" id="{495FD1D8-E5FC-5B42-8FFF-BE07E9B406E6}"/>
                </a:ext>
              </a:extLst>
            </p:cNvPr>
            <p:cNvSpPr/>
            <p:nvPr/>
          </p:nvSpPr>
          <p:spPr>
            <a:xfrm>
              <a:off x="3658936" y="3495593"/>
              <a:ext cx="546100" cy="546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r>
                <a:rPr lang="en-US" baseline="-25000" dirty="0"/>
                <a:t>0</a:t>
              </a:r>
              <a:endParaRPr lang="en-US" dirty="0"/>
            </a:p>
          </p:txBody>
        </p:sp>
        <p:sp>
          <p:nvSpPr>
            <p:cNvPr id="41" name="Rounded Rectangle 40">
              <a:extLst>
                <a:ext uri="{FF2B5EF4-FFF2-40B4-BE49-F238E27FC236}">
                  <a16:creationId xmlns:a16="http://schemas.microsoft.com/office/drawing/2014/main" id="{5FF217E6-8130-3F4C-B0F3-D0CE426E6AB8}"/>
                </a:ext>
              </a:extLst>
            </p:cNvPr>
            <p:cNvSpPr/>
            <p:nvPr/>
          </p:nvSpPr>
          <p:spPr>
            <a:xfrm>
              <a:off x="6885743" y="3501984"/>
              <a:ext cx="546100" cy="546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r>
                <a:rPr lang="en-US" baseline="-25000" dirty="0"/>
                <a:t>1</a:t>
              </a:r>
              <a:endParaRPr lang="en-US" dirty="0"/>
            </a:p>
          </p:txBody>
        </p:sp>
        <p:sp>
          <p:nvSpPr>
            <p:cNvPr id="43" name="Rounded Rectangle 42">
              <a:extLst>
                <a:ext uri="{FF2B5EF4-FFF2-40B4-BE49-F238E27FC236}">
                  <a16:creationId xmlns:a16="http://schemas.microsoft.com/office/drawing/2014/main" id="{A99B4B9C-13B9-8641-9D88-7D9C8B6F4C3E}"/>
                </a:ext>
              </a:extLst>
            </p:cNvPr>
            <p:cNvSpPr/>
            <p:nvPr/>
          </p:nvSpPr>
          <p:spPr>
            <a:xfrm>
              <a:off x="8438432" y="3492012"/>
              <a:ext cx="546100" cy="546100"/>
            </a:xfrm>
            <a:prstGeom prst="roundRect">
              <a:avLst/>
            </a:prstGeom>
            <a:gradFill flip="none" rotWithShape="1">
              <a:gsLst>
                <a:gs pos="0">
                  <a:schemeClr val="accent5">
                    <a:alpha val="28000"/>
                    <a:lumMod val="77000"/>
                    <a:lumOff val="23000"/>
                  </a:schemeClr>
                </a:gs>
                <a:gs pos="48000">
                  <a:schemeClr val="accent5">
                    <a:lumMod val="97000"/>
                    <a:lumOff val="3000"/>
                    <a:alpha val="26000"/>
                  </a:schemeClr>
                </a:gs>
                <a:gs pos="100000">
                  <a:schemeClr val="accent5">
                    <a:lumMod val="60000"/>
                    <a:lumOff val="40000"/>
                    <a:alpha val="18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44" name="Rounded Rectangle 43">
              <a:extLst>
                <a:ext uri="{FF2B5EF4-FFF2-40B4-BE49-F238E27FC236}">
                  <a16:creationId xmlns:a16="http://schemas.microsoft.com/office/drawing/2014/main" id="{BBD0693E-B484-BD47-BD9F-4B39EE17DC74}"/>
                </a:ext>
              </a:extLst>
            </p:cNvPr>
            <p:cNvSpPr/>
            <p:nvPr/>
          </p:nvSpPr>
          <p:spPr>
            <a:xfrm>
              <a:off x="5263705" y="2438481"/>
              <a:ext cx="546100" cy="5461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r>
                <a:rPr lang="en-US" baseline="-25000" dirty="0"/>
                <a:t>0</a:t>
              </a:r>
              <a:endParaRPr lang="en-US" dirty="0"/>
            </a:p>
          </p:txBody>
        </p:sp>
        <p:sp>
          <p:nvSpPr>
            <p:cNvPr id="45" name="Rounded Rectangle 44">
              <a:extLst>
                <a:ext uri="{FF2B5EF4-FFF2-40B4-BE49-F238E27FC236}">
                  <a16:creationId xmlns:a16="http://schemas.microsoft.com/office/drawing/2014/main" id="{D0C03F98-C43B-5744-96D3-67FB1C441956}"/>
                </a:ext>
              </a:extLst>
            </p:cNvPr>
            <p:cNvSpPr/>
            <p:nvPr/>
          </p:nvSpPr>
          <p:spPr>
            <a:xfrm>
              <a:off x="5263705" y="4618038"/>
              <a:ext cx="546100" cy="5461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r>
                <a:rPr lang="en-US" baseline="-25000" dirty="0"/>
                <a:t>1</a:t>
              </a:r>
              <a:endParaRPr lang="en-US" dirty="0"/>
            </a:p>
          </p:txBody>
        </p:sp>
        <p:sp>
          <p:nvSpPr>
            <p:cNvPr id="46" name="Oval 45">
              <a:extLst>
                <a:ext uri="{FF2B5EF4-FFF2-40B4-BE49-F238E27FC236}">
                  <a16:creationId xmlns:a16="http://schemas.microsoft.com/office/drawing/2014/main" id="{11E6790D-C78E-8A4D-B364-658550EBC8E6}"/>
                </a:ext>
              </a:extLst>
            </p:cNvPr>
            <p:cNvSpPr/>
            <p:nvPr/>
          </p:nvSpPr>
          <p:spPr>
            <a:xfrm>
              <a:off x="4522536" y="2984581"/>
              <a:ext cx="406400" cy="4064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47" name="Oval 46">
              <a:extLst>
                <a:ext uri="{FF2B5EF4-FFF2-40B4-BE49-F238E27FC236}">
                  <a16:creationId xmlns:a16="http://schemas.microsoft.com/office/drawing/2014/main" id="{60FE0369-67DC-C84B-8CD7-33E7CF7F4461}"/>
                </a:ext>
              </a:extLst>
            </p:cNvPr>
            <p:cNvSpPr/>
            <p:nvPr/>
          </p:nvSpPr>
          <p:spPr>
            <a:xfrm>
              <a:off x="6144574" y="2984581"/>
              <a:ext cx="406400" cy="4064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48" name="Oval 47">
              <a:extLst>
                <a:ext uri="{FF2B5EF4-FFF2-40B4-BE49-F238E27FC236}">
                  <a16:creationId xmlns:a16="http://schemas.microsoft.com/office/drawing/2014/main" id="{D6285DD4-CE6A-E847-A33A-BE8E855B6546}"/>
                </a:ext>
              </a:extLst>
            </p:cNvPr>
            <p:cNvSpPr/>
            <p:nvPr/>
          </p:nvSpPr>
          <p:spPr>
            <a:xfrm>
              <a:off x="4522536" y="4092616"/>
              <a:ext cx="406400" cy="4064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49" name="Oval 48">
              <a:extLst>
                <a:ext uri="{FF2B5EF4-FFF2-40B4-BE49-F238E27FC236}">
                  <a16:creationId xmlns:a16="http://schemas.microsoft.com/office/drawing/2014/main" id="{780DB5F6-F01B-E646-91FE-8164B0D0913E}"/>
                </a:ext>
              </a:extLst>
            </p:cNvPr>
            <p:cNvSpPr/>
            <p:nvPr/>
          </p:nvSpPr>
          <p:spPr>
            <a:xfrm>
              <a:off x="6144574" y="4092616"/>
              <a:ext cx="406400" cy="40640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cxnSp>
          <p:nvCxnSpPr>
            <p:cNvPr id="50" name="Straight Arrow Connector 49">
              <a:extLst>
                <a:ext uri="{FF2B5EF4-FFF2-40B4-BE49-F238E27FC236}">
                  <a16:creationId xmlns:a16="http://schemas.microsoft.com/office/drawing/2014/main" id="{18CBE376-2F1B-FC4E-9F1C-4D9A5C210F0C}"/>
                </a:ext>
              </a:extLst>
            </p:cNvPr>
            <p:cNvCxnSpPr>
              <a:cxnSpLocks/>
              <a:stCxn id="38" idx="0"/>
              <a:endCxn id="46" idx="2"/>
            </p:cNvCxnSpPr>
            <p:nvPr/>
          </p:nvCxnSpPr>
          <p:spPr>
            <a:xfrm flipV="1">
              <a:off x="3931986" y="3187781"/>
              <a:ext cx="590550" cy="307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15CB8EA-A868-6D4D-829C-1CDC7AC231BA}"/>
                </a:ext>
              </a:extLst>
            </p:cNvPr>
            <p:cNvCxnSpPr>
              <a:cxnSpLocks/>
              <a:stCxn id="38" idx="2"/>
              <a:endCxn id="48" idx="2"/>
            </p:cNvCxnSpPr>
            <p:nvPr/>
          </p:nvCxnSpPr>
          <p:spPr>
            <a:xfrm>
              <a:off x="3931986" y="4041693"/>
              <a:ext cx="590550" cy="254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4D37043-E1BC-BC41-B072-173748A3A287}"/>
                </a:ext>
              </a:extLst>
            </p:cNvPr>
            <p:cNvCxnSpPr>
              <a:cxnSpLocks/>
            </p:cNvCxnSpPr>
            <p:nvPr/>
          </p:nvCxnSpPr>
          <p:spPr>
            <a:xfrm flipH="1" flipV="1">
              <a:off x="6524990" y="3331465"/>
              <a:ext cx="377016" cy="1641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0A931B9-B662-794B-83AA-A1E7B695CCE1}"/>
                </a:ext>
              </a:extLst>
            </p:cNvPr>
            <p:cNvCxnSpPr>
              <a:cxnSpLocks/>
            </p:cNvCxnSpPr>
            <p:nvPr/>
          </p:nvCxnSpPr>
          <p:spPr>
            <a:xfrm flipH="1">
              <a:off x="6524990" y="4041693"/>
              <a:ext cx="377016" cy="1641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848090E-4D8A-F647-80B1-C20627C93E45}"/>
                </a:ext>
              </a:extLst>
            </p:cNvPr>
            <p:cNvCxnSpPr>
              <a:cxnSpLocks/>
              <a:stCxn id="44" idx="1"/>
              <a:endCxn id="46" idx="7"/>
            </p:cNvCxnSpPr>
            <p:nvPr/>
          </p:nvCxnSpPr>
          <p:spPr>
            <a:xfrm flipH="1">
              <a:off x="4869420" y="2711531"/>
              <a:ext cx="394285" cy="33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CB81343A-AC67-0040-B77E-D813F6B0826E}"/>
                </a:ext>
              </a:extLst>
            </p:cNvPr>
            <p:cNvCxnSpPr>
              <a:endCxn id="47" idx="1"/>
            </p:cNvCxnSpPr>
            <p:nvPr/>
          </p:nvCxnSpPr>
          <p:spPr>
            <a:xfrm>
              <a:off x="5809805" y="2711531"/>
              <a:ext cx="394285" cy="33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C3ABFCA-478E-E14B-AA53-CB0A625D81E5}"/>
                </a:ext>
              </a:extLst>
            </p:cNvPr>
            <p:cNvCxnSpPr>
              <a:endCxn id="49" idx="3"/>
            </p:cNvCxnSpPr>
            <p:nvPr/>
          </p:nvCxnSpPr>
          <p:spPr>
            <a:xfrm flipV="1">
              <a:off x="5809805" y="4439500"/>
              <a:ext cx="394285" cy="439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0084577-FFE4-C64E-B8A3-D990E48A465D}"/>
                </a:ext>
              </a:extLst>
            </p:cNvPr>
            <p:cNvCxnSpPr>
              <a:stCxn id="45" idx="1"/>
              <a:endCxn id="48" idx="5"/>
            </p:cNvCxnSpPr>
            <p:nvPr/>
          </p:nvCxnSpPr>
          <p:spPr>
            <a:xfrm flipH="1" flipV="1">
              <a:off x="4869420" y="4439500"/>
              <a:ext cx="394285" cy="45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DD256CDA-3412-E142-84C3-ECFCC1C7EC76}"/>
                </a:ext>
              </a:extLst>
            </p:cNvPr>
            <p:cNvSpPr/>
            <p:nvPr/>
          </p:nvSpPr>
          <p:spPr>
            <a:xfrm>
              <a:off x="6947652" y="2456721"/>
              <a:ext cx="406400" cy="40640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cxnSp>
          <p:nvCxnSpPr>
            <p:cNvPr id="59" name="Straight Arrow Connector 58">
              <a:extLst>
                <a:ext uri="{FF2B5EF4-FFF2-40B4-BE49-F238E27FC236}">
                  <a16:creationId xmlns:a16="http://schemas.microsoft.com/office/drawing/2014/main" id="{E131A5B3-B47A-1744-A51F-D235E79178FB}"/>
                </a:ext>
              </a:extLst>
            </p:cNvPr>
            <p:cNvCxnSpPr>
              <a:stCxn id="44" idx="3"/>
              <a:endCxn id="58" idx="2"/>
            </p:cNvCxnSpPr>
            <p:nvPr/>
          </p:nvCxnSpPr>
          <p:spPr>
            <a:xfrm flipV="1">
              <a:off x="5809805" y="2659921"/>
              <a:ext cx="1137847" cy="51610"/>
            </a:xfrm>
            <a:prstGeom prst="straightConnector1">
              <a:avLst/>
            </a:prstGeom>
            <a:ln>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ED1DA3B6-2A6D-D24C-9C93-DF1B054F732F}"/>
                </a:ext>
              </a:extLst>
            </p:cNvPr>
            <p:cNvCxnSpPr>
              <a:stCxn id="43" idx="1"/>
              <a:endCxn id="58" idx="6"/>
            </p:cNvCxnSpPr>
            <p:nvPr/>
          </p:nvCxnSpPr>
          <p:spPr>
            <a:xfrm flipH="1" flipV="1">
              <a:off x="7354052" y="2659921"/>
              <a:ext cx="1084380" cy="1105141"/>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Oval 60">
              <a:extLst>
                <a:ext uri="{FF2B5EF4-FFF2-40B4-BE49-F238E27FC236}">
                  <a16:creationId xmlns:a16="http://schemas.microsoft.com/office/drawing/2014/main" id="{3EFF0283-A873-EE4D-BDD8-9D16894410D3}"/>
                </a:ext>
              </a:extLst>
            </p:cNvPr>
            <p:cNvSpPr/>
            <p:nvPr/>
          </p:nvSpPr>
          <p:spPr>
            <a:xfrm>
              <a:off x="6955593" y="4696471"/>
              <a:ext cx="406400" cy="406400"/>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cxnSp>
          <p:nvCxnSpPr>
            <p:cNvPr id="62" name="Straight Arrow Connector 61">
              <a:extLst>
                <a:ext uri="{FF2B5EF4-FFF2-40B4-BE49-F238E27FC236}">
                  <a16:creationId xmlns:a16="http://schemas.microsoft.com/office/drawing/2014/main" id="{DB1A7B5D-1E7F-534C-9167-06A95F0BFA04}"/>
                </a:ext>
              </a:extLst>
            </p:cNvPr>
            <p:cNvCxnSpPr>
              <a:stCxn id="45" idx="3"/>
              <a:endCxn id="61" idx="2"/>
            </p:cNvCxnSpPr>
            <p:nvPr/>
          </p:nvCxnSpPr>
          <p:spPr>
            <a:xfrm>
              <a:off x="5809805" y="4891088"/>
              <a:ext cx="1145788" cy="8583"/>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23E29354-E801-6A4F-A780-3BA4954E7B1E}"/>
                </a:ext>
              </a:extLst>
            </p:cNvPr>
            <p:cNvCxnSpPr>
              <a:stCxn id="43" idx="1"/>
              <a:endCxn id="61" idx="6"/>
            </p:cNvCxnSpPr>
            <p:nvPr/>
          </p:nvCxnSpPr>
          <p:spPr>
            <a:xfrm flipH="1">
              <a:off x="7361993" y="3765062"/>
              <a:ext cx="1076439" cy="113460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4047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844" y="-28781"/>
            <a:ext cx="10515600" cy="1325563"/>
          </a:xfrm>
        </p:spPr>
        <p:txBody>
          <a:bodyPr>
            <a:normAutofit/>
          </a:bodyPr>
          <a:lstStyle/>
          <a:p>
            <a:r>
              <a:rPr lang="en-US" sz="2800" dirty="0">
                <a:latin typeface="Avenir Heavy"/>
                <a:cs typeface="Avenir Heavy"/>
              </a:rPr>
              <a:t>Extension of Model Synthesis capabilities</a:t>
            </a:r>
            <a:endParaRPr lang="en-US" sz="2800"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4</a:t>
            </a:fld>
            <a:endParaRPr lang="en-US"/>
          </a:p>
        </p:txBody>
      </p:sp>
      <p:sp>
        <p:nvSpPr>
          <p:cNvPr id="8" name="Right Arrow 7"/>
          <p:cNvSpPr/>
          <p:nvPr/>
        </p:nvSpPr>
        <p:spPr>
          <a:xfrm>
            <a:off x="3334592" y="4616034"/>
            <a:ext cx="435989" cy="381573"/>
          </a:xfrm>
          <a:prstGeom prst="rightArrow">
            <a:avLst>
              <a:gd name="adj1" fmla="val 50000"/>
              <a:gd name="adj2" fmla="val 75190"/>
            </a:avLst>
          </a:prstGeom>
          <a:solidFill>
            <a:srgbClr val="FFFACD"/>
          </a:solidFill>
          <a:ln>
            <a:solidFill>
              <a:srgbClr val="7F7F7F"/>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ight Arrow 8"/>
          <p:cNvSpPr/>
          <p:nvPr/>
        </p:nvSpPr>
        <p:spPr>
          <a:xfrm>
            <a:off x="7097553" y="4997607"/>
            <a:ext cx="429991" cy="377357"/>
          </a:xfrm>
          <a:prstGeom prst="rightArrow">
            <a:avLst>
              <a:gd name="adj1" fmla="val 50000"/>
              <a:gd name="adj2" fmla="val 75190"/>
            </a:avLst>
          </a:prstGeom>
          <a:solidFill>
            <a:srgbClr val="FFFACD"/>
          </a:solidFill>
          <a:ln>
            <a:solidFill>
              <a:srgbClr val="7F7F7F"/>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389478" y="2564030"/>
            <a:ext cx="2986292" cy="523220"/>
          </a:xfrm>
          <a:prstGeom prst="rect">
            <a:avLst/>
          </a:prstGeom>
        </p:spPr>
        <p:txBody>
          <a:bodyPr wrap="square" anchor="ctr">
            <a:spAutoFit/>
          </a:bodyPr>
          <a:lstStyle/>
          <a:p>
            <a:pPr algn="ctr"/>
            <a:r>
              <a:rPr lang="en-US" sz="1400" b="1" dirty="0">
                <a:latin typeface="+mj-lt"/>
                <a:cs typeface="Avenir Heavy"/>
              </a:rPr>
              <a:t>SIR Models – As Equations, Code, or Top-Down Developed</a:t>
            </a:r>
            <a:endParaRPr lang="en-US" sz="1400" b="1" dirty="0">
              <a:latin typeface="+mj-lt"/>
            </a:endParaRPr>
          </a:p>
        </p:txBody>
      </p:sp>
      <p:sp>
        <p:nvSpPr>
          <p:cNvPr id="26" name="Rectangle 25"/>
          <p:cNvSpPr/>
          <p:nvPr/>
        </p:nvSpPr>
        <p:spPr>
          <a:xfrm>
            <a:off x="3901486" y="2603046"/>
            <a:ext cx="3196067" cy="523220"/>
          </a:xfrm>
          <a:prstGeom prst="rect">
            <a:avLst/>
          </a:prstGeom>
        </p:spPr>
        <p:txBody>
          <a:bodyPr wrap="square" anchor="ctr">
            <a:spAutoFit/>
          </a:bodyPr>
          <a:lstStyle/>
          <a:p>
            <a:pPr algn="ctr"/>
            <a:r>
              <a:rPr lang="en-US" sz="1400" b="1" dirty="0">
                <a:latin typeface="+mj-lt"/>
              </a:rPr>
              <a:t>Extracted to Universal, and Comparable, Forms</a:t>
            </a:r>
          </a:p>
        </p:txBody>
      </p:sp>
      <p:sp>
        <p:nvSpPr>
          <p:cNvPr id="27" name="Rectangle 26"/>
          <p:cNvSpPr/>
          <p:nvPr/>
        </p:nvSpPr>
        <p:spPr>
          <a:xfrm>
            <a:off x="7463927" y="2511283"/>
            <a:ext cx="4664455" cy="738664"/>
          </a:xfrm>
          <a:prstGeom prst="rect">
            <a:avLst/>
          </a:prstGeom>
        </p:spPr>
        <p:txBody>
          <a:bodyPr wrap="square" anchor="ctr">
            <a:spAutoFit/>
          </a:bodyPr>
          <a:lstStyle/>
          <a:p>
            <a:pPr algn="ctr"/>
            <a:r>
              <a:rPr lang="en-US" sz="1400" b="1" dirty="0">
                <a:latin typeface="+mj-lt"/>
              </a:rPr>
              <a:t>ASKE: Model extraction, and novel code synthesis with correct-by-construction guarantees, comparability, and adaption for local differences.</a:t>
            </a:r>
          </a:p>
        </p:txBody>
      </p:sp>
      <p:pic>
        <p:nvPicPr>
          <p:cNvPr id="29" name="Picture 28">
            <a:extLst>
              <a:ext uri="{FF2B5EF4-FFF2-40B4-BE49-F238E27FC236}">
                <a16:creationId xmlns:a16="http://schemas.microsoft.com/office/drawing/2014/main" id="{D30DD687-9791-6A4F-9099-236365174579}"/>
              </a:ext>
            </a:extLst>
          </p:cNvPr>
          <p:cNvPicPr>
            <a:picLocks noChangeAspect="1"/>
          </p:cNvPicPr>
          <p:nvPr/>
        </p:nvPicPr>
        <p:blipFill>
          <a:blip r:embed="rId3"/>
          <a:stretch>
            <a:fillRect/>
          </a:stretch>
        </p:blipFill>
        <p:spPr>
          <a:xfrm>
            <a:off x="1179526" y="3080601"/>
            <a:ext cx="1196947" cy="1399029"/>
          </a:xfrm>
          <a:prstGeom prst="rect">
            <a:avLst/>
          </a:prstGeom>
        </p:spPr>
      </p:pic>
      <p:pic>
        <p:nvPicPr>
          <p:cNvPr id="30" name="Picture 29">
            <a:extLst>
              <a:ext uri="{FF2B5EF4-FFF2-40B4-BE49-F238E27FC236}">
                <a16:creationId xmlns:a16="http://schemas.microsoft.com/office/drawing/2014/main" id="{884EA41B-73F7-0A42-9433-CA9624A0BD4E}"/>
              </a:ext>
            </a:extLst>
          </p:cNvPr>
          <p:cNvPicPr>
            <a:picLocks noChangeAspect="1"/>
          </p:cNvPicPr>
          <p:nvPr/>
        </p:nvPicPr>
        <p:blipFill>
          <a:blip r:embed="rId4"/>
          <a:stretch>
            <a:fillRect/>
          </a:stretch>
        </p:blipFill>
        <p:spPr>
          <a:xfrm>
            <a:off x="1050918" y="4851495"/>
            <a:ext cx="1338159" cy="1957057"/>
          </a:xfrm>
          <a:prstGeom prst="rect">
            <a:avLst/>
          </a:prstGeom>
        </p:spPr>
      </p:pic>
      <p:pic>
        <p:nvPicPr>
          <p:cNvPr id="31" name="Content Placeholder 6">
            <a:extLst>
              <a:ext uri="{FF2B5EF4-FFF2-40B4-BE49-F238E27FC236}">
                <a16:creationId xmlns:a16="http://schemas.microsoft.com/office/drawing/2014/main" id="{16D97B27-12EE-9E4B-82DC-8022D3929577}"/>
              </a:ext>
            </a:extLst>
          </p:cNvPr>
          <p:cNvPicPr>
            <a:picLocks noChangeAspect="1"/>
          </p:cNvPicPr>
          <p:nvPr/>
        </p:nvPicPr>
        <p:blipFill>
          <a:blip r:embed="rId5"/>
          <a:stretch>
            <a:fillRect/>
          </a:stretch>
        </p:blipFill>
        <p:spPr>
          <a:xfrm>
            <a:off x="570307" y="4530384"/>
            <a:ext cx="2299383" cy="321111"/>
          </a:xfrm>
          <a:prstGeom prst="rect">
            <a:avLst/>
          </a:prstGeom>
        </p:spPr>
      </p:pic>
      <p:pic>
        <p:nvPicPr>
          <p:cNvPr id="32" name="Picture 31">
            <a:extLst>
              <a:ext uri="{FF2B5EF4-FFF2-40B4-BE49-F238E27FC236}">
                <a16:creationId xmlns:a16="http://schemas.microsoft.com/office/drawing/2014/main" id="{FDD61DD0-1CFD-2A42-B980-D9A4012E7362}"/>
              </a:ext>
            </a:extLst>
          </p:cNvPr>
          <p:cNvPicPr>
            <a:picLocks noChangeAspect="1"/>
          </p:cNvPicPr>
          <p:nvPr/>
        </p:nvPicPr>
        <p:blipFill>
          <a:blip r:embed="rId6"/>
          <a:stretch>
            <a:fillRect/>
          </a:stretch>
        </p:blipFill>
        <p:spPr>
          <a:xfrm>
            <a:off x="3951159" y="3500852"/>
            <a:ext cx="3190169" cy="1122169"/>
          </a:xfrm>
          <a:prstGeom prst="rect">
            <a:avLst/>
          </a:prstGeom>
          <a:solidFill>
            <a:schemeClr val="bg1"/>
          </a:solidFill>
          <a:ln w="38100">
            <a:solidFill>
              <a:schemeClr val="accent1"/>
            </a:solidFill>
          </a:ln>
        </p:spPr>
      </p:pic>
      <p:pic>
        <p:nvPicPr>
          <p:cNvPr id="33" name="Content Placeholder 7">
            <a:extLst>
              <a:ext uri="{FF2B5EF4-FFF2-40B4-BE49-F238E27FC236}">
                <a16:creationId xmlns:a16="http://schemas.microsoft.com/office/drawing/2014/main" id="{BB765237-BBB4-324C-90F3-868387B22C88}"/>
              </a:ext>
            </a:extLst>
          </p:cNvPr>
          <p:cNvPicPr>
            <a:picLocks noChangeAspect="1"/>
          </p:cNvPicPr>
          <p:nvPr/>
        </p:nvPicPr>
        <p:blipFill>
          <a:blip r:embed="rId7"/>
          <a:stretch>
            <a:fillRect/>
          </a:stretch>
        </p:blipFill>
        <p:spPr>
          <a:xfrm>
            <a:off x="4467235" y="5081269"/>
            <a:ext cx="2158019" cy="1122169"/>
          </a:xfrm>
          <a:prstGeom prst="rect">
            <a:avLst/>
          </a:prstGeom>
          <a:solidFill>
            <a:schemeClr val="bg1"/>
          </a:solidFill>
          <a:ln w="38100">
            <a:solidFill>
              <a:schemeClr val="accent1"/>
            </a:solidFill>
          </a:ln>
        </p:spPr>
      </p:pic>
      <p:pic>
        <p:nvPicPr>
          <p:cNvPr id="34" name="Content Placeholder 16">
            <a:extLst>
              <a:ext uri="{FF2B5EF4-FFF2-40B4-BE49-F238E27FC236}">
                <a16:creationId xmlns:a16="http://schemas.microsoft.com/office/drawing/2014/main" id="{8CD05F06-6C7A-C14A-9F21-04641F6E956C}"/>
              </a:ext>
            </a:extLst>
          </p:cNvPr>
          <p:cNvPicPr>
            <a:picLocks noChangeAspect="1"/>
          </p:cNvPicPr>
          <p:nvPr/>
        </p:nvPicPr>
        <p:blipFill>
          <a:blip r:embed="rId8"/>
          <a:stretch>
            <a:fillRect/>
          </a:stretch>
        </p:blipFill>
        <p:spPr>
          <a:xfrm>
            <a:off x="8043555" y="3413232"/>
            <a:ext cx="3505200" cy="3168749"/>
          </a:xfrm>
          <a:prstGeom prst="rect">
            <a:avLst/>
          </a:prstGeom>
        </p:spPr>
      </p:pic>
      <p:sp>
        <p:nvSpPr>
          <p:cNvPr id="2" name="TextBox 1">
            <a:extLst>
              <a:ext uri="{FF2B5EF4-FFF2-40B4-BE49-F238E27FC236}">
                <a16:creationId xmlns:a16="http://schemas.microsoft.com/office/drawing/2014/main" id="{91F323DD-3E50-214F-8169-6FAB5D4663AC}"/>
              </a:ext>
            </a:extLst>
          </p:cNvPr>
          <p:cNvSpPr txBox="1"/>
          <p:nvPr/>
        </p:nvSpPr>
        <p:spPr>
          <a:xfrm>
            <a:off x="389478" y="879229"/>
            <a:ext cx="517222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AMIDOL currently supports model synthesis in the form of DSLs</a:t>
            </a:r>
          </a:p>
          <a:p>
            <a:pPr marL="742950" lvl="1" indent="-285750">
              <a:buFont typeface="Arial" panose="020B0604020202020204" pitchFamily="34" charset="0"/>
              <a:buChar char="•"/>
            </a:pPr>
            <a:r>
              <a:rPr lang="en-US" dirty="0"/>
              <a:t>Diagrams</a:t>
            </a:r>
          </a:p>
          <a:p>
            <a:pPr marL="742950" lvl="1" indent="-285750">
              <a:buFont typeface="Arial" panose="020B0604020202020204" pitchFamily="34" charset="0"/>
              <a:buChar char="•"/>
            </a:pPr>
            <a:r>
              <a:rPr lang="en-US" dirty="0"/>
              <a:t>Equations</a:t>
            </a:r>
          </a:p>
          <a:p>
            <a:pPr marL="742950" lvl="1" indent="-285750">
              <a:buFont typeface="Arial" panose="020B0604020202020204" pitchFamily="34" charset="0"/>
              <a:buChar char="•"/>
            </a:pPr>
            <a:r>
              <a:rPr lang="en-US" dirty="0"/>
              <a:t>Julia and other code</a:t>
            </a:r>
          </a:p>
        </p:txBody>
      </p:sp>
      <p:sp>
        <p:nvSpPr>
          <p:cNvPr id="17" name="TextBox 16">
            <a:extLst>
              <a:ext uri="{FF2B5EF4-FFF2-40B4-BE49-F238E27FC236}">
                <a16:creationId xmlns:a16="http://schemas.microsoft.com/office/drawing/2014/main" id="{86A173BE-FD76-8148-9E58-FC4095A8F67C}"/>
              </a:ext>
            </a:extLst>
          </p:cNvPr>
          <p:cNvSpPr txBox="1"/>
          <p:nvPr/>
        </p:nvSpPr>
        <p:spPr>
          <a:xfrm>
            <a:off x="5772961" y="880577"/>
            <a:ext cx="51722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Extend these capabilities, improve continuous V&amp;V processes, and reduce the impact of </a:t>
            </a:r>
            <a:r>
              <a:rPr lang="en-US" b="1" dirty="0"/>
              <a:t>human errors </a:t>
            </a:r>
            <a:r>
              <a:rPr lang="en-US" dirty="0"/>
              <a:t>during crisis, </a:t>
            </a:r>
            <a:r>
              <a:rPr lang="en-US" b="1" dirty="0"/>
              <a:t>detect inconsistencies</a:t>
            </a:r>
            <a:r>
              <a:rPr lang="en-US" dirty="0"/>
              <a:t>, produce better, credible, predictive measures.</a:t>
            </a:r>
          </a:p>
        </p:txBody>
      </p:sp>
    </p:spTree>
    <p:extLst>
      <p:ext uri="{BB962C8B-B14F-4D97-AF65-F5344CB8AC3E}">
        <p14:creationId xmlns:p14="http://schemas.microsoft.com/office/powerpoint/2010/main" val="380066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dissolve">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FDCB-D11F-D044-BBD8-3FA40507A8C5}"/>
              </a:ext>
            </a:extLst>
          </p:cNvPr>
          <p:cNvSpPr>
            <a:spLocks noGrp="1"/>
          </p:cNvSpPr>
          <p:nvPr>
            <p:ph type="title"/>
          </p:nvPr>
        </p:nvSpPr>
        <p:spPr/>
        <p:txBody>
          <a:bodyPr/>
          <a:lstStyle/>
          <a:p>
            <a:r>
              <a:rPr lang="en-US" dirty="0"/>
              <a:t>Credibility Questions and Comparison</a:t>
            </a:r>
          </a:p>
        </p:txBody>
      </p:sp>
      <p:sp>
        <p:nvSpPr>
          <p:cNvPr id="3" name="Content Placeholder 2">
            <a:extLst>
              <a:ext uri="{FF2B5EF4-FFF2-40B4-BE49-F238E27FC236}">
                <a16:creationId xmlns:a16="http://schemas.microsoft.com/office/drawing/2014/main" id="{C9C70E38-F670-644F-B1C1-C59FA6529013}"/>
              </a:ext>
            </a:extLst>
          </p:cNvPr>
          <p:cNvSpPr>
            <a:spLocks noGrp="1"/>
          </p:cNvSpPr>
          <p:nvPr>
            <p:ph idx="1"/>
          </p:nvPr>
        </p:nvSpPr>
        <p:spPr>
          <a:xfrm>
            <a:off x="838200" y="1825625"/>
            <a:ext cx="7391400" cy="4351338"/>
          </a:xfrm>
        </p:spPr>
        <p:txBody>
          <a:bodyPr>
            <a:normAutofit lnSpcReduction="10000"/>
          </a:bodyPr>
          <a:lstStyle/>
          <a:p>
            <a:r>
              <a:rPr lang="en-US" dirty="0"/>
              <a:t>Ability to…</a:t>
            </a:r>
          </a:p>
          <a:p>
            <a:pPr lvl="1"/>
            <a:r>
              <a:rPr lang="en-US" dirty="0"/>
              <a:t>Identify novel model characteristics</a:t>
            </a:r>
          </a:p>
          <a:p>
            <a:pPr lvl="1"/>
            <a:r>
              <a:rPr lang="en-US" dirty="0"/>
              <a:t>Model suitability for a given estimation during crisis</a:t>
            </a:r>
          </a:p>
          <a:p>
            <a:pPr lvl="1"/>
            <a:r>
              <a:rPr lang="en-US" dirty="0"/>
              <a:t>Model validation</a:t>
            </a:r>
          </a:p>
          <a:p>
            <a:pPr lvl="1"/>
            <a:r>
              <a:rPr lang="en-US" dirty="0"/>
              <a:t>Measure credibility</a:t>
            </a:r>
          </a:p>
          <a:p>
            <a:r>
              <a:rPr lang="en-US" dirty="0"/>
              <a:t>Model Comparisons</a:t>
            </a:r>
          </a:p>
          <a:p>
            <a:pPr lvl="1"/>
            <a:r>
              <a:rPr lang="en-US" dirty="0" err="1"/>
              <a:t>Model:Model</a:t>
            </a:r>
            <a:endParaRPr lang="en-US" dirty="0"/>
          </a:p>
          <a:p>
            <a:pPr lvl="1"/>
            <a:r>
              <a:rPr lang="en-US" dirty="0" err="1"/>
              <a:t>Model:Data</a:t>
            </a:r>
            <a:endParaRPr lang="en-US" dirty="0"/>
          </a:p>
          <a:p>
            <a:pPr lvl="1"/>
            <a:r>
              <a:rPr lang="en-US" dirty="0" err="1"/>
              <a:t>Data:Data</a:t>
            </a:r>
            <a:endParaRPr lang="en-US" dirty="0"/>
          </a:p>
          <a:p>
            <a:pPr lvl="1"/>
            <a:r>
              <a:rPr lang="en-US" dirty="0"/>
              <a:t>Identify what the primary sources of the differences were in the formal, universal, structure.</a:t>
            </a:r>
          </a:p>
          <a:p>
            <a:pPr lvl="1"/>
            <a:endParaRPr lang="en-US" dirty="0"/>
          </a:p>
        </p:txBody>
      </p:sp>
      <p:pic>
        <p:nvPicPr>
          <p:cNvPr id="5" name="Picture 4">
            <a:extLst>
              <a:ext uri="{FF2B5EF4-FFF2-40B4-BE49-F238E27FC236}">
                <a16:creationId xmlns:a16="http://schemas.microsoft.com/office/drawing/2014/main" id="{1D9344BE-B173-C541-ADB4-9928DE7C7E4C}"/>
              </a:ext>
            </a:extLst>
          </p:cNvPr>
          <p:cNvPicPr>
            <a:picLocks noChangeAspect="1"/>
          </p:cNvPicPr>
          <p:nvPr/>
        </p:nvPicPr>
        <p:blipFill>
          <a:blip r:embed="rId2"/>
          <a:stretch>
            <a:fillRect/>
          </a:stretch>
        </p:blipFill>
        <p:spPr>
          <a:xfrm>
            <a:off x="7800003" y="1264541"/>
            <a:ext cx="4351339" cy="4351339"/>
          </a:xfrm>
          <a:prstGeom prst="rect">
            <a:avLst/>
          </a:prstGeom>
        </p:spPr>
      </p:pic>
      <p:pic>
        <p:nvPicPr>
          <p:cNvPr id="6" name="Picture 5">
            <a:extLst>
              <a:ext uri="{FF2B5EF4-FFF2-40B4-BE49-F238E27FC236}">
                <a16:creationId xmlns:a16="http://schemas.microsoft.com/office/drawing/2014/main" id="{243366CA-AEF1-C14C-8D21-D75784A5C7AD}"/>
              </a:ext>
            </a:extLst>
          </p:cNvPr>
          <p:cNvPicPr>
            <a:picLocks noChangeAspect="1"/>
          </p:cNvPicPr>
          <p:nvPr/>
        </p:nvPicPr>
        <p:blipFill>
          <a:blip r:embed="rId3"/>
          <a:stretch>
            <a:fillRect/>
          </a:stretch>
        </p:blipFill>
        <p:spPr>
          <a:xfrm>
            <a:off x="6634515" y="5615878"/>
            <a:ext cx="3190169" cy="1122169"/>
          </a:xfrm>
          <a:prstGeom prst="rect">
            <a:avLst/>
          </a:prstGeom>
          <a:solidFill>
            <a:schemeClr val="bg1"/>
          </a:solidFill>
          <a:ln w="38100">
            <a:solidFill>
              <a:schemeClr val="accent1"/>
            </a:solidFill>
          </a:ln>
        </p:spPr>
      </p:pic>
    </p:spTree>
    <p:extLst>
      <p:ext uri="{BB962C8B-B14F-4D97-AF65-F5344CB8AC3E}">
        <p14:creationId xmlns:p14="http://schemas.microsoft.com/office/powerpoint/2010/main" val="13782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US" sz="1800" b="1" dirty="0"/>
              <a:t>Extracting/exposing/</a:t>
            </a:r>
            <a:r>
              <a:rPr lang="en-US" sz="1800" b="1" dirty="0" err="1"/>
              <a:t>verifing</a:t>
            </a:r>
            <a:r>
              <a:rPr lang="en-US" sz="1800" b="1" dirty="0"/>
              <a:t>/comparing the structure and assumptions of models?</a:t>
            </a:r>
            <a:endParaRPr sz="1800" b="1" dirty="0"/>
          </a:p>
        </p:txBody>
      </p:sp>
      <p:sp>
        <p:nvSpPr>
          <p:cNvPr id="141" name="Google Shape;141;p14"/>
          <p:cNvSpPr txBox="1"/>
          <p:nvPr/>
        </p:nvSpPr>
        <p:spPr>
          <a:xfrm>
            <a:off x="6514712" y="801514"/>
            <a:ext cx="5465720" cy="1366504"/>
          </a:xfrm>
          <a:prstGeom prst="rect">
            <a:avLst/>
          </a:prstGeom>
          <a:noFill/>
          <a:ln>
            <a:noFill/>
          </a:ln>
        </p:spPr>
        <p:txBody>
          <a:bodyPr spcFirstLastPara="1" wrap="square" lIns="121900" tIns="121900" rIns="121900" bIns="121900" anchor="t" anchorCtr="0">
            <a:noAutofit/>
          </a:bodyPr>
          <a:lstStyle/>
          <a:p>
            <a:r>
              <a:rPr lang="en" sz="1600" b="1" dirty="0"/>
              <a:t>Answer</a:t>
            </a:r>
            <a:r>
              <a:rPr lang="en" sz="1600" dirty="0"/>
              <a:t>: AMIDOL can synthesize models from code, equations, and diagrams, translating artifacts into universal representations, and testing assumptions.</a:t>
            </a:r>
            <a:br>
              <a:rPr lang="en" sz="1600" dirty="0"/>
            </a:br>
            <a:br>
              <a:rPr lang="en" sz="1600" dirty="0"/>
            </a:br>
            <a:r>
              <a:rPr lang="en" sz="1600" dirty="0"/>
              <a:t>Model assumptions can be checked, and models can be </a:t>
            </a:r>
          </a:p>
          <a:p>
            <a:r>
              <a:rPr lang="en" sz="1600" dirty="0"/>
              <a:t>			compared on the basis of 			measure similarity, 				structure, predictive power,</a:t>
            </a:r>
          </a:p>
          <a:p>
            <a:r>
              <a:rPr lang="en" sz="1600" dirty="0"/>
              <a:t>			etc.</a:t>
            </a:r>
            <a:br>
              <a:rPr lang="en" sz="1600" dirty="0"/>
            </a:br>
            <a:endParaRPr lang="en" sz="1600" dirty="0"/>
          </a:p>
          <a:p>
            <a:pPr lvl="1"/>
            <a:r>
              <a:rPr lang="en" sz="1600" dirty="0"/>
              <a:t>			</a:t>
            </a:r>
            <a:r>
              <a:rPr lang="en" sz="1200" b="1" dirty="0"/>
              <a:t>-</a:t>
            </a:r>
            <a:r>
              <a:rPr lang="en" sz="1600" b="1" dirty="0"/>
              <a:t> </a:t>
            </a:r>
            <a:r>
              <a:rPr lang="en-US" sz="1200" b="1" dirty="0"/>
              <a:t>High confidence models.</a:t>
            </a:r>
          </a:p>
          <a:p>
            <a:pPr lvl="1"/>
            <a:r>
              <a:rPr lang="en-US" sz="1200" b="1" dirty="0"/>
              <a:t>			- Adapted for local concerns.</a:t>
            </a:r>
          </a:p>
          <a:p>
            <a:pPr lvl="1"/>
            <a:r>
              <a:rPr lang="en-US" sz="1200" b="1" dirty="0"/>
              <a:t>			- Low effort model 				development, validation, and 			code synthesis.</a:t>
            </a:r>
          </a:p>
          <a:p>
            <a:endParaRPr sz="1200" dirty="0"/>
          </a:p>
        </p:txBody>
      </p:sp>
      <p:pic>
        <p:nvPicPr>
          <p:cNvPr id="56" name="Picture 55">
            <a:extLst>
              <a:ext uri="{FF2B5EF4-FFF2-40B4-BE49-F238E27FC236}">
                <a16:creationId xmlns:a16="http://schemas.microsoft.com/office/drawing/2014/main" id="{EE6D31EE-AE4C-B740-88A7-E084147B9C0A}"/>
              </a:ext>
            </a:extLst>
          </p:cNvPr>
          <p:cNvPicPr>
            <a:picLocks noChangeAspect="1"/>
          </p:cNvPicPr>
          <p:nvPr/>
        </p:nvPicPr>
        <p:blipFill>
          <a:blip r:embed="rId3"/>
          <a:stretch>
            <a:fillRect/>
          </a:stretch>
        </p:blipFill>
        <p:spPr>
          <a:xfrm>
            <a:off x="-201575" y="3429000"/>
            <a:ext cx="4996599" cy="396136"/>
          </a:xfrm>
          <a:prstGeom prst="rect">
            <a:avLst/>
          </a:prstGeom>
        </p:spPr>
      </p:pic>
      <p:pic>
        <p:nvPicPr>
          <p:cNvPr id="57" name="Picture 56">
            <a:extLst>
              <a:ext uri="{FF2B5EF4-FFF2-40B4-BE49-F238E27FC236}">
                <a16:creationId xmlns:a16="http://schemas.microsoft.com/office/drawing/2014/main" id="{7B083319-7A61-BC49-B262-1ECADF2EB436}"/>
              </a:ext>
            </a:extLst>
          </p:cNvPr>
          <p:cNvPicPr>
            <a:picLocks noChangeAspect="1"/>
          </p:cNvPicPr>
          <p:nvPr/>
        </p:nvPicPr>
        <p:blipFill>
          <a:blip r:embed="rId4"/>
          <a:stretch>
            <a:fillRect/>
          </a:stretch>
        </p:blipFill>
        <p:spPr>
          <a:xfrm>
            <a:off x="407341" y="1091822"/>
            <a:ext cx="4174958" cy="2152392"/>
          </a:xfrm>
          <a:prstGeom prst="rect">
            <a:avLst/>
          </a:prstGeom>
        </p:spPr>
      </p:pic>
      <p:sp>
        <p:nvSpPr>
          <p:cNvPr id="3" name="TextBox 2">
            <a:extLst>
              <a:ext uri="{FF2B5EF4-FFF2-40B4-BE49-F238E27FC236}">
                <a16:creationId xmlns:a16="http://schemas.microsoft.com/office/drawing/2014/main" id="{7DCE4813-3CD1-CF40-9BCA-EBE71908B7EF}"/>
              </a:ext>
            </a:extLst>
          </p:cNvPr>
          <p:cNvSpPr txBox="1"/>
          <p:nvPr/>
        </p:nvSpPr>
        <p:spPr>
          <a:xfrm>
            <a:off x="1119204" y="3831770"/>
            <a:ext cx="2190471" cy="307777"/>
          </a:xfrm>
          <a:prstGeom prst="rect">
            <a:avLst/>
          </a:prstGeom>
          <a:noFill/>
        </p:spPr>
        <p:txBody>
          <a:bodyPr wrap="none" rtlCol="0">
            <a:spAutoFit/>
          </a:bodyPr>
          <a:lstStyle/>
          <a:p>
            <a:r>
              <a:rPr lang="en-US" sz="1400" dirty="0"/>
              <a:t>Gabriel Goh’s SEIR Model</a:t>
            </a:r>
          </a:p>
        </p:txBody>
      </p:sp>
      <p:pic>
        <p:nvPicPr>
          <p:cNvPr id="5" name="Picture 4">
            <a:extLst>
              <a:ext uri="{FF2B5EF4-FFF2-40B4-BE49-F238E27FC236}">
                <a16:creationId xmlns:a16="http://schemas.microsoft.com/office/drawing/2014/main" id="{8359975A-98C5-CD45-B28A-1350B08258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7247" y="4503466"/>
            <a:ext cx="3008897" cy="1685319"/>
          </a:xfrm>
          <a:prstGeom prst="rect">
            <a:avLst/>
          </a:prstGeom>
        </p:spPr>
      </p:pic>
      <p:pic>
        <p:nvPicPr>
          <p:cNvPr id="9" name="Picture 8">
            <a:extLst>
              <a:ext uri="{FF2B5EF4-FFF2-40B4-BE49-F238E27FC236}">
                <a16:creationId xmlns:a16="http://schemas.microsoft.com/office/drawing/2014/main" id="{7FF43387-DE09-464A-B2B0-664D0D5BC7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51" y="4176481"/>
            <a:ext cx="2043305" cy="1989534"/>
          </a:xfrm>
          <a:prstGeom prst="rect">
            <a:avLst/>
          </a:prstGeom>
        </p:spPr>
      </p:pic>
      <p:sp>
        <p:nvSpPr>
          <p:cNvPr id="59" name="Right Arrow 58">
            <a:extLst>
              <a:ext uri="{FF2B5EF4-FFF2-40B4-BE49-F238E27FC236}">
                <a16:creationId xmlns:a16="http://schemas.microsoft.com/office/drawing/2014/main" id="{4A94B979-A1D2-F94E-8A04-741EA367BFB7}"/>
              </a:ext>
            </a:extLst>
          </p:cNvPr>
          <p:cNvSpPr/>
          <p:nvPr/>
        </p:nvSpPr>
        <p:spPr>
          <a:xfrm rot="5400000">
            <a:off x="1996446" y="4147685"/>
            <a:ext cx="435989" cy="381573"/>
          </a:xfrm>
          <a:prstGeom prst="rightArrow">
            <a:avLst>
              <a:gd name="adj1" fmla="val 50000"/>
              <a:gd name="adj2" fmla="val 75190"/>
            </a:avLst>
          </a:prstGeom>
          <a:solidFill>
            <a:srgbClr val="FFFACD"/>
          </a:solidFill>
          <a:ln>
            <a:solidFill>
              <a:srgbClr val="7F7F7F"/>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TextBox 63">
            <a:extLst>
              <a:ext uri="{FF2B5EF4-FFF2-40B4-BE49-F238E27FC236}">
                <a16:creationId xmlns:a16="http://schemas.microsoft.com/office/drawing/2014/main" id="{29C72949-2C22-D44B-9C68-3C1C93ABDE12}"/>
              </a:ext>
            </a:extLst>
          </p:cNvPr>
          <p:cNvSpPr txBox="1"/>
          <p:nvPr/>
        </p:nvSpPr>
        <p:spPr>
          <a:xfrm>
            <a:off x="318681" y="6398818"/>
            <a:ext cx="5192512" cy="307777"/>
          </a:xfrm>
          <a:prstGeom prst="rect">
            <a:avLst/>
          </a:prstGeom>
          <a:noFill/>
        </p:spPr>
        <p:txBody>
          <a:bodyPr wrap="none" rtlCol="0">
            <a:spAutoFit/>
          </a:bodyPr>
          <a:lstStyle/>
          <a:p>
            <a:r>
              <a:rPr lang="en-US" sz="1400" dirty="0"/>
              <a:t>AMIDOL Synthesized Model doesn’t match the reported results.</a:t>
            </a:r>
          </a:p>
        </p:txBody>
      </p:sp>
      <p:sp>
        <p:nvSpPr>
          <p:cNvPr id="65" name="Right Arrow 64">
            <a:extLst>
              <a:ext uri="{FF2B5EF4-FFF2-40B4-BE49-F238E27FC236}">
                <a16:creationId xmlns:a16="http://schemas.microsoft.com/office/drawing/2014/main" id="{E8604289-8996-B345-9133-6F95BBDA7A35}"/>
              </a:ext>
            </a:extLst>
          </p:cNvPr>
          <p:cNvSpPr/>
          <p:nvPr/>
        </p:nvSpPr>
        <p:spPr>
          <a:xfrm>
            <a:off x="6000864" y="5155340"/>
            <a:ext cx="435989" cy="381573"/>
          </a:xfrm>
          <a:prstGeom prst="rightArrow">
            <a:avLst>
              <a:gd name="adj1" fmla="val 50000"/>
              <a:gd name="adj2" fmla="val 75190"/>
            </a:avLst>
          </a:prstGeom>
          <a:solidFill>
            <a:srgbClr val="FFFACD"/>
          </a:solidFill>
          <a:ln>
            <a:solidFill>
              <a:srgbClr val="7F7F7F"/>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D81FBE8B-12E4-0642-A023-3117C22171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6636" y="4503466"/>
            <a:ext cx="3008897" cy="1682607"/>
          </a:xfrm>
          <a:prstGeom prst="rect">
            <a:avLst/>
          </a:prstGeom>
        </p:spPr>
      </p:pic>
      <p:pic>
        <p:nvPicPr>
          <p:cNvPr id="14" name="Picture 13">
            <a:extLst>
              <a:ext uri="{FF2B5EF4-FFF2-40B4-BE49-F238E27FC236}">
                <a16:creationId xmlns:a16="http://schemas.microsoft.com/office/drawing/2014/main" id="{919400F5-BC90-254D-BB55-D7E434A525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858" y="4190877"/>
            <a:ext cx="2103677" cy="2207941"/>
          </a:xfrm>
          <a:prstGeom prst="rect">
            <a:avLst/>
          </a:prstGeom>
        </p:spPr>
      </p:pic>
      <p:sp>
        <p:nvSpPr>
          <p:cNvPr id="70" name="TextBox 69">
            <a:extLst>
              <a:ext uri="{FF2B5EF4-FFF2-40B4-BE49-F238E27FC236}">
                <a16:creationId xmlns:a16="http://schemas.microsoft.com/office/drawing/2014/main" id="{9CF1DD07-8D52-1C4D-8773-CC77B5A58FD6}"/>
              </a:ext>
            </a:extLst>
          </p:cNvPr>
          <p:cNvSpPr txBox="1"/>
          <p:nvPr/>
        </p:nvSpPr>
        <p:spPr>
          <a:xfrm>
            <a:off x="6584275" y="6291096"/>
            <a:ext cx="5396157" cy="523220"/>
          </a:xfrm>
          <a:prstGeom prst="rect">
            <a:avLst/>
          </a:prstGeom>
          <a:noFill/>
        </p:spPr>
        <p:txBody>
          <a:bodyPr wrap="none" rtlCol="0">
            <a:spAutoFit/>
          </a:bodyPr>
          <a:lstStyle/>
          <a:p>
            <a:r>
              <a:rPr lang="en-US" sz="1400" dirty="0"/>
              <a:t>AMIDOL identifies missing term, synthesizes correct model which </a:t>
            </a:r>
            <a:br>
              <a:rPr lang="en-US" sz="1400" dirty="0"/>
            </a:br>
            <a:r>
              <a:rPr lang="en-US" sz="1400" dirty="0"/>
              <a:t>matches reported results.</a:t>
            </a:r>
          </a:p>
        </p:txBody>
      </p:sp>
      <p:pic>
        <p:nvPicPr>
          <p:cNvPr id="71" name="Content Placeholder 5">
            <a:extLst>
              <a:ext uri="{FF2B5EF4-FFF2-40B4-BE49-F238E27FC236}">
                <a16:creationId xmlns:a16="http://schemas.microsoft.com/office/drawing/2014/main" id="{E405723A-873E-D544-90F2-082DA6C88830}"/>
              </a:ext>
            </a:extLst>
          </p:cNvPr>
          <p:cNvPicPr>
            <a:picLocks noChangeAspect="1"/>
          </p:cNvPicPr>
          <p:nvPr/>
        </p:nvPicPr>
        <p:blipFill>
          <a:blip r:embed="rId9"/>
          <a:stretch>
            <a:fillRect/>
          </a:stretch>
        </p:blipFill>
        <p:spPr>
          <a:xfrm>
            <a:off x="4809429" y="2292118"/>
            <a:ext cx="2800274" cy="1774659"/>
          </a:xfrm>
          <a:prstGeom prst="rect">
            <a:avLst/>
          </a:prstGeom>
        </p:spPr>
      </p:pic>
      <p:sp>
        <p:nvSpPr>
          <p:cNvPr id="72" name="TextBox 71">
            <a:extLst>
              <a:ext uri="{FF2B5EF4-FFF2-40B4-BE49-F238E27FC236}">
                <a16:creationId xmlns:a16="http://schemas.microsoft.com/office/drawing/2014/main" id="{6656E129-2B70-824F-B5B7-5A064AE92310}"/>
              </a:ext>
            </a:extLst>
          </p:cNvPr>
          <p:cNvSpPr txBox="1"/>
          <p:nvPr/>
        </p:nvSpPr>
        <p:spPr>
          <a:xfrm>
            <a:off x="7609703" y="2306060"/>
            <a:ext cx="1297942" cy="1754326"/>
          </a:xfrm>
          <a:prstGeom prst="rect">
            <a:avLst/>
          </a:prstGeom>
          <a:noFill/>
        </p:spPr>
        <p:txBody>
          <a:bodyPr wrap="square" rtlCol="0">
            <a:spAutoFit/>
          </a:bodyPr>
          <a:lstStyle/>
          <a:p>
            <a:r>
              <a:rPr lang="en-US" sz="1200" dirty="0"/>
              <a:t>APIs are exposed to allow AMIDOL to be used as a service, and to integrate deeply with existing tools and ecosystems.</a:t>
            </a:r>
          </a:p>
        </p:txBody>
      </p:sp>
    </p:spTree>
    <p:extLst>
      <p:ext uri="{BB962C8B-B14F-4D97-AF65-F5344CB8AC3E}">
        <p14:creationId xmlns:p14="http://schemas.microsoft.com/office/powerpoint/2010/main" val="65227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653</Words>
  <Application>Microsoft Macintosh PowerPoint</Application>
  <PresentationFormat>Widescreen</PresentationFormat>
  <Paragraphs>73</Paragraphs>
  <Slides>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Avenir Book</vt:lpstr>
      <vt:lpstr>Avenir Heavy</vt:lpstr>
      <vt:lpstr>Calibri</vt:lpstr>
      <vt:lpstr>Calibri Light</vt:lpstr>
      <vt:lpstr>Helvetica</vt:lpstr>
      <vt:lpstr>Tahoma</vt:lpstr>
      <vt:lpstr>Office Theme</vt:lpstr>
      <vt:lpstr>AMIDOL and ASKE-E</vt:lpstr>
      <vt:lpstr>ASKE-E and AMIDOL</vt:lpstr>
      <vt:lpstr>Tool-Chains for Data and Models</vt:lpstr>
      <vt:lpstr>Extension of Model Synthesis capabilities</vt:lpstr>
      <vt:lpstr>Credibility Questions and Comparison</vt:lpstr>
      <vt:lpstr>Extracting/exposing/verifing/comparing the structure and assumptions of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comparison of assumptions, credibility, and validity</dc:title>
  <dc:creator>Eric Davis</dc:creator>
  <cp:lastModifiedBy>Eric Davis</cp:lastModifiedBy>
  <cp:revision>4</cp:revision>
  <dcterms:created xsi:type="dcterms:W3CDTF">2020-05-26T19:03:42Z</dcterms:created>
  <dcterms:modified xsi:type="dcterms:W3CDTF">2020-06-12T17:18:39Z</dcterms:modified>
</cp:coreProperties>
</file>