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1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C"/>
    <a:srgbClr val="FFC32E"/>
    <a:srgbClr val="B0D4FF"/>
    <a:srgbClr val="C7DC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3063" autoAdjust="0"/>
  </p:normalViewPr>
  <p:slideViewPr>
    <p:cSldViewPr snapToGrid="0" snapToObjects="1">
      <p:cViewPr>
        <p:scale>
          <a:sx n="98" d="100"/>
          <a:sy n="98" d="100"/>
        </p:scale>
        <p:origin x="1752" y="512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 in high assurance research and development</a:t>
            </a:r>
          </a:p>
          <a:p>
            <a:r>
              <a:rPr lang="en-US" dirty="0"/>
              <a:t>Creating trustworthiness in critical systems</a:t>
            </a:r>
          </a:p>
          <a:p>
            <a:r>
              <a:rPr lang="en-US" dirty="0"/>
              <a:t>Solving your hardest computer science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209BD-E89E-3143-8153-EF392C4217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 Numbering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6337" y="466279"/>
            <a:ext cx="4284979" cy="268346"/>
          </a:xfrm>
        </p:spPr>
        <p:txBody>
          <a:bodyPr>
            <a:normAutofit/>
          </a:bodyPr>
          <a:lstStyle>
            <a:lvl1pPr algn="l">
              <a:defRPr sz="1000" b="1" i="0" baseline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024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692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This is an area for a short quote or sentence.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- </a:t>
            </a:r>
            <a:r>
              <a:rPr lang="en-US" dirty="0" err="1"/>
              <a:t>Evariste</a:t>
            </a:r>
            <a:r>
              <a:rPr lang="en-US" dirty="0"/>
              <a:t> Galois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57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2018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49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4" r:id="rId11"/>
    <p:sldLayoutId id="214748366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455" y="4371707"/>
            <a:ext cx="8229052" cy="84042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Eric Davis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17" y="1562316"/>
            <a:ext cx="8223090" cy="2691595"/>
          </a:xfrm>
        </p:spPr>
        <p:txBody>
          <a:bodyPr anchor="b" anchorCtr="0"/>
          <a:lstStyle/>
          <a:p>
            <a:r>
              <a:rPr lang="en-US" sz="4000" dirty="0"/>
              <a:t>AMIDOL Roadmap</a:t>
            </a:r>
            <a:br>
              <a:rPr lang="en-US" sz="4000" dirty="0"/>
            </a:br>
            <a:r>
              <a:rPr lang="en-US" sz="4000" dirty="0"/>
              <a:t>November 2019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115C0B-F45B-6F4B-96F6-13C5D89DF605}"/>
              </a:ext>
            </a:extLst>
          </p:cNvPr>
          <p:cNvSpPr txBox="1">
            <a:spLocks/>
          </p:cNvSpPr>
          <p:nvPr/>
        </p:nvSpPr>
        <p:spPr>
          <a:xfrm>
            <a:off x="460455" y="6170346"/>
            <a:ext cx="8229052" cy="609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This research was supported by the ASKE program under </a:t>
            </a:r>
          </a:p>
          <a:p>
            <a:pPr algn="ctr"/>
            <a:r>
              <a:rPr lang="en-US" dirty="0"/>
              <a:t>DARPA-PA-18-02-AIE-FP-039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FCB5F02-69C0-7C42-BCD3-89C370F6DEA1}"/>
              </a:ext>
            </a:extLst>
          </p:cNvPr>
          <p:cNvSpPr txBox="1">
            <a:spLocks/>
          </p:cNvSpPr>
          <p:nvPr/>
        </p:nvSpPr>
        <p:spPr>
          <a:xfrm>
            <a:off x="460455" y="5541961"/>
            <a:ext cx="8229052" cy="497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GaloisInc</a:t>
            </a:r>
            <a:r>
              <a:rPr lang="en-US" sz="2000" dirty="0"/>
              <a:t>/AMIDOL/</a:t>
            </a:r>
          </a:p>
        </p:txBody>
      </p:sp>
    </p:spTree>
    <p:extLst>
      <p:ext uri="{BB962C8B-B14F-4D97-AF65-F5344CB8AC3E}">
        <p14:creationId xmlns:p14="http://schemas.microsoft.com/office/powerpoint/2010/main" val="295507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587" y="3937922"/>
            <a:ext cx="4376826" cy="388713"/>
          </a:xfrm>
        </p:spPr>
        <p:txBody>
          <a:bodyPr/>
          <a:lstStyle/>
          <a:p>
            <a:pPr algn="ctr"/>
            <a:r>
              <a:rPr lang="en-US" sz="2000" dirty="0"/>
              <a:t>Thank you!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Questions?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ewdavis@galois.com</a:t>
            </a:r>
            <a:endParaRPr lang="en-US" sz="2000" dirty="0"/>
          </a:p>
        </p:txBody>
      </p:sp>
      <p:pic>
        <p:nvPicPr>
          <p:cNvPr id="9" name="Picture 8" descr="galois-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1381379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F5CD6-04CF-8E41-9C8D-88B96813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AMIDOL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F8D87-65BF-0045-9310-F0D561EA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 way for external collaborators to access models, results, and tools in the AMIDOL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Position AMIDOL as the “trunk” of an integrated prototype system for ASKE.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1CDE-43D6-9842-972E-B8DAEBF654F6}"/>
              </a:ext>
            </a:extLst>
          </p:cNvPr>
          <p:cNvSpPr/>
          <p:nvPr/>
        </p:nvSpPr>
        <p:spPr>
          <a:xfrm>
            <a:off x="3364089" y="3219328"/>
            <a:ext cx="2415822" cy="2903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AMIDOL</a:t>
            </a:r>
          </a:p>
          <a:p>
            <a:pPr algn="ctr"/>
            <a:r>
              <a:rPr lang="en-US" dirty="0"/>
              <a:t>Framework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E6273E-65FF-294F-A300-2CF8D9CAE22D}"/>
              </a:ext>
            </a:extLst>
          </p:cNvPr>
          <p:cNvSpPr/>
          <p:nvPr/>
        </p:nvSpPr>
        <p:spPr>
          <a:xfrm>
            <a:off x="2640189" y="3219328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678F66-7F7E-8F42-A82C-869345326152}"/>
              </a:ext>
            </a:extLst>
          </p:cNvPr>
          <p:cNvSpPr/>
          <p:nvPr/>
        </p:nvSpPr>
        <p:spPr>
          <a:xfrm>
            <a:off x="2640189" y="3945182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Infer VDSOL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57451-4921-7B4C-9299-5ACADE53F6B5}"/>
              </a:ext>
            </a:extLst>
          </p:cNvPr>
          <p:cNvSpPr/>
          <p:nvPr/>
        </p:nvSpPr>
        <p:spPr>
          <a:xfrm>
            <a:off x="2629959" y="4670303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Write Results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9BEDCC-9337-2743-87FA-EDBACB2D87A8}"/>
              </a:ext>
            </a:extLst>
          </p:cNvPr>
          <p:cNvSpPr/>
          <p:nvPr/>
        </p:nvSpPr>
        <p:spPr>
          <a:xfrm>
            <a:off x="2629959" y="5396645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Transform </a:t>
            </a:r>
            <a:r>
              <a:rPr lang="en-US" sz="900" dirty="0"/>
              <a:t>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390220-404A-0840-88A9-610B38C53C20}"/>
              </a:ext>
            </a:extLst>
          </p:cNvPr>
          <p:cNvSpPr/>
          <p:nvPr/>
        </p:nvSpPr>
        <p:spPr>
          <a:xfrm>
            <a:off x="5800371" y="3216886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22FFBA-027C-8B48-BAC8-70D9D29F8006}"/>
              </a:ext>
            </a:extLst>
          </p:cNvPr>
          <p:cNvSpPr/>
          <p:nvPr/>
        </p:nvSpPr>
        <p:spPr>
          <a:xfrm>
            <a:off x="5800371" y="3942740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Read VDSOL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723E4-96D4-1145-837F-DD123E7076D9}"/>
              </a:ext>
            </a:extLst>
          </p:cNvPr>
          <p:cNvSpPr/>
          <p:nvPr/>
        </p:nvSpPr>
        <p:spPr>
          <a:xfrm>
            <a:off x="5790141" y="4667861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Read Results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A537BA-E048-184B-B21B-CA8A98C68C3D}"/>
              </a:ext>
            </a:extLst>
          </p:cNvPr>
          <p:cNvSpPr/>
          <p:nvPr/>
        </p:nvSpPr>
        <p:spPr>
          <a:xfrm>
            <a:off x="5800371" y="5391761"/>
            <a:ext cx="723900" cy="723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Execute Model</a:t>
            </a:r>
          </a:p>
        </p:txBody>
      </p:sp>
    </p:spTree>
    <p:extLst>
      <p:ext uri="{BB962C8B-B14F-4D97-AF65-F5344CB8AC3E}">
        <p14:creationId xmlns:p14="http://schemas.microsoft.com/office/powerpoint/2010/main" val="9193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2B1C-733A-A04C-9290-5F87B4AB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43F0-F2D0-684C-8618-180426FE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– </a:t>
            </a:r>
            <a:r>
              <a:rPr lang="en-US" b="0" dirty="0"/>
              <a:t>Allow external applications to read and write models to AMIDOL’s IR.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 – </a:t>
            </a:r>
            <a:r>
              <a:rPr lang="en-US" b="0" dirty="0"/>
              <a:t>AMIDOL needs to be modified to keep some sort of searchable model database.  The database should eventually support a query interface for models with certain properties, but initially let’s support UUIDs for models.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 – </a:t>
            </a:r>
            <a:r>
              <a:rPr lang="en-US" b="0" dirty="0"/>
              <a:t>Database requirements fold in nicely with our graph database wish list.  UUIDs - maybe a Keccak sponge-based SHA3 hash?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2B1C-733A-A04C-9290-5F87B4AB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Infer/Read VDSOL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43F0-F2D0-684C-8618-180426FE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– </a:t>
            </a:r>
            <a:r>
              <a:rPr lang="en-US" b="0" dirty="0"/>
              <a:t>VDSOL inference from IR/Julia code is already in place. Let’s standardized the API.  Read VDSOL – allows a user to get a VDSOL out of AMIDOL.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 – </a:t>
            </a:r>
            <a:r>
              <a:rPr lang="en-US" b="0" dirty="0"/>
              <a:t>This is mostly done.  Need UUIDs for VDSOLs.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 – </a:t>
            </a:r>
            <a:r>
              <a:rPr lang="en-US" b="0" dirty="0"/>
              <a:t>UUIDs - maybe a Keccak sponge-based SHA3 hash?  Why would someone want to read a VDSOL?  Not sure, but let’s allow it.  Maybe for collaboration across labs.  “Read VDSOL” could be used to implement the export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2B1C-733A-A04C-9290-5F87B4AB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43F0-F2D0-684C-8618-180426FE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– </a:t>
            </a:r>
            <a:r>
              <a:rPr lang="en-US" b="0" dirty="0"/>
              <a:t>Allow external applications to read and write to the AMIDOL results database.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 – </a:t>
            </a:r>
            <a:r>
              <a:rPr lang="en-US" b="0" dirty="0"/>
              <a:t>The results database.  A way to index into the database for external results when writing (create a new “solver” or “external model” node, pair with an appropriate measure).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 – </a:t>
            </a:r>
            <a:r>
              <a:rPr lang="en-US" b="0" dirty="0"/>
              <a:t>This can be the same API we use to ingest data.  Measure indexing by outside applications is an open question.  We need a clear definition of measure equivalence.  What does it mean for two measures to be the same?  At a basic level, they have the same sigma-algebraic structure, over </a:t>
            </a:r>
            <a:r>
              <a:rPr lang="en-US" b="0" dirty="0" err="1"/>
              <a:t>borel</a:t>
            </a:r>
            <a:r>
              <a:rPr lang="en-US" b="0" dirty="0"/>
              <a:t> sets that are proxies for the same space.  What does this mean in practice?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2B1C-733A-A04C-9290-5F87B4AB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Transform/Execute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43F0-F2D0-684C-8618-180426FE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– </a:t>
            </a:r>
            <a:r>
              <a:rPr lang="en-US" b="0" dirty="0"/>
              <a:t>Allow external applications transform a model in AMIDOL, and to execute a model in AMIDOL.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 – </a:t>
            </a:r>
            <a:r>
              <a:rPr lang="en-US" b="0" dirty="0"/>
              <a:t>Valid transformation set.  This is essentially a model transformation algebra.  UUIDs for models.  Naming scheme for new transformed model.  Way to execute a model given a UUID.  Need a way to reference available solvers as well.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 – </a:t>
            </a:r>
            <a:r>
              <a:rPr lang="en-US" b="0" dirty="0"/>
              <a:t>See slide on model transformation algebras.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4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D362-6167-AC4A-9054-ECAC0C5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E064-EB4F-0643-A05D-89430FF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Composition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Parallel – A | B</a:t>
            </a:r>
          </a:p>
          <a:p>
            <a:pPr marL="1427163" lvl="2" indent="-342900">
              <a:buFont typeface="Arial" panose="020B0604020202020204" pitchFamily="34" charset="0"/>
              <a:buChar char="•"/>
            </a:pPr>
            <a:r>
              <a:rPr lang="en-US" dirty="0"/>
              <a:t>This notation follows pi-calculus conventions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Serial – A.B</a:t>
            </a:r>
          </a:p>
          <a:p>
            <a:pPr marL="1427163" lvl="2" indent="-342900">
              <a:buFont typeface="Arial" panose="020B0604020202020204" pitchFamily="34" charset="0"/>
              <a:buChar char="•"/>
            </a:pPr>
            <a:r>
              <a:rPr lang="en-US" dirty="0"/>
              <a:t>This notation follows pi-calculus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Substitional</a:t>
            </a:r>
            <a:endParaRPr lang="en-US" dirty="0"/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A(B-&gt;C), replace B with C in A, holding the rest invariant</a:t>
            </a:r>
          </a:p>
          <a:p>
            <a:pPr marL="1427163" lvl="2" indent="-342900">
              <a:buFont typeface="Arial" panose="020B0604020202020204" pitchFamily="34" charset="0"/>
              <a:buChar char="•"/>
            </a:pPr>
            <a:r>
              <a:rPr lang="en-US" dirty="0"/>
              <a:t>I hate this notation.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Likely a “future work”.  But this maps well to the double push-out rule, while being intuitive.</a:t>
            </a:r>
          </a:p>
        </p:txBody>
      </p:sp>
    </p:spTree>
    <p:extLst>
      <p:ext uri="{BB962C8B-B14F-4D97-AF65-F5344CB8AC3E}">
        <p14:creationId xmlns:p14="http://schemas.microsoft.com/office/powerpoint/2010/main" val="24331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AECD-D499-A741-AA52-8958044C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Malarial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A692-E5D4-9C46-B0D8-D0401BA4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Lotka</a:t>
            </a:r>
            <a:r>
              <a:rPr lang="en-US" dirty="0"/>
              <a:t>-Volterra is a predation model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Assume mosquitos are the prey species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Birds are the predator species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Model shows changes to mosquito population given a predator species.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Vital dynamics model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Compose with human population for birth/death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SIR-</a:t>
            </a:r>
            <a:r>
              <a:rPr lang="en-US" dirty="0" err="1"/>
              <a:t>ish</a:t>
            </a:r>
            <a:r>
              <a:rPr lang="en-US" dirty="0"/>
              <a:t> model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Only this time, the infected population of humans isn’t the issue, it’s the infected mosquitos</a:t>
            </a:r>
          </a:p>
        </p:txBody>
      </p:sp>
    </p:spTree>
    <p:extLst>
      <p:ext uri="{BB962C8B-B14F-4D97-AF65-F5344CB8AC3E}">
        <p14:creationId xmlns:p14="http://schemas.microsoft.com/office/powerpoint/2010/main" val="275718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9B7C-76F4-0043-8757-2D9CB0F2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+ Migration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9FCD-926C-9448-BCDA-233D4E27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Simplier</a:t>
            </a:r>
            <a:r>
              <a:rPr lang="en-US" dirty="0"/>
              <a:t> model than malarial model – should be our first target.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Simple flow model between two disjoint locations.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SIR model at the disjoint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stab can explicitly model S, I, and R separately.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Goal – How do we automatically transform to allow ontologically similar elements to maintain separate provenance when flowing in the secondary model?</a:t>
            </a:r>
          </a:p>
          <a:p>
            <a:pPr marL="973138" lvl="1" indent="-342900">
              <a:buFont typeface="Arial" panose="020B0604020202020204" pitchFamily="34" charset="0"/>
              <a:buChar char="•"/>
            </a:pPr>
            <a:r>
              <a:rPr lang="en-US" dirty="0"/>
              <a:t>This is a hard, and rather novel challenge.</a:t>
            </a:r>
          </a:p>
        </p:txBody>
      </p:sp>
    </p:spTree>
    <p:extLst>
      <p:ext uri="{BB962C8B-B14F-4D97-AF65-F5344CB8AC3E}">
        <p14:creationId xmlns:p14="http://schemas.microsoft.com/office/powerpoint/2010/main" val="374152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701</Words>
  <Application>Microsoft Macintosh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Helvetica Light</vt:lpstr>
      <vt:lpstr>Wingdings</vt:lpstr>
      <vt:lpstr>Office Theme</vt:lpstr>
      <vt:lpstr>AMIDOL Roadmap November 2019  </vt:lpstr>
      <vt:lpstr>AMIDOL API</vt:lpstr>
      <vt:lpstr>Read/Write Model</vt:lpstr>
      <vt:lpstr>Infer/Read VDSOL</vt:lpstr>
      <vt:lpstr>Read/Write Results</vt:lpstr>
      <vt:lpstr>Transform/Execute Model</vt:lpstr>
      <vt:lpstr>Model Algebra</vt:lpstr>
      <vt:lpstr>Malarial Model</vt:lpstr>
      <vt:lpstr>SIR + Migration Model</vt:lpstr>
      <vt:lpstr>Thank you!  Questions?  ewdavis@galois.com</vt:lpstr>
    </vt:vector>
  </TitlesOfParts>
  <Company>Jessica Tate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Eric Davis</cp:lastModifiedBy>
  <cp:revision>139</cp:revision>
  <dcterms:created xsi:type="dcterms:W3CDTF">2014-09-29T19:50:07Z</dcterms:created>
  <dcterms:modified xsi:type="dcterms:W3CDTF">2019-11-21T02:13:22Z</dcterms:modified>
</cp:coreProperties>
</file>