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9" r:id="rId4"/>
    <p:sldId id="258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15" d="100"/>
          <a:sy n="115" d="100"/>
        </p:scale>
        <p:origin x="3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5EA07-5E0F-2E4B-84DC-9965271E0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8BAABD-C0DF-ED48-BE6F-5212D08593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39E0A-0154-2449-945E-2A4767C5A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3682-179D-A74A-8F09-6C9F755E8241}" type="datetimeFigureOut">
              <a:rPr lang="en-US" smtClean="0"/>
              <a:t>5/23/19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6FC88-197A-F540-AFDC-6C996BB76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32062-2E5A-6E46-847B-2FF60B5A2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C97E-5652-1347-9B21-35BC66EFE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481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D5A08-C689-F847-98E6-6A05F36E9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83040-89BC-1C4F-97C5-0EA702031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B5DB9-9E14-DD4A-AC55-FDF47A436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3682-179D-A74A-8F09-6C9F755E8241}" type="datetimeFigureOut">
              <a:rPr lang="en-US" smtClean="0"/>
              <a:t>5/23/19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E3F1F-4D7E-7B40-B063-366A735D7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ADFEA-E61F-044C-97E5-0F4A41F02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C97E-5652-1347-9B21-35BC66EFE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93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8BCD51-D6FE-AA4C-93C3-07618845A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106401-1B1D-AA47-870B-4439B8AE0D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ED7C8-317B-2545-B684-31A6BB9FB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3682-179D-A74A-8F09-6C9F755E8241}" type="datetimeFigureOut">
              <a:rPr lang="en-US" smtClean="0"/>
              <a:t>5/23/19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B8D37-740A-4342-AABB-01D770A4B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26A6A-25DD-5643-A429-9948BE531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C97E-5652-1347-9B21-35BC66EFE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87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6B608-6CB5-9B43-8D6E-A08BA411B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EB1BA-A84E-A648-BCA6-C4AE2B8D4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F5305-C569-AC4A-B86E-2D2841591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3682-179D-A74A-8F09-6C9F755E8241}" type="datetimeFigureOut">
              <a:rPr lang="en-US" smtClean="0"/>
              <a:t>5/23/19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9684D-C264-7744-9098-3D66FCABE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4772A-C2D5-E440-A5FC-C98B8F77A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C97E-5652-1347-9B21-35BC66EFE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87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3FB6B-9B59-4544-B220-AD0427DA8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903847-BBA9-2F49-B39D-A224A9192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2D8D2-D327-9745-A1E3-75B4579AF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3682-179D-A74A-8F09-6C9F755E8241}" type="datetimeFigureOut">
              <a:rPr lang="en-US" smtClean="0"/>
              <a:t>5/23/19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7CC54-0A99-E344-9DAA-57E73B94B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503F6-8E6A-E14A-908C-49B0A14E6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C97E-5652-1347-9B21-35BC66EFE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0B3A3-5DE3-0B42-931A-5315FF413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37E74-DB26-AB4C-BD69-A876DF7E70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D86B62-6C78-9E4C-9DCF-8E6BD303A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3134C4-680D-574B-8D9F-ED77536BF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3682-179D-A74A-8F09-6C9F755E8241}" type="datetimeFigureOut">
              <a:rPr lang="en-US" smtClean="0"/>
              <a:t>5/23/19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96BB8-C8FA-D744-87A9-96F10B5D1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2BD890-F740-494E-ADD9-98390592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C97E-5652-1347-9B21-35BC66EFE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74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4A078-0D23-9B4E-8F15-AF45062AA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61C4BE-0A22-424A-B4D6-7EC68DB50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371C8D-FAE8-2D4D-B0C4-96B4F5C11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7D1B72-DB4F-5845-9741-C0D7D72BFE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5050D4-8208-F644-B840-527251EC97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B730FD-B2FB-2744-B8D5-086F7AB35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3682-179D-A74A-8F09-6C9F755E8241}" type="datetimeFigureOut">
              <a:rPr lang="en-US" smtClean="0"/>
              <a:t>5/23/19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7364FE-3442-A44C-BE49-F3AB1288F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80A121-1C29-FB4F-8391-6C85E4C2A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C97E-5652-1347-9B21-35BC66EFE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68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30DC8-39FF-1C4F-BF18-8438299FB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BBC556-4D7A-4A40-9B76-4F55D72F5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3682-179D-A74A-8F09-6C9F755E8241}" type="datetimeFigureOut">
              <a:rPr lang="en-US" smtClean="0"/>
              <a:t>5/23/19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1C9D4C-31A9-2C40-967E-EBEB177B6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6192DA-EC55-5543-BE3A-3DA0E7503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C97E-5652-1347-9B21-35BC66EFE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39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BA186E-23BA-1D4D-B40D-33664F92E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3682-179D-A74A-8F09-6C9F755E8241}" type="datetimeFigureOut">
              <a:rPr lang="en-US" smtClean="0"/>
              <a:t>5/23/19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7789B8-5925-8A41-856E-8891E6A89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F0FBE5-1041-D646-8C46-75691993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C97E-5652-1347-9B21-35BC66EFE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41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27856-3240-AE40-B0A2-0C2C3318A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E131C-22F5-7A4B-A374-BB3B5B0E1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7FE585-70EB-3844-B445-29F3D5F3F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17791-416B-4E4C-A61D-7707186AD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3682-179D-A74A-8F09-6C9F755E8241}" type="datetimeFigureOut">
              <a:rPr lang="en-US" smtClean="0"/>
              <a:t>5/23/19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52385-C52B-6643-8A7B-143BD29CA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66692-2CBE-C64E-B3FB-8BE6D601C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C97E-5652-1347-9B21-35BC66EFE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84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E9B2B-8A4B-384D-9A00-4CE861C68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2561D6-615B-9A4A-8D11-4B1BF84250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340DA8-CA38-224C-9B47-D32872FB42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1A6B9-815D-6F48-B87D-AA76F5149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3682-179D-A74A-8F09-6C9F755E8241}" type="datetimeFigureOut">
              <a:rPr lang="en-US" smtClean="0"/>
              <a:t>5/23/19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0FD13B-2146-1A45-BA87-2F4713686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660506-6F5B-2540-982C-F680F4CB0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C97E-5652-1347-9B21-35BC66EFE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01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1AB551-7A19-5247-94D9-FA1E6E319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0F41D-C600-774B-9508-67AB6FE32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058D0-D772-7644-86BD-C349302359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A3682-179D-A74A-8F09-6C9F755E8241}" type="datetimeFigureOut">
              <a:rPr lang="en-US" smtClean="0"/>
              <a:t>5/23/19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7D9FC-3CC1-F94A-8059-E7B3C2C1E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E22CB-64C1-6F47-A756-D21ADB2FE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EC97E-5652-1347-9B21-35BC66EFE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92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04386-2C24-B446-BA64-53BB44206A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ASKE MD: </a:t>
            </a:r>
            <a:br>
              <a:rPr lang="en-US" dirty="0"/>
            </a:br>
            <a:r>
              <a:rPr lang="en-US" dirty="0"/>
              <a:t>Moving Down the Stack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9FD195-DA26-1B47-9CAE-B8999322E6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May 16th, 2019 Breakout Session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81112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7DC992-315C-2F4C-80A4-F0B973CE6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Practical/Compelling Applications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58A104-7AB9-7E4C-BE23-C6C95225D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Reusable model stack.  </a:t>
            </a:r>
          </a:p>
          <a:p>
            <a:pPr lvl="1" fontAlgn="base"/>
            <a:r>
              <a:rPr lang="en-US" dirty="0"/>
              <a:t>Forms the basis for a reusable modeling stack (MOMACS).  </a:t>
            </a:r>
          </a:p>
          <a:p>
            <a:pPr lvl="1" fontAlgn="base"/>
            <a:r>
              <a:rPr lang="en-US" dirty="0"/>
              <a:t>Specifications for encoding a domain</a:t>
            </a:r>
          </a:p>
          <a:p>
            <a:pPr lvl="1" fontAlgn="base"/>
            <a:r>
              <a:rPr lang="en-US" dirty="0"/>
              <a:t>“knobs” to turn to fit the stack to a domain.</a:t>
            </a:r>
          </a:p>
          <a:p>
            <a:pPr fontAlgn="base"/>
            <a:r>
              <a:rPr lang="en-US" dirty="0"/>
              <a:t>Model refinement and assumption checking - how to fix models on the basis of model/human assumption errors.</a:t>
            </a:r>
          </a:p>
          <a:p>
            <a:pPr fontAlgn="base"/>
            <a:r>
              <a:rPr lang="en-US" dirty="0"/>
              <a:t>Knowledge extraction and domain casting.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745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02266-C108-0F40-AFCC-804FA341D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7A1C9-96A7-434E-8844-514FC66A5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Moving down the stack moves from domain science to quantitative scientist to machine engineer.</a:t>
            </a:r>
          </a:p>
          <a:p>
            <a:pPr fontAlgn="base"/>
            <a:r>
              <a:rPr lang="en-US" dirty="0"/>
              <a:t>Casting current layer results into appropriate context for new layers assumptions.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33F201-862E-6A49-8D2C-8C08AB1B842C}"/>
              </a:ext>
            </a:extLst>
          </p:cNvPr>
          <p:cNvSpPr txBox="1"/>
          <p:nvPr/>
        </p:nvSpPr>
        <p:spPr>
          <a:xfrm>
            <a:off x="-50861" y="4672362"/>
            <a:ext cx="1140466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         f(Domain Knowledge) </a:t>
            </a:r>
            <a:r>
              <a:rPr lang="en-US" sz="4000" dirty="0">
                <a:solidFill>
                  <a:srgbClr val="0070C0"/>
                </a:solidFill>
              </a:rPr>
              <a:t>→</a:t>
            </a:r>
            <a:r>
              <a:rPr lang="en-US" sz="4000" b="1" dirty="0">
                <a:solidFill>
                  <a:srgbClr val="0070C0"/>
                </a:solidFill>
              </a:rPr>
              <a:t> Structured Knowledge</a:t>
            </a:r>
          </a:p>
          <a:p>
            <a:pPr algn="ctr"/>
            <a:r>
              <a:rPr lang="en-US" sz="4000" b="1" dirty="0">
                <a:solidFill>
                  <a:srgbClr val="0070C0"/>
                </a:solidFill>
              </a:rPr>
              <a:t>g(Structured Knowledge </a:t>
            </a:r>
            <a:r>
              <a:rPr lang="en-US" sz="4000" dirty="0">
                <a:solidFill>
                  <a:srgbClr val="0070C0"/>
                </a:solidFill>
              </a:rPr>
              <a:t>→</a:t>
            </a:r>
            <a:r>
              <a:rPr lang="en-US" sz="4000" b="1" dirty="0">
                <a:solidFill>
                  <a:srgbClr val="0070C0"/>
                </a:solidFill>
              </a:rPr>
              <a:t> Domain Knowledge </a:t>
            </a:r>
          </a:p>
        </p:txBody>
      </p:sp>
    </p:spTree>
    <p:extLst>
      <p:ext uri="{BB962C8B-B14F-4D97-AF65-F5344CB8AC3E}">
        <p14:creationId xmlns:p14="http://schemas.microsoft.com/office/powerpoint/2010/main" val="2118750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0D9F8-B524-C74A-88ED-460438DCC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A9190-4A72-5D42-95B0-2794E0C72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Moving down the stack allows sharing of extracted knowledge between domains.</a:t>
            </a:r>
          </a:p>
          <a:p>
            <a:pPr fontAlgn="base"/>
            <a:r>
              <a:rPr lang="en-US" dirty="0"/>
              <a:t>Moving between may illuminate and identify domain constraints and assumptions, and equivalences that were not previously realized.</a:t>
            </a:r>
          </a:p>
          <a:p>
            <a:pPr fontAlgn="base"/>
            <a:r>
              <a:rPr lang="en-US" dirty="0"/>
              <a:t>Community standards on how to interpret layer results, and required context for layer translation.</a:t>
            </a:r>
          </a:p>
          <a:p>
            <a:pPr fontAlgn="base"/>
            <a:r>
              <a:rPr lang="en-US" dirty="0"/>
              <a:t>Community interaction happens at the middle layer.  Readers work primarily on the middle layer.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759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A3F6E-A262-4749-A6C4-06154F254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Powerful Connections Tools and Ecosystems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BF3CC-3F2E-964A-85B9-03F78FE0C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Standards for middle layer expressivity</a:t>
            </a:r>
          </a:p>
          <a:p>
            <a:pPr lvl="1" fontAlgn="base"/>
            <a:r>
              <a:rPr lang="en-US" dirty="0"/>
              <a:t>Needs to cover all scientific models.</a:t>
            </a:r>
          </a:p>
          <a:p>
            <a:pPr fontAlgn="base"/>
            <a:r>
              <a:rPr lang="en-US" dirty="0"/>
              <a:t>Middle layer representations must be: </a:t>
            </a:r>
          </a:p>
          <a:p>
            <a:pPr lvl="1" fontAlgn="base"/>
            <a:r>
              <a:rPr lang="en-US" dirty="0"/>
              <a:t>Isomorphic.</a:t>
            </a:r>
          </a:p>
          <a:p>
            <a:pPr lvl="1" fontAlgn="base"/>
            <a:r>
              <a:rPr lang="en-US" dirty="0"/>
              <a:t>Computing the isomorphisms needs to be </a:t>
            </a:r>
            <a:br>
              <a:rPr lang="en-US" dirty="0"/>
            </a:br>
            <a:r>
              <a:rPr lang="en-US" dirty="0"/>
              <a:t>performable.</a:t>
            </a:r>
          </a:p>
          <a:p>
            <a:pPr fontAlgn="base"/>
            <a:r>
              <a:rPr lang="en-US" dirty="0"/>
              <a:t>Isomorphisms allow collaboration between </a:t>
            </a:r>
            <a:br>
              <a:rPr lang="en-US" dirty="0"/>
            </a:br>
            <a:r>
              <a:rPr lang="en-US" dirty="0"/>
              <a:t>focused ecosystems </a:t>
            </a:r>
          </a:p>
          <a:p>
            <a:pPr lvl="1" fontAlgn="base"/>
            <a:r>
              <a:rPr lang="en-US" dirty="0"/>
              <a:t>Solve sub-problems efficiently.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A3FE4F-CDB0-9C48-99F4-ABCF7EF5B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112" y="1027906"/>
            <a:ext cx="6858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386A4D-F28A-4C4A-8365-5432C360527B}"/>
              </a:ext>
            </a:extLst>
          </p:cNvPr>
          <p:cNvSpPr txBox="1"/>
          <p:nvPr/>
        </p:nvSpPr>
        <p:spPr>
          <a:xfrm>
            <a:off x="9244359" y="4331380"/>
            <a:ext cx="12436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Structured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Knowledge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Layer</a:t>
            </a:r>
          </a:p>
        </p:txBody>
      </p:sp>
    </p:spTree>
    <p:extLst>
      <p:ext uri="{BB962C8B-B14F-4D97-AF65-F5344CB8AC3E}">
        <p14:creationId xmlns:p14="http://schemas.microsoft.com/office/powerpoint/2010/main" val="4071969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ADED2-E9B3-C94E-A80E-F12E3AC62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Mechanisms for Collaborative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09125-A459-384C-B93E-714DF4149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Between milestones, pairwise, or ring partnering to check middle layer compatibility and whether they are isomorphic.</a:t>
            </a:r>
          </a:p>
          <a:p>
            <a:pPr fontAlgn="base"/>
            <a:r>
              <a:rPr lang="en-US" dirty="0"/>
              <a:t>Working groups to share tools in one ecosystem through isomorphic transforms.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331168-B211-5847-BBE2-91DB5B46C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0791" y="2721046"/>
            <a:ext cx="4661209" cy="466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72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05D48E-DC59-8D4C-AE1B-83A36DC0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ASKE Stack 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117048-0E04-AD4D-A1C5-050B718B450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“Moving Down” the stack implies moving from domain specific to intermediate representations, or from intermediate representations to Machine/Implementation specific representations.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BAD7E85-221E-4B49-BAE5-F8194028A5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601215"/>
            <a:ext cx="5181600" cy="2800157"/>
          </a:xfrm>
        </p:spPr>
      </p:pic>
    </p:spTree>
    <p:extLst>
      <p:ext uri="{BB962C8B-B14F-4D97-AF65-F5344CB8AC3E}">
        <p14:creationId xmlns:p14="http://schemas.microsoft.com/office/powerpoint/2010/main" val="2012995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76402-8F28-FE4A-BDF5-24240837A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Grand Challenges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BE5B3-9267-5D44-91B0-174E3F7B3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r>
              <a:rPr lang="en-US" dirty="0"/>
              <a:t>Need an architecture which can represent domain knowledge for science to domain experts, but abstract away domain knowledge while preserving it using </a:t>
            </a:r>
            <a:r>
              <a:rPr lang="en-US" b="1" dirty="0"/>
              <a:t>data provenance</a:t>
            </a:r>
            <a:r>
              <a:rPr lang="en-US" dirty="0"/>
              <a:t>, and its consequences.</a:t>
            </a:r>
          </a:p>
          <a:p>
            <a:pPr fontAlgn="base"/>
            <a:r>
              <a:rPr lang="en-US" dirty="0"/>
              <a:t>Layers must have a mechanism for abstraction and concretization of knowledge.</a:t>
            </a:r>
          </a:p>
          <a:p>
            <a:pPr lvl="1" fontAlgn="base"/>
            <a:r>
              <a:rPr lang="en-US" dirty="0"/>
              <a:t>Abstraction and concretization should be lossless inverses of each other. </a:t>
            </a:r>
          </a:p>
          <a:p>
            <a:pPr lvl="1" fontAlgn="base"/>
            <a:r>
              <a:rPr lang="en-US" dirty="0"/>
              <a:t>Abstraction occurs when moving down the stack.</a:t>
            </a:r>
          </a:p>
          <a:p>
            <a:pPr lvl="1" fontAlgn="base"/>
            <a:r>
              <a:rPr lang="en-US" dirty="0"/>
              <a:t>Concretization occurs when moving up the stack.</a:t>
            </a:r>
          </a:p>
          <a:p>
            <a:pPr lvl="1" fontAlgn="base"/>
            <a:r>
              <a:rPr lang="en-US" dirty="0"/>
              <a:t>Calling conventions</a:t>
            </a:r>
          </a:p>
          <a:p>
            <a:pPr lvl="2" fontAlgn="base"/>
            <a:r>
              <a:rPr lang="en-US" dirty="0"/>
              <a:t>Caller abstracts when moving down.</a:t>
            </a:r>
          </a:p>
          <a:p>
            <a:pPr lvl="2" fontAlgn="base"/>
            <a:r>
              <a:rPr lang="en-US" dirty="0" err="1"/>
              <a:t>Callee</a:t>
            </a:r>
            <a:r>
              <a:rPr lang="en-US" dirty="0"/>
              <a:t> concretizes when moving up.</a:t>
            </a:r>
          </a:p>
          <a:p>
            <a:pPr lvl="2" fontAlgn="base"/>
            <a:r>
              <a:rPr lang="en-US" dirty="0"/>
              <a:t>This limits the need for change to the intermediate representation when new domains are added.</a:t>
            </a:r>
          </a:p>
          <a:p>
            <a:pPr lvl="2"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703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05D48E-DC59-8D4C-AE1B-83A36DC0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ASKE Stack Layers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117048-0E04-AD4D-A1C5-050B718B450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Does not imply a single application, or representation at each layer.</a:t>
            </a:r>
          </a:p>
          <a:p>
            <a:r>
              <a:rPr lang="en-US" dirty="0"/>
              <a:t>Implies the distinction of responsibilities in a layer, and the boundaries on these divisions of responsibility with respect to knowledge.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DFEB446-E98A-8048-8B48-49A87FF6B49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469716"/>
            <a:ext cx="5181600" cy="3063155"/>
          </a:xfrm>
        </p:spPr>
      </p:pic>
    </p:spTree>
    <p:extLst>
      <p:ext uri="{BB962C8B-B14F-4D97-AF65-F5344CB8AC3E}">
        <p14:creationId xmlns:p14="http://schemas.microsoft.com/office/powerpoint/2010/main" val="662923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B5472-6910-4649-A5DD-E039C0C44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Grand Challenges II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160B8D-759A-C04F-84E6-6DBB85CD4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Requires semantic casting of some artifacts as they transition layers.</a:t>
            </a:r>
          </a:p>
          <a:p>
            <a:endParaRPr lang="en-US" dirty="0"/>
          </a:p>
          <a:p>
            <a:r>
              <a:rPr lang="en-US" dirty="0"/>
              <a:t>Moving Down</a:t>
            </a:r>
          </a:p>
          <a:p>
            <a:pPr lvl="1"/>
            <a:r>
              <a:rPr lang="en-US" dirty="0"/>
              <a:t>Constraints of model. </a:t>
            </a:r>
          </a:p>
          <a:p>
            <a:pPr lvl="1"/>
            <a:r>
              <a:rPr lang="en-US" dirty="0"/>
              <a:t>Constraints on solution.  </a:t>
            </a:r>
          </a:p>
          <a:p>
            <a:pPr lvl="1"/>
            <a:r>
              <a:rPr lang="en-US" dirty="0"/>
              <a:t>Constraints of results.</a:t>
            </a:r>
          </a:p>
          <a:p>
            <a:pPr marL="457200" lvl="1"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Moving Up</a:t>
            </a:r>
          </a:p>
          <a:p>
            <a:pPr lvl="1"/>
            <a:r>
              <a:rPr lang="en-US" dirty="0"/>
              <a:t>Execution errors and their consequences</a:t>
            </a:r>
          </a:p>
          <a:p>
            <a:pPr lvl="1"/>
            <a:r>
              <a:rPr lang="en-US" dirty="0"/>
              <a:t>Results, their interpretations, and their consequences</a:t>
            </a:r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B03598E2-0B31-2E41-B0E1-EF971D17D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712" y="2411644"/>
            <a:ext cx="5181600" cy="280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441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12218-2940-884A-8591-E2E6625A5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Grand Challenges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5B5A5-04E0-6544-9A40-1E75C0041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Need a mechanism which allows for the removal or addition of semantic knowledge at each layer.</a:t>
            </a:r>
          </a:p>
          <a:p>
            <a:r>
              <a:rPr lang="en-US" dirty="0"/>
              <a:t>Likely involves some sort of domain specific typing and its interpretation.</a:t>
            </a:r>
          </a:p>
          <a:p>
            <a:pPr lvl="1"/>
            <a:r>
              <a:rPr lang="en-US" dirty="0"/>
              <a:t>Abstract Knowledge Layer ”knows” an object is a protein.</a:t>
            </a:r>
          </a:p>
          <a:p>
            <a:pPr lvl="1"/>
            <a:r>
              <a:rPr lang="en-US" dirty="0"/>
              <a:t>Structured Knowledge Layer “knows” an object has a label “protein” but not what that label means.</a:t>
            </a:r>
          </a:p>
          <a:p>
            <a:r>
              <a:rPr lang="en-US" dirty="0"/>
              <a:t>Need for a generalized mechanism for this process.</a:t>
            </a:r>
          </a:p>
        </p:txBody>
      </p:sp>
    </p:spTree>
    <p:extLst>
      <p:ext uri="{BB962C8B-B14F-4D97-AF65-F5344CB8AC3E}">
        <p14:creationId xmlns:p14="http://schemas.microsoft.com/office/powerpoint/2010/main" val="1733763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95CA1-FFE3-B34C-AA80-0A19B00F4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Gaps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069D9-232E-EC49-A5F5-C11F5736C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dirty="0"/>
              <a:t>There is an ideal for this process, and there is the current. </a:t>
            </a:r>
          </a:p>
          <a:p>
            <a:pPr lvl="1" fontAlgn="base"/>
            <a:r>
              <a:rPr lang="en-US" dirty="0"/>
              <a:t>Current: </a:t>
            </a:r>
          </a:p>
          <a:p>
            <a:pPr lvl="2" fontAlgn="base"/>
            <a:r>
              <a:rPr lang="en-US" dirty="0"/>
              <a:t>Layers are not clear.</a:t>
            </a:r>
          </a:p>
          <a:p>
            <a:pPr lvl="2" fontAlgn="base"/>
            <a:r>
              <a:rPr lang="en-US" dirty="0"/>
              <a:t>Domain experts, modelers, and software engineers are involved at all layers.  </a:t>
            </a:r>
          </a:p>
          <a:p>
            <a:pPr lvl="1" fontAlgn="base"/>
            <a:r>
              <a:rPr lang="en-US" dirty="0"/>
              <a:t>Ideal:</a:t>
            </a:r>
          </a:p>
          <a:p>
            <a:pPr lvl="2" fontAlgn="base"/>
            <a:r>
              <a:rPr lang="en-US" dirty="0"/>
              <a:t>Layers clearly defined.</a:t>
            </a:r>
          </a:p>
          <a:p>
            <a:pPr lvl="2" fontAlgn="base"/>
            <a:r>
              <a:rPr lang="en-US" dirty="0"/>
              <a:t>Knowledge is properly segmented, structured, and organized.</a:t>
            </a:r>
          </a:p>
          <a:p>
            <a:pPr lvl="1" fontAlgn="base"/>
            <a:r>
              <a:rPr lang="en-US" dirty="0"/>
              <a:t>How do we bridge from current practice to ideal practice? </a:t>
            </a:r>
          </a:p>
          <a:p>
            <a:pPr lvl="1" fontAlgn="base"/>
            <a:r>
              <a:rPr lang="en-US" dirty="0"/>
              <a:t>How do we translate between, and encode artifacts of side knowledge that need to be used?  </a:t>
            </a:r>
          </a:p>
          <a:p>
            <a:pPr lvl="2" fontAlgn="base"/>
            <a:r>
              <a:rPr lang="en-US" dirty="0"/>
              <a:t>Domain knowledge.</a:t>
            </a:r>
          </a:p>
          <a:p>
            <a:pPr lvl="2" fontAlgn="base"/>
            <a:r>
              <a:rPr lang="en-US" dirty="0"/>
              <a:t>Error resulting from implementation.</a:t>
            </a:r>
          </a:p>
          <a:p>
            <a:pPr fontAlgn="base"/>
            <a:r>
              <a:rPr lang="en-US" dirty="0"/>
              <a:t>Semantic interpretation on knowledge generalization and specificity between machine and domain layers.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418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EE763-9013-9047-B236-F790B60BC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Overarching Categories and Themes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F5062-A506-094C-BBE3-8FEBC3C94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6373" y="1690688"/>
            <a:ext cx="8339254" cy="4351338"/>
          </a:xfrm>
        </p:spPr>
        <p:txBody>
          <a:bodyPr/>
          <a:lstStyle/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Restrict domain knowledge to the top layer.  </a:t>
            </a:r>
          </a:p>
          <a:p>
            <a:r>
              <a:rPr lang="en-US" b="1" dirty="0"/>
              <a:t>Restrict implementation to the bottom layer. </a:t>
            </a:r>
          </a:p>
          <a:p>
            <a:r>
              <a:rPr lang="en-US" b="1" dirty="0"/>
              <a:t>Layers define knowledge boundaries, not atomicity of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3165352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CBECE-520F-394A-90B4-A7B601185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and Plans</a:t>
            </a:r>
          </a:p>
        </p:txBody>
      </p:sp>
    </p:spTree>
    <p:extLst>
      <p:ext uri="{BB962C8B-B14F-4D97-AF65-F5344CB8AC3E}">
        <p14:creationId xmlns:p14="http://schemas.microsoft.com/office/powerpoint/2010/main" val="212662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4131</TotalTime>
  <Words>506</Words>
  <Application>Microsoft Macintosh PowerPoint</Application>
  <PresentationFormat>Widescreen</PresentationFormat>
  <Paragraphs>85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ASKE MD:  Moving Down the Stack</vt:lpstr>
      <vt:lpstr>ASKE Stack Overview</vt:lpstr>
      <vt:lpstr>Grand Challenges I</vt:lpstr>
      <vt:lpstr>ASKE Stack Layers</vt:lpstr>
      <vt:lpstr>Grand Challenges II</vt:lpstr>
      <vt:lpstr>Grand Challenges III</vt:lpstr>
      <vt:lpstr>Technical Gaps</vt:lpstr>
      <vt:lpstr>Overarching Categories and Themes</vt:lpstr>
      <vt:lpstr>Solutions and Plans</vt:lpstr>
      <vt:lpstr>Practical/Compelling Applications</vt:lpstr>
      <vt:lpstr>Human Integration</vt:lpstr>
      <vt:lpstr>Community Components</vt:lpstr>
      <vt:lpstr>Powerful Connections Tools and Ecosystems</vt:lpstr>
      <vt:lpstr>Mechanisms for Collaborative Progress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ASKE MD:  Moving Down the Stack</dc:title>
  <dc:creator>Presenter Galois</dc:creator>
  <cp:lastModifiedBy>Presenter Galois</cp:lastModifiedBy>
  <cp:revision>7</cp:revision>
  <dcterms:created xsi:type="dcterms:W3CDTF">2019-05-17T19:44:53Z</dcterms:created>
  <dcterms:modified xsi:type="dcterms:W3CDTF">2019-05-23T17:21:55Z</dcterms:modified>
</cp:coreProperties>
</file>