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34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2E"/>
    <a:srgbClr val="3777BC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3063" autoAdjust="0"/>
  </p:normalViewPr>
  <p:slideViewPr>
    <p:cSldViewPr snapToGrid="0" snapToObjects="1">
      <p:cViewPr varScale="1">
        <p:scale>
          <a:sx n="113" d="100"/>
          <a:sy n="113" d="100"/>
        </p:scale>
        <p:origin x="1312" y="176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a9a6bb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a9a6bb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Plan: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Arizona extracts a Fortran model to a Julia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parses the Julia code into an IR structured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Galois renders the IR structured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transforms the IR model to create several new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Galois renders the new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generates the new IR models to Julia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Visualizations are compared to see the semantic differences between the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Julia models are compared to see performance and result differences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columns are: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Extant: materials that are written by the primary scientist users / existing in the literature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Extracted: representations of the extant sources/models/documents in our formats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Enhanced: representations of new models that we have derived from the extracted representations.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colors indicate the layers on the previous slides.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Formulation is in light blue because it doesn’t exist in the primary source materials, but needs to be expressed to complete the 3x3 matrix.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the four stage framework (problem, formulation, model, code) are represented by the boxes, “Docs, Formulation, IR Model, Julia Code.”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5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4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  <p:sldLayoutId id="214748366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455" y="4371707"/>
            <a:ext cx="8229052" cy="84042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Eric Davis, Alec Theriault, Ryan Wright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17" y="1562316"/>
            <a:ext cx="8223090" cy="2691595"/>
          </a:xfrm>
        </p:spPr>
        <p:txBody>
          <a:bodyPr anchor="b" anchorCtr="0"/>
          <a:lstStyle/>
          <a:p>
            <a:r>
              <a:rPr lang="en-US" sz="4000" dirty="0"/>
              <a:t>ASKE Kickoff Perspective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AMIDOL Team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115C0B-F45B-6F4B-96F6-13C5D89DF605}"/>
              </a:ext>
            </a:extLst>
          </p:cNvPr>
          <p:cNvSpPr txBox="1">
            <a:spLocks/>
          </p:cNvSpPr>
          <p:nvPr/>
        </p:nvSpPr>
        <p:spPr>
          <a:xfrm>
            <a:off x="460455" y="6170346"/>
            <a:ext cx="8229052" cy="609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This research was supported by the ASKE program under </a:t>
            </a:r>
          </a:p>
          <a:p>
            <a:pPr algn="ctr"/>
            <a:r>
              <a:rPr lang="en-US" dirty="0"/>
              <a:t>DARPA-PA-18-02-AIE-FP-039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CB5F02-69C0-7C42-BCD3-89C370F6DEA1}"/>
              </a:ext>
            </a:extLst>
          </p:cNvPr>
          <p:cNvSpPr txBox="1">
            <a:spLocks/>
          </p:cNvSpPr>
          <p:nvPr/>
        </p:nvSpPr>
        <p:spPr>
          <a:xfrm>
            <a:off x="460455" y="5541961"/>
            <a:ext cx="8229052" cy="497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GaloisInc</a:t>
            </a:r>
            <a:r>
              <a:rPr lang="en-US" sz="2000" dirty="0"/>
              <a:t>/AMIDOL/</a:t>
            </a:r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ECF0-FC1F-5E4F-9368-F94B2ECB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Models with AMIDOL’s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6504-D12B-544D-8824-3D3052C1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 used by AMIDOL is a labeled transition system made up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Variables – Their joint marking (or current values) make up the state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– Define how and when state variable markings are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Predicates – Allow for state variable dependent enabling conditions for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Predicates – Allow for state variable</a:t>
            </a:r>
            <a:br>
              <a:rPr lang="en-US" dirty="0"/>
            </a:br>
            <a:r>
              <a:rPr lang="en-US" dirty="0"/>
              <a:t>dependent marking updates for events.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558BE-DC1E-B14A-886D-60B85359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65" y="4312884"/>
            <a:ext cx="3340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ECF0-FC1F-5E4F-9368-F94B2ECB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Models with AMIDOL’s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6504-D12B-544D-8824-3D3052C1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 for AMIDOL is </a:t>
            </a:r>
            <a:r>
              <a:rPr lang="en-US" dirty="0">
                <a:solidFill>
                  <a:schemeClr val="accent2"/>
                </a:solidFill>
              </a:rPr>
              <a:t>Turing Complete.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proofs for Petri-nets with inhibitor arcs.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Rough sketch – input and output predicates allow for Petri-nets to implement one-instruction set computers (OISCs), by allowing for a </a:t>
            </a:r>
            <a:r>
              <a:rPr lang="en-US" dirty="0" err="1"/>
              <a:t>sbnz</a:t>
            </a:r>
            <a:r>
              <a:rPr lang="en-US" dirty="0"/>
              <a:t>/</a:t>
            </a:r>
            <a:r>
              <a:rPr lang="en-US" dirty="0" err="1"/>
              <a:t>subleq</a:t>
            </a:r>
            <a:r>
              <a:rPr lang="en-US" dirty="0"/>
              <a:t> type instruction.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558BE-DC1E-B14A-886D-60B85359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65" y="4312884"/>
            <a:ext cx="3340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8C87-BF35-5244-874A-FA1CD716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AMIDOL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C4E97-41F5-BA46-A254-E02036D11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806575"/>
            <a:ext cx="6794500" cy="4203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9C841-9FF8-924A-B3F5-C83327BDE3D9}"/>
              </a:ext>
            </a:extLst>
          </p:cNvPr>
          <p:cNvSpPr txBox="1"/>
          <p:nvPr/>
        </p:nvSpPr>
        <p:spPr>
          <a:xfrm>
            <a:off x="5486400" y="386080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87B98-5B56-E94D-84F4-E19266CB66C3}"/>
              </a:ext>
            </a:extLst>
          </p:cNvPr>
          <p:cNvSpPr txBox="1"/>
          <p:nvPr/>
        </p:nvSpPr>
        <p:spPr>
          <a:xfrm>
            <a:off x="466337" y="1806575"/>
            <a:ext cx="2942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Abstract Knowledge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CFD04-7D4E-CA4F-ACC9-33431F59EA3C}"/>
              </a:ext>
            </a:extLst>
          </p:cNvPr>
          <p:cNvSpPr txBox="1"/>
          <p:nvPr/>
        </p:nvSpPr>
        <p:spPr>
          <a:xfrm>
            <a:off x="2986406" y="1291093"/>
            <a:ext cx="3183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Structured Knowledge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B8EE8-0CE4-4F4D-984B-783AEDC7035F}"/>
              </a:ext>
            </a:extLst>
          </p:cNvPr>
          <p:cNvSpPr txBox="1"/>
          <p:nvPr/>
        </p:nvSpPr>
        <p:spPr>
          <a:xfrm>
            <a:off x="5836355" y="1841905"/>
            <a:ext cx="256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Executable Code Layer</a:t>
            </a:r>
          </a:p>
        </p:txBody>
      </p:sp>
    </p:spTree>
    <p:extLst>
      <p:ext uri="{BB962C8B-B14F-4D97-AF65-F5344CB8AC3E}">
        <p14:creationId xmlns:p14="http://schemas.microsoft.com/office/powerpoint/2010/main" val="16606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E40BE1-36EB-8D4E-B425-84FCAAE5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Stack/ASKE Layers</a:t>
            </a:r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5C68BB8E-2D31-2440-B23B-149A50441F0F}"/>
              </a:ext>
            </a:extLst>
          </p:cNvPr>
          <p:cNvSpPr/>
          <p:nvPr/>
        </p:nvSpPr>
        <p:spPr>
          <a:xfrm>
            <a:off x="3761489" y="2192263"/>
            <a:ext cx="3675600" cy="716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Abstract Knowledge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(Domain specific, semantically rich)</a:t>
            </a:r>
            <a:endParaRPr sz="1400" dirty="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EB46CC70-448D-924D-AF2E-F2F8ADF3FFB1}"/>
              </a:ext>
            </a:extLst>
          </p:cNvPr>
          <p:cNvSpPr/>
          <p:nvPr/>
        </p:nvSpPr>
        <p:spPr>
          <a:xfrm>
            <a:off x="3761489" y="3550813"/>
            <a:ext cx="3675600" cy="71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Structured Knowledge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(Domain agnostic, mathematical model)</a:t>
            </a:r>
            <a:endParaRPr sz="1400" dirty="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132EE49F-1422-DB4A-8A11-BC3948694189}"/>
              </a:ext>
            </a:extLst>
          </p:cNvPr>
          <p:cNvSpPr/>
          <p:nvPr/>
        </p:nvSpPr>
        <p:spPr>
          <a:xfrm>
            <a:off x="3761489" y="4909363"/>
            <a:ext cx="3675600" cy="716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Executable Knowledge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(Machine specific, executable)</a:t>
            </a:r>
            <a:endParaRPr sz="1400" dirty="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64;p14">
            <a:extLst>
              <a:ext uri="{FF2B5EF4-FFF2-40B4-BE49-F238E27FC236}">
                <a16:creationId xmlns:a16="http://schemas.microsoft.com/office/drawing/2014/main" id="{96B69ED9-86BF-F14C-A60B-84D7EE15CC60}"/>
              </a:ext>
            </a:extLst>
          </p:cNvPr>
          <p:cNvCxnSpPr/>
          <p:nvPr/>
        </p:nvCxnSpPr>
        <p:spPr>
          <a:xfrm rot="10800000">
            <a:off x="4483264" y="2908964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;p14">
            <a:extLst>
              <a:ext uri="{FF2B5EF4-FFF2-40B4-BE49-F238E27FC236}">
                <a16:creationId xmlns:a16="http://schemas.microsoft.com/office/drawing/2014/main" id="{1246651E-208B-DE4B-A4E1-CF54EE78E70D}"/>
              </a:ext>
            </a:extLst>
          </p:cNvPr>
          <p:cNvCxnSpPr/>
          <p:nvPr/>
        </p:nvCxnSpPr>
        <p:spPr>
          <a:xfrm rot="10800000">
            <a:off x="4483264" y="4267514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6;p14">
            <a:extLst>
              <a:ext uri="{FF2B5EF4-FFF2-40B4-BE49-F238E27FC236}">
                <a16:creationId xmlns:a16="http://schemas.microsoft.com/office/drawing/2014/main" id="{E0C8C026-2F36-BD4B-8054-C41829D75261}"/>
              </a:ext>
            </a:extLst>
          </p:cNvPr>
          <p:cNvCxnSpPr/>
          <p:nvPr/>
        </p:nvCxnSpPr>
        <p:spPr>
          <a:xfrm>
            <a:off x="6623739" y="4270589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67;p14">
            <a:extLst>
              <a:ext uri="{FF2B5EF4-FFF2-40B4-BE49-F238E27FC236}">
                <a16:creationId xmlns:a16="http://schemas.microsoft.com/office/drawing/2014/main" id="{3D5585A0-5200-ED46-92A8-841E55E38DE1}"/>
              </a:ext>
            </a:extLst>
          </p:cNvPr>
          <p:cNvCxnSpPr/>
          <p:nvPr/>
        </p:nvCxnSpPr>
        <p:spPr>
          <a:xfrm>
            <a:off x="6623739" y="2912039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E21100BE-9344-0B46-96C0-200A6D029736}"/>
              </a:ext>
            </a:extLst>
          </p:cNvPr>
          <p:cNvSpPr txBox="1"/>
          <p:nvPr/>
        </p:nvSpPr>
        <p:spPr>
          <a:xfrm>
            <a:off x="4254664" y="43974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71;p14">
            <a:extLst>
              <a:ext uri="{FF2B5EF4-FFF2-40B4-BE49-F238E27FC236}">
                <a16:creationId xmlns:a16="http://schemas.microsoft.com/office/drawing/2014/main" id="{62F76E45-D016-5F48-811D-4DC9D90A833C}"/>
              </a:ext>
            </a:extLst>
          </p:cNvPr>
          <p:cNvSpPr txBox="1"/>
          <p:nvPr/>
        </p:nvSpPr>
        <p:spPr>
          <a:xfrm>
            <a:off x="6472239" y="43974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generate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72;p14">
            <a:extLst>
              <a:ext uri="{FF2B5EF4-FFF2-40B4-BE49-F238E27FC236}">
                <a16:creationId xmlns:a16="http://schemas.microsoft.com/office/drawing/2014/main" id="{A40A2CEB-2775-A741-A9E3-1CB8EA6306CE}"/>
              </a:ext>
            </a:extLst>
          </p:cNvPr>
          <p:cNvSpPr txBox="1"/>
          <p:nvPr/>
        </p:nvSpPr>
        <p:spPr>
          <a:xfrm>
            <a:off x="4254664" y="30258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73;p14">
            <a:extLst>
              <a:ext uri="{FF2B5EF4-FFF2-40B4-BE49-F238E27FC236}">
                <a16:creationId xmlns:a16="http://schemas.microsoft.com/office/drawing/2014/main" id="{9EDC39E4-1627-754A-80FF-40F71837F736}"/>
              </a:ext>
            </a:extLst>
          </p:cNvPr>
          <p:cNvSpPr txBox="1"/>
          <p:nvPr/>
        </p:nvSpPr>
        <p:spPr>
          <a:xfrm>
            <a:off x="6472239" y="30258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inform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E40BE1-36EB-8D4E-B425-84FCAAE5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AMIDOL Project Layers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E91FB9-1FA9-2A4A-8A4C-1E995FC1E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219" y="4570624"/>
            <a:ext cx="1394178" cy="1394178"/>
          </a:xfr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5C68BB8E-2D31-2440-B23B-149A50441F0F}"/>
              </a:ext>
            </a:extLst>
          </p:cNvPr>
          <p:cNvSpPr/>
          <p:nvPr/>
        </p:nvSpPr>
        <p:spPr>
          <a:xfrm>
            <a:off x="3761489" y="2192263"/>
            <a:ext cx="3675600" cy="716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VDSOLs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EB46CC70-448D-924D-AF2E-F2F8ADF3FFB1}"/>
              </a:ext>
            </a:extLst>
          </p:cNvPr>
          <p:cNvSpPr/>
          <p:nvPr/>
        </p:nvSpPr>
        <p:spPr>
          <a:xfrm>
            <a:off x="3761489" y="3550813"/>
            <a:ext cx="3675600" cy="71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AMIDOL IR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132EE49F-1422-DB4A-8A11-BC3948694189}"/>
              </a:ext>
            </a:extLst>
          </p:cNvPr>
          <p:cNvSpPr/>
          <p:nvPr/>
        </p:nvSpPr>
        <p:spPr>
          <a:xfrm>
            <a:off x="3761489" y="4909363"/>
            <a:ext cx="3675600" cy="716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Generated Solver Code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64;p14">
            <a:extLst>
              <a:ext uri="{FF2B5EF4-FFF2-40B4-BE49-F238E27FC236}">
                <a16:creationId xmlns:a16="http://schemas.microsoft.com/office/drawing/2014/main" id="{96B69ED9-86BF-F14C-A60B-84D7EE15CC60}"/>
              </a:ext>
            </a:extLst>
          </p:cNvPr>
          <p:cNvCxnSpPr/>
          <p:nvPr/>
        </p:nvCxnSpPr>
        <p:spPr>
          <a:xfrm rot="10800000">
            <a:off x="4483264" y="2908964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;p14">
            <a:extLst>
              <a:ext uri="{FF2B5EF4-FFF2-40B4-BE49-F238E27FC236}">
                <a16:creationId xmlns:a16="http://schemas.microsoft.com/office/drawing/2014/main" id="{1246651E-208B-DE4B-A4E1-CF54EE78E70D}"/>
              </a:ext>
            </a:extLst>
          </p:cNvPr>
          <p:cNvCxnSpPr/>
          <p:nvPr/>
        </p:nvCxnSpPr>
        <p:spPr>
          <a:xfrm rot="10800000">
            <a:off x="4483264" y="4267514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6;p14">
            <a:extLst>
              <a:ext uri="{FF2B5EF4-FFF2-40B4-BE49-F238E27FC236}">
                <a16:creationId xmlns:a16="http://schemas.microsoft.com/office/drawing/2014/main" id="{E0C8C026-2F36-BD4B-8054-C41829D75261}"/>
              </a:ext>
            </a:extLst>
          </p:cNvPr>
          <p:cNvCxnSpPr/>
          <p:nvPr/>
        </p:nvCxnSpPr>
        <p:spPr>
          <a:xfrm>
            <a:off x="6623739" y="4270589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67;p14">
            <a:extLst>
              <a:ext uri="{FF2B5EF4-FFF2-40B4-BE49-F238E27FC236}">
                <a16:creationId xmlns:a16="http://schemas.microsoft.com/office/drawing/2014/main" id="{3D5585A0-5200-ED46-92A8-841E55E38DE1}"/>
              </a:ext>
            </a:extLst>
          </p:cNvPr>
          <p:cNvCxnSpPr/>
          <p:nvPr/>
        </p:nvCxnSpPr>
        <p:spPr>
          <a:xfrm>
            <a:off x="6623739" y="2912039"/>
            <a:ext cx="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E21100BE-9344-0B46-96C0-200A6D029736}"/>
              </a:ext>
            </a:extLst>
          </p:cNvPr>
          <p:cNvSpPr txBox="1"/>
          <p:nvPr/>
        </p:nvSpPr>
        <p:spPr>
          <a:xfrm>
            <a:off x="4254664" y="43974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71;p14">
            <a:extLst>
              <a:ext uri="{FF2B5EF4-FFF2-40B4-BE49-F238E27FC236}">
                <a16:creationId xmlns:a16="http://schemas.microsoft.com/office/drawing/2014/main" id="{62F76E45-D016-5F48-811D-4DC9D90A833C}"/>
              </a:ext>
            </a:extLst>
          </p:cNvPr>
          <p:cNvSpPr txBox="1"/>
          <p:nvPr/>
        </p:nvSpPr>
        <p:spPr>
          <a:xfrm>
            <a:off x="6472239" y="43974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compile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72;p14">
            <a:extLst>
              <a:ext uri="{FF2B5EF4-FFF2-40B4-BE49-F238E27FC236}">
                <a16:creationId xmlns:a16="http://schemas.microsoft.com/office/drawing/2014/main" id="{A40A2CEB-2775-A741-A9E3-1CB8EA6306CE}"/>
              </a:ext>
            </a:extLst>
          </p:cNvPr>
          <p:cNvSpPr txBox="1"/>
          <p:nvPr/>
        </p:nvSpPr>
        <p:spPr>
          <a:xfrm>
            <a:off x="4254664" y="30258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73;p14">
            <a:extLst>
              <a:ext uri="{FF2B5EF4-FFF2-40B4-BE49-F238E27FC236}">
                <a16:creationId xmlns:a16="http://schemas.microsoft.com/office/drawing/2014/main" id="{9EDC39E4-1627-754A-80FF-40F71837F736}"/>
              </a:ext>
            </a:extLst>
          </p:cNvPr>
          <p:cNvSpPr txBox="1"/>
          <p:nvPr/>
        </p:nvSpPr>
        <p:spPr>
          <a:xfrm>
            <a:off x="6472239" y="3025882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generate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53B12-8735-1C40-927C-92388BC2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81" y="2325511"/>
            <a:ext cx="1242916" cy="456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F63EB2-5EB3-A045-833D-0CE6C062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9" y="3725103"/>
            <a:ext cx="1243758" cy="366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C84F41-C84F-5F4C-B1C5-0CAD4C597613}"/>
              </a:ext>
            </a:extLst>
          </p:cNvPr>
          <p:cNvSpPr txBox="1"/>
          <p:nvPr/>
        </p:nvSpPr>
        <p:spPr>
          <a:xfrm>
            <a:off x="466337" y="1656290"/>
            <a:ext cx="30445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AMIDOL’s implementation fits easily into the three layer ASKE Model.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Abstract Knowledge layer is fulfilled by AMIDOL’s VDSOLs, containing domain knowledge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VDSOL is used to generate an IR representation, on which transforms can be performed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Inference Engine generates executable code by compiling the IR.</a:t>
            </a:r>
          </a:p>
        </p:txBody>
      </p:sp>
    </p:spTree>
    <p:extLst>
      <p:ext uri="{BB962C8B-B14F-4D97-AF65-F5344CB8AC3E}">
        <p14:creationId xmlns:p14="http://schemas.microsoft.com/office/powerpoint/2010/main" val="425207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>
                <a:latin typeface="Roboto"/>
                <a:ea typeface="Roboto"/>
                <a:cs typeface="Roboto"/>
                <a:sym typeface="Roboto"/>
              </a:rPr>
              <a:t>GTRI x Galois x Arizona 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286425" y="3388809"/>
            <a:ext cx="848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882338" y="4993902"/>
            <a:ext cx="1432200" cy="57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Fortran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 flipH="1">
            <a:off x="3480788" y="4999984"/>
            <a:ext cx="1432200" cy="57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Julia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367792" y="2507259"/>
            <a:ext cx="1669500" cy="5214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 flipH="1">
            <a:off x="3483913" y="3733735"/>
            <a:ext cx="1432200" cy="572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IR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>
            <a:off x="6231438" y="4999972"/>
            <a:ext cx="1432200" cy="57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Julia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>
            <a:off x="6231438" y="3741034"/>
            <a:ext cx="1432200" cy="572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IR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100750" y="2484925"/>
            <a:ext cx="1563000" cy="572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6"/>
          <p:cNvCxnSpPr>
            <a:stCxn id="99" idx="0"/>
            <a:endCxn id="101" idx="2"/>
          </p:cNvCxnSpPr>
          <p:nvPr/>
        </p:nvCxnSpPr>
        <p:spPr>
          <a:xfrm rot="10800000" flipH="1">
            <a:off x="4196888" y="4306384"/>
            <a:ext cx="3000" cy="69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>
            <a:stCxn id="98" idx="3"/>
            <a:endCxn id="99" idx="3"/>
          </p:cNvCxnSpPr>
          <p:nvPr/>
        </p:nvCxnSpPr>
        <p:spPr>
          <a:xfrm>
            <a:off x="2314538" y="5280252"/>
            <a:ext cx="11664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>
            <a:stCxn id="101" idx="0"/>
            <a:endCxn id="100" idx="2"/>
          </p:cNvCxnSpPr>
          <p:nvPr/>
        </p:nvCxnSpPr>
        <p:spPr>
          <a:xfrm rot="10800000" flipH="1">
            <a:off x="4200013" y="3028735"/>
            <a:ext cx="2400" cy="7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stCxn id="101" idx="1"/>
            <a:endCxn id="103" idx="3"/>
          </p:cNvCxnSpPr>
          <p:nvPr/>
        </p:nvCxnSpPr>
        <p:spPr>
          <a:xfrm>
            <a:off x="4916113" y="4020085"/>
            <a:ext cx="13152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6731238" y="4313884"/>
            <a:ext cx="0" cy="68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6947538" y="3054634"/>
            <a:ext cx="0" cy="68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329550" y="4627184"/>
            <a:ext cx="848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919175" y="3828350"/>
            <a:ext cx="1313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6731225" y="3057625"/>
            <a:ext cx="7500" cy="6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7163750" y="3056200"/>
            <a:ext cx="12300" cy="6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6"/>
          <p:cNvCxnSpPr>
            <a:endCxn id="102" idx="0"/>
          </p:cNvCxnSpPr>
          <p:nvPr/>
        </p:nvCxnSpPr>
        <p:spPr>
          <a:xfrm>
            <a:off x="6947538" y="4315372"/>
            <a:ext cx="0" cy="68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7163850" y="4292000"/>
            <a:ext cx="0" cy="70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4917150" y="4193875"/>
            <a:ext cx="13152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8" name="Google Shape;118;p16"/>
          <p:cNvGrpSpPr/>
          <p:nvPr/>
        </p:nvGrpSpPr>
        <p:grpSpPr>
          <a:xfrm>
            <a:off x="5037292" y="2413509"/>
            <a:ext cx="1063500" cy="381900"/>
            <a:chOff x="5037292" y="1403859"/>
            <a:chExt cx="1063500" cy="3819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5045275" y="1403859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compare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6"/>
            <p:cNvCxnSpPr>
              <a:stCxn id="100" idx="3"/>
              <a:endCxn id="104" idx="1"/>
            </p:cNvCxnSpPr>
            <p:nvPr/>
          </p:nvCxnSpPr>
          <p:spPr>
            <a:xfrm>
              <a:off x="5037292" y="1758309"/>
              <a:ext cx="10635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21" name="Google Shape;121;p16"/>
          <p:cNvSpPr txBox="1"/>
          <p:nvPr/>
        </p:nvSpPr>
        <p:spPr>
          <a:xfrm>
            <a:off x="5046839" y="3509489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transform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>
            <a:stCxn id="99" idx="1"/>
            <a:endCxn id="102" idx="3"/>
          </p:cNvCxnSpPr>
          <p:nvPr/>
        </p:nvCxnSpPr>
        <p:spPr>
          <a:xfrm>
            <a:off x="4912988" y="5286334"/>
            <a:ext cx="131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5045275" y="49173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compare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82350" y="2514600"/>
            <a:ext cx="1432200" cy="5214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latin typeface="Roboto"/>
                <a:ea typeface="Roboto"/>
                <a:cs typeface="Roboto"/>
                <a:sym typeface="Roboto"/>
              </a:rPr>
              <a:t>Docs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6"/>
          <p:cNvCxnSpPr>
            <a:stCxn id="124" idx="3"/>
            <a:endCxn id="100" idx="1"/>
          </p:cNvCxnSpPr>
          <p:nvPr/>
        </p:nvCxnSpPr>
        <p:spPr>
          <a:xfrm rot="10800000" flipH="1">
            <a:off x="2314550" y="2768100"/>
            <a:ext cx="10533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6"/>
          <p:cNvSpPr txBox="1"/>
          <p:nvPr/>
        </p:nvSpPr>
        <p:spPr>
          <a:xfrm>
            <a:off x="2370725" y="49027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314250" y="2385918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01925" y="31902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087650" y="4550968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generate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968300" y="45497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973725" y="31902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071500" y="1988955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Extant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675600" y="2000105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Extracted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420600" y="198894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Enhanced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882338" y="3721647"/>
            <a:ext cx="1432200" cy="572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3C78D8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Formulation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206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ABD9-CF3B-3649-BAD3-20780BF0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Metamodeling Operations Workflow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75F5A3-D07E-E649-AAA8-53CF80CB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9" y="2951262"/>
            <a:ext cx="8410222" cy="18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ABD9-CF3B-3649-BAD3-20780BF0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Metamodeling Operations Workflow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75F5A3-D07E-E649-AAA8-53CF80CB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9" y="2951262"/>
            <a:ext cx="8410222" cy="18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DD1-922C-8E42-8420-43199273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Frameworks, Methods,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EA23-B8D0-0940-BEE9-9A1E3D5D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AMIDOL VDSOLs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VDSOLs defined in JSON schema to pair visual objects in the grammar with IR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AMIDOL IR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Labeled transition systems – specified in JSON.  Universal, Turing Complete, exchange layer.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Transforms can be performed to optimize the model’s representation, or to enable more efficient solution.  All transforms result in models in the same 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AMIDOL Inference Engine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Code generation engine to build solvers.  Compiles models defined in the IR into executable code.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Executable code/library combinations have to have translators defined so they can be valid compile targets.</a:t>
            </a:r>
          </a:p>
        </p:txBody>
      </p:sp>
    </p:spTree>
    <p:extLst>
      <p:ext uri="{BB962C8B-B14F-4D97-AF65-F5344CB8AC3E}">
        <p14:creationId xmlns:p14="http://schemas.microsoft.com/office/powerpoint/2010/main" val="41438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0A2-4D91-3C4A-B985-E9ACA73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AMIDOL IR Example for SIR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27417-1264-B44B-817E-B1589E904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171" y="1693863"/>
            <a:ext cx="3524958" cy="44402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2C8861-AAFA-EB4E-9C5B-20B7E2AB1C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02188" y="1953681"/>
            <a:ext cx="3878262" cy="3920601"/>
          </a:xfrm>
        </p:spPr>
      </p:pic>
    </p:spTree>
    <p:extLst>
      <p:ext uri="{BB962C8B-B14F-4D97-AF65-F5344CB8AC3E}">
        <p14:creationId xmlns:p14="http://schemas.microsoft.com/office/powerpoint/2010/main" val="13820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0A2-4D91-3C4A-B985-E9ACA73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SIR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27417-1264-B44B-817E-B1589E90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01" y="1571565"/>
            <a:ext cx="5182109" cy="4968992"/>
          </a:xfrm>
        </p:spPr>
      </p:pic>
    </p:spTree>
    <p:extLst>
      <p:ext uri="{BB962C8B-B14F-4D97-AF65-F5344CB8AC3E}">
        <p14:creationId xmlns:p14="http://schemas.microsoft.com/office/powerpoint/2010/main" val="61569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616</Words>
  <Application>Microsoft Macintosh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Helvetica Light</vt:lpstr>
      <vt:lpstr>Roboto</vt:lpstr>
      <vt:lpstr>Wingdings</vt:lpstr>
      <vt:lpstr>Office Theme</vt:lpstr>
      <vt:lpstr>ASKE Kickoff Perspective  AMIDOL Team</vt:lpstr>
      <vt:lpstr>Modeling Stack/ASKE Layers</vt:lpstr>
      <vt:lpstr>AMIDOL Project Layers</vt:lpstr>
      <vt:lpstr>GTRI x Galois x Arizona Demo</vt:lpstr>
      <vt:lpstr>Metamodeling Operations Workflow</vt:lpstr>
      <vt:lpstr>Metamodeling Operations Workflow</vt:lpstr>
      <vt:lpstr>Frameworks, Methods, and Implementation</vt:lpstr>
      <vt:lpstr>AMIDOL IR Example for SIR Model</vt:lpstr>
      <vt:lpstr>Transformed SIR Model</vt:lpstr>
      <vt:lpstr>Representing Models with AMIDOL’s IR</vt:lpstr>
      <vt:lpstr>Representing Models with AMIDOL’s IR</vt:lpstr>
      <vt:lpstr>AMIDOL Stack</vt:lpstr>
    </vt:vector>
  </TitlesOfParts>
  <Company>Jessica Tate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Presenter Galois</cp:lastModifiedBy>
  <cp:revision>138</cp:revision>
  <dcterms:created xsi:type="dcterms:W3CDTF">2014-09-29T19:50:07Z</dcterms:created>
  <dcterms:modified xsi:type="dcterms:W3CDTF">2019-05-26T01:20:18Z</dcterms:modified>
</cp:coreProperties>
</file>