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568" r:id="rId3"/>
    <p:sldId id="569" r:id="rId4"/>
    <p:sldId id="570" r:id="rId5"/>
    <p:sldId id="57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8">
          <p15:clr>
            <a:srgbClr val="A4A3A4"/>
          </p15:clr>
        </p15:guide>
        <p15:guide id="2" pos="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2E"/>
    <a:srgbClr val="3777BC"/>
    <a:srgbClr val="B0D4FF"/>
    <a:srgbClr val="C7DC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64" autoAdjust="0"/>
    <p:restoredTop sz="93139" autoAdjust="0"/>
  </p:normalViewPr>
  <p:slideViewPr>
    <p:cSldViewPr snapToGrid="0" snapToObjects="1">
      <p:cViewPr varScale="1">
        <p:scale>
          <a:sx n="106" d="100"/>
          <a:sy n="106" d="100"/>
        </p:scale>
        <p:origin x="536" y="176"/>
      </p:cViewPr>
      <p:guideLst>
        <p:guide orient="horz" pos="2518"/>
        <p:guide pos="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F809-B08F-3445-B93F-E38BFAD4917D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44682-B8B7-AF4E-8006-BF314517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00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113E-F5D5-E749-B6AB-8076BAB89233}" type="datetimeFigureOut">
              <a:rPr lang="en-US" smtClean="0"/>
              <a:t>11/29/19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09BD-E89E-3143-8153-EF392C421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me.jpg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54" y="3070958"/>
            <a:ext cx="2734292" cy="71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7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List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88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Outline Numbering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6725" y="1425575"/>
            <a:ext cx="8226425" cy="4114800"/>
          </a:xfrm>
        </p:spPr>
        <p:txBody>
          <a:bodyPr/>
          <a:lstStyle>
            <a:lvl1pPr marL="400050" indent="-400050">
              <a:buFont typeface="+mj-lt"/>
              <a:buAutoNum type="romanUcPeriod"/>
              <a:defRPr sz="2000"/>
            </a:lvl1pPr>
            <a:lvl2pPr marL="800100" indent="-342900">
              <a:buFont typeface="+mj-lt"/>
              <a:buAutoNum type="alphaU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652587" indent="-342900">
              <a:buFont typeface="+mj-lt"/>
              <a:buAutoNum type="alphaLcPeriod"/>
              <a:defRPr sz="1600"/>
            </a:lvl4pPr>
            <a:lvl5pPr marL="2114550" indent="-400050">
              <a:buFont typeface="+mj-lt"/>
              <a:buAutoNum type="romanLcPeriod"/>
              <a:defRPr sz="1600">
                <a:solidFill>
                  <a:schemeClr val="tx1"/>
                </a:solidFill>
              </a:defRPr>
            </a:lvl5pPr>
            <a:lvl6pPr>
              <a:defRPr sz="1600" baseline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575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chapter title page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6336" y="4010000"/>
            <a:ext cx="5756664" cy="172402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6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an intro for a chapter section. This can be a brief excerpt. </a:t>
            </a:r>
          </a:p>
        </p:txBody>
      </p:sp>
    </p:spTree>
    <p:extLst>
      <p:ext uri="{BB962C8B-B14F-4D97-AF65-F5344CB8AC3E}">
        <p14:creationId xmlns:p14="http://schemas.microsoft.com/office/powerpoint/2010/main" val="26929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3777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5" y="4010000"/>
            <a:ext cx="8229052" cy="907722"/>
          </a:xfrm>
        </p:spPr>
        <p:txBody>
          <a:bodyPr>
            <a:normAutofit/>
          </a:bodyPr>
          <a:lstStyle>
            <a:lvl1pPr marL="0" indent="0" algn="l">
              <a:spcAft>
                <a:spcPts val="0"/>
              </a:spcAft>
              <a:buNone/>
              <a:defRPr sz="1400" b="1" i="0" cap="none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3441423"/>
            <a:ext cx="8223090" cy="388713"/>
          </a:xfrm>
        </p:spPr>
        <p:txBody>
          <a:bodyPr>
            <a:noAutofit/>
          </a:bodyPr>
          <a:lstStyle>
            <a:lvl1pPr>
              <a:defRPr sz="3400" baseline="0">
                <a:solidFill>
                  <a:srgbClr val="FFC32E"/>
                </a:solidFill>
              </a:defRPr>
            </a:lvl1pPr>
          </a:lstStyle>
          <a:p>
            <a:r>
              <a:rPr lang="en-US" dirty="0"/>
              <a:t>This is a presentation title page</a:t>
            </a:r>
          </a:p>
        </p:txBody>
      </p:sp>
      <p:pic>
        <p:nvPicPr>
          <p:cNvPr id="4" name="Picture 3" descr="galois-p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0" y="552294"/>
            <a:ext cx="2032696" cy="53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4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161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6337" y="3437583"/>
            <a:ext cx="8223090" cy="1206556"/>
          </a:xfrm>
        </p:spPr>
        <p:txBody>
          <a:bodyPr>
            <a:normAutofit/>
          </a:bodyPr>
          <a:lstStyle>
            <a:lvl1pPr>
              <a:defRPr sz="32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This is an area for a short quote or sentence.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26678"/>
            <a:ext cx="8232227" cy="403225"/>
          </a:xfrm>
        </p:spPr>
        <p:txBody>
          <a:bodyPr>
            <a:normAutofit/>
          </a:bodyPr>
          <a:lstStyle>
            <a:lvl1pPr>
              <a:defRPr sz="13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- </a:t>
            </a:r>
            <a:r>
              <a:rPr lang="en-US" dirty="0" err="1"/>
              <a:t>Evariste</a:t>
            </a:r>
            <a:r>
              <a:rPr lang="en-US" dirty="0"/>
              <a:t> Galois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2019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57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3638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37" y="1693862"/>
            <a:ext cx="8223638" cy="4429125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0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2019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6802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0141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1693862"/>
            <a:ext cx="3879885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1693862"/>
            <a:ext cx="3878086" cy="444030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2019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7536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37" y="1698750"/>
            <a:ext cx="3879885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37" y="2066187"/>
            <a:ext cx="3879885" cy="413549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2364" y="1698750"/>
            <a:ext cx="3878086" cy="291918"/>
          </a:xfrm>
        </p:spPr>
        <p:txBody>
          <a:bodyPr anchor="b">
            <a:noAutofit/>
          </a:bodyPr>
          <a:lstStyle>
            <a:lvl1pPr marL="0" indent="0">
              <a:buNone/>
              <a:defRPr sz="1400" b="1" i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2364" y="2066187"/>
            <a:ext cx="3878086" cy="415376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This is a two column layout.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6597020" y="6591402"/>
            <a:ext cx="2448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Helvetica"/>
                <a:cs typeface="Helvetica"/>
              </a:rPr>
              <a:t>© 2014 Galois, </a:t>
            </a:r>
            <a:r>
              <a:rPr lang="en-US" sz="700" b="0" i="0" dirty="0" err="1">
                <a:solidFill>
                  <a:schemeClr val="bg1"/>
                </a:solidFill>
                <a:latin typeface="Helvetica"/>
                <a:cs typeface="Helvetica"/>
              </a:rPr>
              <a:t>Inc</a:t>
            </a:r>
            <a:endParaRPr lang="en-US" sz="700" b="0" i="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66337" y="1050925"/>
            <a:ext cx="8220464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2019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6295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66336" y="1050925"/>
            <a:ext cx="8220463" cy="404893"/>
          </a:xfrm>
        </p:spPr>
        <p:txBody>
          <a:bodyPr>
            <a:noAutofit/>
          </a:bodyPr>
          <a:lstStyle>
            <a:lvl1pPr>
              <a:defRPr sz="2800" b="1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Title to Image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2019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64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galois-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2019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710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6107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is a page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822610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44526"/>
            <a:ext cx="9144000" cy="313474"/>
          </a:xfrm>
          <a:prstGeom prst="rect">
            <a:avLst/>
          </a:prstGeom>
          <a:solidFill>
            <a:srgbClr val="3777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galois-icon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" y="6630977"/>
            <a:ext cx="223161" cy="16929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597020" y="6606642"/>
            <a:ext cx="2448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1"/>
                </a:solidFill>
                <a:latin typeface="Helvetica"/>
                <a:cs typeface="Helvetica"/>
              </a:rPr>
              <a:t>© 2019 Galois,</a:t>
            </a:r>
            <a:r>
              <a:rPr lang="en-US" sz="1000" b="0" i="0" baseline="0" dirty="0">
                <a:solidFill>
                  <a:schemeClr val="bg1"/>
                </a:solidFill>
                <a:latin typeface="Helvetica"/>
                <a:cs typeface="Helvetica"/>
              </a:rPr>
              <a:t> Inc.</a:t>
            </a:r>
            <a:endParaRPr lang="en-US" sz="1000" b="0" i="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256192" y="6581777"/>
            <a:ext cx="631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A23579D-7CA2-5A45-A47D-F9781EB38D53}" type="slidenum">
              <a:rPr lang="en-US" sz="1100" b="0" i="0" baseline="0" smtClean="0">
                <a:solidFill>
                  <a:schemeClr val="bg1"/>
                </a:solidFill>
                <a:latin typeface="Helvetica"/>
                <a:cs typeface="Helvetica"/>
              </a:rPr>
              <a:t>‹#›</a:t>
            </a:fld>
            <a:endParaRPr lang="en-US" sz="1100" b="0" i="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8382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  <p:sldLayoutId id="2147483649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5" r:id="rId9"/>
    <p:sldLayoutId id="2147483663" r:id="rId10"/>
    <p:sldLayoutId id="214748366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 cap="none" baseline="0">
          <a:solidFill>
            <a:schemeClr val="tx1">
              <a:lumMod val="75000"/>
              <a:lumOff val="25000"/>
            </a:schemeClr>
          </a:solidFill>
          <a:latin typeface="Helvetica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spcAft>
          <a:spcPts val="0"/>
        </a:spcAft>
        <a:buFont typeface="Arial"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630238" indent="-173038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084263" indent="-169863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489075" indent="-179388" algn="l" defTabSz="457200" rtl="0" eaLnBrk="1" latinLnBrk="0" hangingPunct="1">
        <a:spcBef>
          <a:spcPct val="20000"/>
        </a:spcBef>
        <a:buFontTx/>
        <a:buChar char="-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1884363" indent="-169863" algn="l" defTabSz="457200" rtl="0" eaLnBrk="1" latinLnBrk="0" hangingPunct="1">
        <a:spcBef>
          <a:spcPct val="20000"/>
        </a:spcBef>
        <a:buFont typeface="Arial"/>
        <a:buChar char="•"/>
        <a:defRPr sz="14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0455" y="4371707"/>
            <a:ext cx="8229052" cy="84042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Eric Davis, Alec Theriault, Ryan Wright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6417" y="1562316"/>
            <a:ext cx="8223090" cy="2691595"/>
          </a:xfrm>
        </p:spPr>
        <p:txBody>
          <a:bodyPr anchor="ctr" anchorCtr="0"/>
          <a:lstStyle/>
          <a:p>
            <a:r>
              <a:rPr lang="en-US" sz="2800" dirty="0"/>
              <a:t>Automated Scientific Knowledge Extraction</a:t>
            </a:r>
            <a:br>
              <a:rPr lang="en-US" sz="2800" dirty="0"/>
            </a:br>
            <a:br>
              <a:rPr lang="en-US" sz="2800" dirty="0"/>
            </a:br>
            <a:r>
              <a:rPr lang="en-US" sz="2400" i="1" dirty="0"/>
              <a:t>AMIDOL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3D115C0B-F45B-6F4B-96F6-13C5D89DF605}"/>
              </a:ext>
            </a:extLst>
          </p:cNvPr>
          <p:cNvSpPr txBox="1">
            <a:spLocks/>
          </p:cNvSpPr>
          <p:nvPr/>
        </p:nvSpPr>
        <p:spPr>
          <a:xfrm>
            <a:off x="460455" y="6170346"/>
            <a:ext cx="8229052" cy="609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1400" b="1" i="0" kern="1200" cap="none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This research was supported by the ASKE program under </a:t>
            </a:r>
          </a:p>
          <a:p>
            <a:pPr algn="ctr"/>
            <a:r>
              <a:rPr lang="en-US" dirty="0"/>
              <a:t>DARPA-PA-18-02-AIE-FP-039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FCB5F02-69C0-7C42-BCD3-89C370F6DEA1}"/>
              </a:ext>
            </a:extLst>
          </p:cNvPr>
          <p:cNvSpPr txBox="1">
            <a:spLocks/>
          </p:cNvSpPr>
          <p:nvPr/>
        </p:nvSpPr>
        <p:spPr>
          <a:xfrm>
            <a:off x="460455" y="5541961"/>
            <a:ext cx="8229052" cy="497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0"/>
              </a:spcAft>
              <a:buFont typeface="Arial"/>
              <a:buNone/>
              <a:defRPr sz="1400" b="1" i="0" kern="1200" cap="none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630238" indent="-173038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0842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489075" indent="-179388" algn="l" defTabSz="457200" rtl="0" eaLnBrk="1" latinLnBrk="0" hangingPunct="1">
              <a:spcBef>
                <a:spcPct val="20000"/>
              </a:spcBef>
              <a:buFontTx/>
              <a:buChar char="-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1884363" indent="-1698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GaloisInc</a:t>
            </a:r>
            <a:r>
              <a:rPr lang="en-US" sz="2000" dirty="0"/>
              <a:t>/AMIDOL/</a:t>
            </a:r>
          </a:p>
        </p:txBody>
      </p:sp>
    </p:spTree>
    <p:extLst>
      <p:ext uri="{BB962C8B-B14F-4D97-AF65-F5344CB8AC3E}">
        <p14:creationId xmlns:p14="http://schemas.microsoft.com/office/powerpoint/2010/main" val="29550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198E7-8754-154C-93FA-44B232A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Discovery and Curation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1D3D8-C0C2-5A47-A5AE-B82B116533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AMIDOL models are stored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Abstract Knowledge Layer formulations to allow scientists to interact directly.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Structured Knowledge Layer models in universal forms for curation and transformation.</a:t>
            </a:r>
          </a:p>
          <a:p>
            <a:r>
              <a:rPr lang="en-US" dirty="0"/>
              <a:t>AMIDOL allows models and formulations to be connected to </a:t>
            </a:r>
            <a:r>
              <a:rPr lang="en-US" b="1" dirty="0"/>
              <a:t>domain-specific ontologies</a:t>
            </a:r>
            <a:r>
              <a:rPr lang="en-US" dirty="0"/>
              <a:t>, curating knowledge and relating it to semantic content.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41B59C3-DCCD-7F4E-967C-DE899B14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70" y="1693862"/>
            <a:ext cx="3879850" cy="5418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16433-6501-7146-8738-EE0EBDDB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80" y="2698912"/>
            <a:ext cx="3912243" cy="136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9DAB2C-7761-3142-8D6A-61021A53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695" y="4481934"/>
            <a:ext cx="4368800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E229-F1FE-E74C-81E3-25EEEF56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Constructing, Transforming, and Sharing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9822-07E8-1940-A489-C02AD54EA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AMIDOL allows for new models to be authored using domain specific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Geared towards representing models in natural ways to domain scientists.</a:t>
            </a:r>
          </a:p>
          <a:p>
            <a:endParaRPr lang="en-US" dirty="0"/>
          </a:p>
          <a:p>
            <a:r>
              <a:rPr lang="en-US" b="1" dirty="0"/>
              <a:t>AMIDOL has also been designed to interface with other tools and pipelines.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AMIDOL API allows for tools/projects to access AMIDOL as a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Already implemented with Arizona and GTRI.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Soon to be available as part of our open source tool.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61DA517-1FF2-E945-AB05-4EC45AF553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75748" y="1845551"/>
            <a:ext cx="4576180" cy="4136929"/>
          </a:xfrm>
        </p:spPr>
      </p:pic>
    </p:spTree>
    <p:extLst>
      <p:ext uri="{BB962C8B-B14F-4D97-AF65-F5344CB8AC3E}">
        <p14:creationId xmlns:p14="http://schemas.microsoft.com/office/powerpoint/2010/main" val="172557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D209-BD82-3E45-A602-0EF73FF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Experiments and Metamodeling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B487DE-32B7-F04A-A251-6E966A1D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37" y="1693862"/>
            <a:ext cx="3202005" cy="4440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AMIDOL utilizes a graph-based results database: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Stores results and data indexed by </a:t>
            </a:r>
            <a:r>
              <a:rPr lang="en-US" b="1" dirty="0"/>
              <a:t>model (M)</a:t>
            </a:r>
            <a:r>
              <a:rPr lang="en-US" dirty="0"/>
              <a:t> and </a:t>
            </a:r>
            <a:r>
              <a:rPr lang="en-US" b="1" dirty="0"/>
              <a:t>measures (n).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for automated hypothesis testing, model validation, model fitness.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for model comparison, ranking, and prognostics and diagnostics.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model-space exploration.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EE202-8918-EE4B-B2C7-B928356E3456}"/>
              </a:ext>
            </a:extLst>
          </p:cNvPr>
          <p:cNvGrpSpPr/>
          <p:nvPr/>
        </p:nvGrpSpPr>
        <p:grpSpPr>
          <a:xfrm>
            <a:off x="3789577" y="2551187"/>
            <a:ext cx="5325596" cy="2725657"/>
            <a:chOff x="939800" y="3635374"/>
            <a:chExt cx="5325596" cy="272565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33044C-BA85-2D47-9422-3973BC4B4AFD}"/>
                </a:ext>
              </a:extLst>
            </p:cNvPr>
            <p:cNvSpPr/>
            <p:nvPr/>
          </p:nvSpPr>
          <p:spPr>
            <a:xfrm>
              <a:off x="939800" y="4692486"/>
              <a:ext cx="546100" cy="546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B02C9E5-AB5A-B140-B3A0-6DBF88834B42}"/>
                </a:ext>
              </a:extLst>
            </p:cNvPr>
            <p:cNvSpPr/>
            <p:nvPr/>
          </p:nvSpPr>
          <p:spPr>
            <a:xfrm>
              <a:off x="4166607" y="4698877"/>
              <a:ext cx="546100" cy="546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266F286-2864-C14B-A992-52AC03BEF01B}"/>
                </a:ext>
              </a:extLst>
            </p:cNvPr>
            <p:cNvSpPr/>
            <p:nvPr/>
          </p:nvSpPr>
          <p:spPr>
            <a:xfrm>
              <a:off x="5719296" y="4688905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alpha val="28000"/>
                    <a:lumMod val="77000"/>
                    <a:lumOff val="23000"/>
                  </a:schemeClr>
                </a:gs>
                <a:gs pos="48000">
                  <a:schemeClr val="accent5">
                    <a:lumMod val="97000"/>
                    <a:lumOff val="3000"/>
                    <a:alpha val="26000"/>
                  </a:schemeClr>
                </a:gs>
                <a:gs pos="100000">
                  <a:schemeClr val="accent5">
                    <a:lumMod val="60000"/>
                    <a:lumOff val="40000"/>
                    <a:alpha val="1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??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FDE05A59-707E-EA46-80F2-4AD80FB7C3A9}"/>
                </a:ext>
              </a:extLst>
            </p:cNvPr>
            <p:cNvSpPr/>
            <p:nvPr/>
          </p:nvSpPr>
          <p:spPr>
            <a:xfrm>
              <a:off x="2544569" y="3635374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C8CB4B8C-7927-C543-85A0-82E684217C92}"/>
                </a:ext>
              </a:extLst>
            </p:cNvPr>
            <p:cNvSpPr/>
            <p:nvPr/>
          </p:nvSpPr>
          <p:spPr>
            <a:xfrm>
              <a:off x="2544569" y="5814931"/>
              <a:ext cx="546100" cy="54610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CFBB90-FD62-844E-8CDE-70E9355F83F7}"/>
                </a:ext>
              </a:extLst>
            </p:cNvPr>
            <p:cNvSpPr/>
            <p:nvPr/>
          </p:nvSpPr>
          <p:spPr>
            <a:xfrm>
              <a:off x="1803400" y="4181474"/>
              <a:ext cx="406400" cy="406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DF9D32A-618E-F448-B5FA-255C66BD1151}"/>
                </a:ext>
              </a:extLst>
            </p:cNvPr>
            <p:cNvSpPr/>
            <p:nvPr/>
          </p:nvSpPr>
          <p:spPr>
            <a:xfrm>
              <a:off x="3425438" y="4181474"/>
              <a:ext cx="406400" cy="406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52987A7-F9F4-CF43-9122-3CF442824649}"/>
                </a:ext>
              </a:extLst>
            </p:cNvPr>
            <p:cNvSpPr/>
            <p:nvPr/>
          </p:nvSpPr>
          <p:spPr>
            <a:xfrm>
              <a:off x="1803400" y="5289509"/>
              <a:ext cx="406400" cy="406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117FB3-E669-7C42-BC07-BA87974FFEE3}"/>
                </a:ext>
              </a:extLst>
            </p:cNvPr>
            <p:cNvSpPr/>
            <p:nvPr/>
          </p:nvSpPr>
          <p:spPr>
            <a:xfrm>
              <a:off x="3425438" y="5289509"/>
              <a:ext cx="406400" cy="4064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D7BB44-2F55-104D-B98C-273C8454829F}"/>
                </a:ext>
              </a:extLst>
            </p:cNvPr>
            <p:cNvCxnSpPr>
              <a:cxnSpLocks/>
              <a:stCxn id="36" idx="0"/>
              <a:endCxn id="41" idx="2"/>
            </p:cNvCxnSpPr>
            <p:nvPr/>
          </p:nvCxnSpPr>
          <p:spPr>
            <a:xfrm flipV="1">
              <a:off x="1212850" y="4384674"/>
              <a:ext cx="590550" cy="307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631F387-DE03-0A4D-8D3E-E916B7820F9B}"/>
                </a:ext>
              </a:extLst>
            </p:cNvPr>
            <p:cNvCxnSpPr>
              <a:cxnSpLocks/>
              <a:stCxn id="36" idx="2"/>
              <a:endCxn id="43" idx="2"/>
            </p:cNvCxnSpPr>
            <p:nvPr/>
          </p:nvCxnSpPr>
          <p:spPr>
            <a:xfrm>
              <a:off x="1212850" y="5238586"/>
              <a:ext cx="590550" cy="2541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17F8F26-CC16-7147-9258-7A75C065C1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05854" y="4528358"/>
              <a:ext cx="377016" cy="1641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9008F8C-A9BB-8F49-A3DB-84A203381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5854" y="5238586"/>
              <a:ext cx="377016" cy="1641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27534A-427E-8E4A-B723-AD8D75E08BA8}"/>
                </a:ext>
              </a:extLst>
            </p:cNvPr>
            <p:cNvCxnSpPr>
              <a:cxnSpLocks/>
              <a:stCxn id="39" idx="1"/>
              <a:endCxn id="41" idx="7"/>
            </p:cNvCxnSpPr>
            <p:nvPr/>
          </p:nvCxnSpPr>
          <p:spPr>
            <a:xfrm flipH="1">
              <a:off x="2150284" y="3908424"/>
              <a:ext cx="394285" cy="3325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12D25E-19BD-1D47-9C6D-249F6AAFE5B9}"/>
                </a:ext>
              </a:extLst>
            </p:cNvPr>
            <p:cNvCxnSpPr>
              <a:endCxn id="42" idx="1"/>
            </p:cNvCxnSpPr>
            <p:nvPr/>
          </p:nvCxnSpPr>
          <p:spPr>
            <a:xfrm>
              <a:off x="3090669" y="3908424"/>
              <a:ext cx="394285" cy="3325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2912482-FFDE-D544-AEDC-CDA46241E1A4}"/>
                </a:ext>
              </a:extLst>
            </p:cNvPr>
            <p:cNvCxnSpPr>
              <a:endCxn id="44" idx="3"/>
            </p:cNvCxnSpPr>
            <p:nvPr/>
          </p:nvCxnSpPr>
          <p:spPr>
            <a:xfrm flipV="1">
              <a:off x="3090669" y="5636393"/>
              <a:ext cx="394285" cy="4393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B7F2CBF-8B84-A540-9F70-4E457E88C345}"/>
                </a:ext>
              </a:extLst>
            </p:cNvPr>
            <p:cNvCxnSpPr>
              <a:stCxn id="40" idx="1"/>
              <a:endCxn id="43" idx="5"/>
            </p:cNvCxnSpPr>
            <p:nvPr/>
          </p:nvCxnSpPr>
          <p:spPr>
            <a:xfrm flipH="1" flipV="1">
              <a:off x="2150284" y="5636393"/>
              <a:ext cx="394285" cy="45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92A8D1-84DD-D647-8E16-A608585CEB8F}"/>
                </a:ext>
              </a:extLst>
            </p:cNvPr>
            <p:cNvSpPr/>
            <p:nvPr/>
          </p:nvSpPr>
          <p:spPr>
            <a:xfrm>
              <a:off x="4228516" y="3653614"/>
              <a:ext cx="406400" cy="406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0CAB076-D09C-2D4B-8350-CE6FC8EEF7D2}"/>
                </a:ext>
              </a:extLst>
            </p:cNvPr>
            <p:cNvCxnSpPr>
              <a:stCxn id="39" idx="3"/>
              <a:endCxn id="53" idx="2"/>
            </p:cNvCxnSpPr>
            <p:nvPr/>
          </p:nvCxnSpPr>
          <p:spPr>
            <a:xfrm flipV="1">
              <a:off x="3090669" y="3856814"/>
              <a:ext cx="1137847" cy="5161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5558A5E-4B19-8B40-BD33-748B9802E8BD}"/>
                </a:ext>
              </a:extLst>
            </p:cNvPr>
            <p:cNvCxnSpPr>
              <a:stCxn id="38" idx="1"/>
              <a:endCxn id="53" idx="6"/>
            </p:cNvCxnSpPr>
            <p:nvPr/>
          </p:nvCxnSpPr>
          <p:spPr>
            <a:xfrm flipH="1" flipV="1">
              <a:off x="4634916" y="3856814"/>
              <a:ext cx="1084380" cy="11051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E0EFE98-B474-144F-B7CC-94E2E263D803}"/>
                </a:ext>
              </a:extLst>
            </p:cNvPr>
            <p:cNvSpPr/>
            <p:nvPr/>
          </p:nvSpPr>
          <p:spPr>
            <a:xfrm>
              <a:off x="4236457" y="5893364"/>
              <a:ext cx="406400" cy="4064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25BAA77-38BE-1147-ACF3-D5E88C627BCD}"/>
                </a:ext>
              </a:extLst>
            </p:cNvPr>
            <p:cNvCxnSpPr>
              <a:stCxn id="40" idx="3"/>
              <a:endCxn id="56" idx="2"/>
            </p:cNvCxnSpPr>
            <p:nvPr/>
          </p:nvCxnSpPr>
          <p:spPr>
            <a:xfrm>
              <a:off x="3090669" y="6087981"/>
              <a:ext cx="1145788" cy="858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E0E22CB-79D7-EA4A-8578-2BAF87AADC90}"/>
                </a:ext>
              </a:extLst>
            </p:cNvPr>
            <p:cNvCxnSpPr>
              <a:stCxn id="38" idx="1"/>
              <a:endCxn id="56" idx="6"/>
            </p:cNvCxnSpPr>
            <p:nvPr/>
          </p:nvCxnSpPr>
          <p:spPr>
            <a:xfrm flipH="1">
              <a:off x="4642857" y="4961955"/>
              <a:ext cx="1076439" cy="113460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947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895B-4A8E-9E4D-82C3-61286D97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Performance Benchmarks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48DFCD-841D-3242-AE88-3229A5853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087960"/>
              </p:ext>
            </p:extLst>
          </p:nvPr>
        </p:nvGraphicFramePr>
        <p:xfrm>
          <a:off x="466725" y="1693863"/>
          <a:ext cx="8223252" cy="423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206">
                  <a:extLst>
                    <a:ext uri="{9D8B030D-6E8A-4147-A177-3AD203B41FA5}">
                      <a16:colId xmlns:a16="http://schemas.microsoft.com/office/drawing/2014/main" val="850984298"/>
                    </a:ext>
                  </a:extLst>
                </a:gridCol>
                <a:gridCol w="2853139">
                  <a:extLst>
                    <a:ext uri="{9D8B030D-6E8A-4147-A177-3AD203B41FA5}">
                      <a16:colId xmlns:a16="http://schemas.microsoft.com/office/drawing/2014/main" val="374519264"/>
                    </a:ext>
                  </a:extLst>
                </a:gridCol>
                <a:gridCol w="1033669">
                  <a:extLst>
                    <a:ext uri="{9D8B030D-6E8A-4147-A177-3AD203B41FA5}">
                      <a16:colId xmlns:a16="http://schemas.microsoft.com/office/drawing/2014/main" val="4148811591"/>
                    </a:ext>
                  </a:extLst>
                </a:gridCol>
                <a:gridCol w="1053548">
                  <a:extLst>
                    <a:ext uri="{9D8B030D-6E8A-4147-A177-3AD203B41FA5}">
                      <a16:colId xmlns:a16="http://schemas.microsoft.com/office/drawing/2014/main" val="116953830"/>
                    </a:ext>
                  </a:extLst>
                </a:gridCol>
                <a:gridCol w="1013791">
                  <a:extLst>
                    <a:ext uri="{9D8B030D-6E8A-4147-A177-3AD203B41FA5}">
                      <a16:colId xmlns:a16="http://schemas.microsoft.com/office/drawing/2014/main" val="1267123252"/>
                    </a:ext>
                  </a:extLst>
                </a:gridCol>
                <a:gridCol w="1354899">
                  <a:extLst>
                    <a:ext uri="{9D8B030D-6E8A-4147-A177-3AD203B41FA5}">
                      <a16:colId xmlns:a16="http://schemas.microsoft.com/office/drawing/2014/main" val="320391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Predator-Prey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SIR w/ Vital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5519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Time(s)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 VDSOL to IR compilation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1.6ms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2648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 VDSOL to IR compilation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1.8s – 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2.1s – 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18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 compilation to Python backend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160ms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15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 compilation to Julia backend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31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Execution of Python backend 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818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Execution of Julia backend output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9.8s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7.5s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7.0s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3611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Lines of code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backend output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73404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Julia backend 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5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1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15790</TotalTime>
  <Words>327</Words>
  <Application>Microsoft Macintosh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Helvetica Light</vt:lpstr>
      <vt:lpstr>Wingdings</vt:lpstr>
      <vt:lpstr>Office Theme</vt:lpstr>
      <vt:lpstr>Automated Scientific Knowledge Extraction  AMIDOL</vt:lpstr>
      <vt:lpstr>Knowledge Discovery and Curation</vt:lpstr>
      <vt:lpstr>Constructing, Transforming, and Sharing Models</vt:lpstr>
      <vt:lpstr>Design of Experiments and Metamodeling</vt:lpstr>
      <vt:lpstr>Initial Performance Benchmarks</vt:lpstr>
    </vt:vector>
  </TitlesOfParts>
  <Company>Jessica Tate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Tate</dc:creator>
  <cp:lastModifiedBy>Eric Davis</cp:lastModifiedBy>
  <cp:revision>170</cp:revision>
  <dcterms:created xsi:type="dcterms:W3CDTF">2014-09-29T19:50:07Z</dcterms:created>
  <dcterms:modified xsi:type="dcterms:W3CDTF">2019-12-03T15:00:29Z</dcterms:modified>
</cp:coreProperties>
</file>