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8" r:id="rId9"/>
    <p:sldId id="332" r:id="rId10"/>
    <p:sldId id="333" r:id="rId11"/>
    <p:sldId id="269" r:id="rId12"/>
    <p:sldId id="270" r:id="rId13"/>
    <p:sldId id="271" r:id="rId14"/>
    <p:sldId id="337" r:id="rId15"/>
    <p:sldId id="338" r:id="rId16"/>
    <p:sldId id="272" r:id="rId17"/>
    <p:sldId id="334" r:id="rId18"/>
    <p:sldId id="335" r:id="rId19"/>
    <p:sldId id="339" r:id="rId20"/>
    <p:sldId id="340" r:id="rId21"/>
    <p:sldId id="275" r:id="rId22"/>
    <p:sldId id="276" r:id="rId23"/>
    <p:sldId id="280" r:id="rId24"/>
    <p:sldId id="32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C"/>
    <a:srgbClr val="FFC32E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3063" autoAdjust="0"/>
  </p:normalViewPr>
  <p:slideViewPr>
    <p:cSldViewPr snapToGrid="0" snapToObjects="1">
      <p:cViewPr varScale="1">
        <p:scale>
          <a:sx n="110" d="100"/>
          <a:sy n="110" d="100"/>
        </p:scale>
        <p:origin x="184" y="240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2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DARPA-BAA-14-62    ICONS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endCxn id="3" idx="0"/>
          </p:cNvCxnSpPr>
          <p:nvPr userDrawn="1"/>
        </p:nvCxnSpPr>
        <p:spPr>
          <a:xfrm flipH="1">
            <a:off x="4572000" y="841688"/>
            <a:ext cx="12825" cy="570833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81000" y="3657600"/>
            <a:ext cx="8458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390050" y="893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cs typeface="Tahoma" pitchFamily="34" charset="0"/>
              </a:rPr>
              <a:t>CONCEPT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2850" y="36576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cs typeface="Tahoma" pitchFamily="34" charset="0"/>
              </a:rPr>
              <a:t>IMPACT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750" y="3676050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cs typeface="Tahoma" pitchFamily="34" charset="0"/>
              </a:rPr>
              <a:t>CONTEXT</a:t>
            </a:r>
          </a:p>
        </p:txBody>
      </p:sp>
      <p:sp>
        <p:nvSpPr>
          <p:cNvPr id="15" name="TextBox 13"/>
          <p:cNvSpPr txBox="1"/>
          <p:nvPr userDrawn="1"/>
        </p:nvSpPr>
        <p:spPr>
          <a:xfrm>
            <a:off x="4693641" y="933573"/>
            <a:ext cx="3909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prstClr val="black"/>
                </a:solidFill>
                <a:cs typeface="Tahoma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1966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  <p:sldLayoutId id="214748366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455" y="4791918"/>
            <a:ext cx="8229052" cy="840421"/>
          </a:xfrm>
        </p:spPr>
        <p:txBody>
          <a:bodyPr>
            <a:noAutofit/>
          </a:bodyPr>
          <a:lstStyle/>
          <a:p>
            <a:r>
              <a:rPr lang="en-US" sz="2400" dirty="0"/>
              <a:t>Eric Davis, Ph.D.</a:t>
            </a:r>
          </a:p>
          <a:p>
            <a:r>
              <a:rPr lang="en-US" sz="2000" dirty="0"/>
              <a:t>Galois, Inc.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455" y="2019300"/>
            <a:ext cx="8223090" cy="2691595"/>
          </a:xfrm>
        </p:spPr>
        <p:txBody>
          <a:bodyPr anchor="b" anchorCtr="0"/>
          <a:lstStyle/>
          <a:p>
            <a:r>
              <a:rPr lang="en-US" sz="4000" dirty="0"/>
              <a:t>AMIDOL: </a:t>
            </a:r>
            <a:r>
              <a:rPr lang="en-US" sz="3200" dirty="0"/>
              <a:t>Agile Metamodel Inference with Domain-specific Ontological Languages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ASKE TA2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6ED-5274-2E46-B701-5B29DCAF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Languages for Practitioners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8481B0A-A001-474E-8D38-3860E504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67" y="3893914"/>
            <a:ext cx="876771" cy="876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E7C76-906C-6240-B998-3601CC5E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13" y="4674243"/>
            <a:ext cx="842825" cy="84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42403-73F4-AB43-A28E-D99A6FF153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5934" y="3893914"/>
            <a:ext cx="744140" cy="74414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F05C5-7A73-E047-827D-D9551CA907C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3319" y="3478966"/>
            <a:ext cx="885161" cy="88516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5F0F3-E12E-9445-ACEF-9175454B68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3319" y="4260336"/>
            <a:ext cx="885161" cy="885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D806B-9D8A-974D-A8F5-43BA37C0B21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3319" y="4990119"/>
            <a:ext cx="885161" cy="885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50AEE-024F-1546-8292-56D93980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33" y="4723586"/>
            <a:ext cx="744140" cy="74414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70F4F0-6457-BB44-BF23-BD8B96293344}"/>
              </a:ext>
            </a:extLst>
          </p:cNvPr>
          <p:cNvSpPr/>
          <p:nvPr/>
        </p:nvSpPr>
        <p:spPr>
          <a:xfrm>
            <a:off x="3899035" y="3383868"/>
            <a:ext cx="1253728" cy="2491411"/>
          </a:xfrm>
          <a:prstGeom prst="round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69909-0373-D040-8A29-851076D74E85}"/>
              </a:ext>
            </a:extLst>
          </p:cNvPr>
          <p:cNvSpPr/>
          <p:nvPr/>
        </p:nvSpPr>
        <p:spPr>
          <a:xfrm>
            <a:off x="2151903" y="3392349"/>
            <a:ext cx="1253728" cy="2491411"/>
          </a:xfrm>
          <a:prstGeom prst="round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C61808-5E66-FD46-9BA4-401619BBF54E}"/>
              </a:ext>
            </a:extLst>
          </p:cNvPr>
          <p:cNvSpPr/>
          <p:nvPr/>
        </p:nvSpPr>
        <p:spPr>
          <a:xfrm>
            <a:off x="5591889" y="3383868"/>
            <a:ext cx="1253728" cy="2491411"/>
          </a:xfrm>
          <a:prstGeom prst="round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B40AC-AAF4-3D45-869C-CACE581280D1}"/>
              </a:ext>
            </a:extLst>
          </p:cNvPr>
          <p:cNvSpPr txBox="1"/>
          <p:nvPr/>
        </p:nvSpPr>
        <p:spPr>
          <a:xfrm>
            <a:off x="878137" y="2178166"/>
            <a:ext cx="7387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/>
              <a:t>Give mathematical meaning and executable syntax for diagrams.</a:t>
            </a:r>
          </a:p>
          <a:p>
            <a:pPr algn="ctr"/>
            <a:r>
              <a:rPr lang="en-US" sz="2100" b="1" dirty="0"/>
              <a:t>Translate results back into explainable context.</a:t>
            </a:r>
          </a:p>
        </p:txBody>
      </p:sp>
    </p:spTree>
    <p:extLst>
      <p:ext uri="{BB962C8B-B14F-4D97-AF65-F5344CB8AC3E}">
        <p14:creationId xmlns:p14="http://schemas.microsoft.com/office/powerpoint/2010/main" val="10072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6972-9169-3342-9FE5-0B1370E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Domain Specific Ontological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E6E17-3DFF-5348-B5C9-FB477427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92" y="1950027"/>
            <a:ext cx="351790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B72E9-018F-9049-BDB3-402AA23C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2" y="4044436"/>
            <a:ext cx="5943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DD12-6095-544F-A595-CB8CFB9D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Functional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D6A4-6FB0-5A4D-8429-5B8A9E501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Ground visual language in mathematical primitives in the form of an intermediate language.</a:t>
            </a:r>
          </a:p>
          <a:p>
            <a:endParaRPr lang="en-US" dirty="0"/>
          </a:p>
          <a:p>
            <a:r>
              <a:rPr lang="en-US" dirty="0"/>
              <a:t>Allows us to construct models from visual language.</a:t>
            </a:r>
          </a:p>
          <a:p>
            <a:endParaRPr lang="en-US" dirty="0"/>
          </a:p>
          <a:p>
            <a:r>
              <a:rPr lang="en-US" dirty="0"/>
              <a:t>Allows us to communicate results bound to mathematical constructs, using the visual ontology.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21E19-DDEA-5F45-9ACC-CCE4FD02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87" y="1693862"/>
            <a:ext cx="334010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0DA17-CF97-6843-9DAC-CF32345E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30" y="4364181"/>
            <a:ext cx="4194119" cy="16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ACDB-A49D-4541-9352-1D784AA2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Machine-Assisted Inference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CCA-545D-E74C-9876-7BB65F23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Probabilistic programming: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Bayesian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Discrete Event Simulation and Numerical Solution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Prediction, conditional forecasting, comparative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DE26-F93E-194C-BDBB-A3996298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49" y="4405745"/>
            <a:ext cx="1955286" cy="195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606EC-1278-7F45-8A61-D90DF31B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7" y="4740049"/>
            <a:ext cx="3671047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C316-C7D9-6743-A22E-680A633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0B2C6-7963-4E46-896E-3FD62303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56" y="1630744"/>
            <a:ext cx="59436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81D9A-C4A5-F249-91AD-DAE77BAE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806" y="4640644"/>
            <a:ext cx="5600700" cy="1651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254A3D-7AE0-0142-9FA4-81B8EB7DED4F}"/>
              </a:ext>
            </a:extLst>
          </p:cNvPr>
          <p:cNvCxnSpPr>
            <a:cxnSpLocks/>
          </p:cNvCxnSpPr>
          <p:nvPr/>
        </p:nvCxnSpPr>
        <p:spPr>
          <a:xfrm>
            <a:off x="4578156" y="3687819"/>
            <a:ext cx="0" cy="82550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C316-C7D9-6743-A22E-680A633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81D9A-C4A5-F249-91AD-DAE77BAE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06" y="4640644"/>
            <a:ext cx="5600700" cy="1651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254A3D-7AE0-0142-9FA4-81B8EB7DED4F}"/>
              </a:ext>
            </a:extLst>
          </p:cNvPr>
          <p:cNvCxnSpPr>
            <a:cxnSpLocks/>
          </p:cNvCxnSpPr>
          <p:nvPr/>
        </p:nvCxnSpPr>
        <p:spPr>
          <a:xfrm flipV="1">
            <a:off x="4578156" y="3687819"/>
            <a:ext cx="0" cy="82550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39DE30-D6EE-9E44-9471-EE2ED64B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70" y="1455818"/>
            <a:ext cx="2675771" cy="20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12CC-2C09-1F46-B258-8F0D9E0B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BC5C-432D-2F40-AFB4-A091D5A4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37" y="1693862"/>
            <a:ext cx="4209835" cy="4429125"/>
          </a:xfrm>
        </p:spPr>
        <p:txBody>
          <a:bodyPr/>
          <a:lstStyle/>
          <a:p>
            <a:r>
              <a:rPr lang="en-US" dirty="0"/>
              <a:t>Ontology of visual formalism preserved through levels.</a:t>
            </a:r>
          </a:p>
          <a:p>
            <a:endParaRPr lang="en-US" dirty="0"/>
          </a:p>
          <a:p>
            <a:r>
              <a:rPr lang="en-US" dirty="0"/>
              <a:t>Communicate results of solvers in a human readable format, grounded in the original ontology using reward structures.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A0180-42C2-664B-9128-74863903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04" y="4302463"/>
            <a:ext cx="2428929" cy="1879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BCB24-DA7A-D742-98D2-AB67B232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9" y="3146693"/>
            <a:ext cx="3113208" cy="917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92AAA-7197-8348-8370-8E4E6007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69" y="1701618"/>
            <a:ext cx="3284247" cy="12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18CE7-E754-5440-B999-4C248DA9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Bad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2D9CFF-8579-4149-AF2A-61F7AD3BB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Raw </a:t>
            </a:r>
            <a:r>
              <a:rPr lang="en-US" sz="1400" b="1" dirty="0"/>
              <a:t>statistical Learning 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4965D9-7BE7-4145-B041-2D04FE1E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accent3"/>
                </a:solidFill>
              </a:rPr>
              <a:t>Good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31CC18-FC31-8643-99B9-8EC33CC77B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1400" b="1" dirty="0"/>
          </a:p>
          <a:p>
            <a:r>
              <a:rPr lang="en-US" sz="1400" b="1" dirty="0"/>
              <a:t>Planning</a:t>
            </a:r>
          </a:p>
          <a:p>
            <a:r>
              <a:rPr lang="en-US" sz="1400" b="1" dirty="0"/>
              <a:t>Derived Knowledge</a:t>
            </a:r>
          </a:p>
          <a:p>
            <a:r>
              <a:rPr lang="en-US" sz="1400" b="1" dirty="0"/>
              <a:t>Policy</a:t>
            </a:r>
          </a:p>
          <a:p>
            <a:r>
              <a:rPr lang="en-US" sz="1400" b="1" dirty="0"/>
              <a:t>Actionable Results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A7447-41FF-BF47-BECC-CBFECE5A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Outputs vs. Machine Assisted Inference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4077CC-597D-044A-850A-733CCA58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16" y="2937272"/>
            <a:ext cx="1571625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F08C1A-4E7A-DD4A-81CE-F8A99406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24" y="4270773"/>
            <a:ext cx="1293019" cy="1293019"/>
          </a:xfrm>
          <a:prstGeom prst="rect">
            <a:avLst/>
          </a:prstGeom>
        </p:spPr>
      </p:pic>
      <p:pic>
        <p:nvPicPr>
          <p:cNvPr id="21" name="Content Placeholder 12">
            <a:extLst>
              <a:ext uri="{FF2B5EF4-FFF2-40B4-BE49-F238E27FC236}">
                <a16:creationId xmlns:a16="http://schemas.microsoft.com/office/drawing/2014/main" id="{6841C2C2-9349-864F-8E3C-1520EB11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937272"/>
            <a:ext cx="2763441" cy="2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4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EEAF-F81A-5343-985E-C239FECD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Interrogatability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25AA6-30DF-7340-A5C5-DAE38330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37" y="2099579"/>
            <a:ext cx="4024639" cy="2233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Prediction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 will the system evolve in the near future?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Risk assessment: 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risk of X?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CF06034-3764-9F45-AC2F-37AC1FC799B4}"/>
              </a:ext>
            </a:extLst>
          </p:cNvPr>
          <p:cNvSpPr txBox="1">
            <a:spLocks/>
          </p:cNvSpPr>
          <p:nvPr/>
        </p:nvSpPr>
        <p:spPr>
          <a:xfrm>
            <a:off x="4665336" y="2099579"/>
            <a:ext cx="4024639" cy="223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Conditional forecasting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 will the system respond if X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Counterfactual analysis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would have happened if X had been 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Comparative impact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difference in utility between strategy X and strategy Y?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28A335D-0D85-E441-8F58-DA631CD22DF8}"/>
              </a:ext>
            </a:extLst>
          </p:cNvPr>
          <p:cNvSpPr txBox="1">
            <a:spLocks/>
          </p:cNvSpPr>
          <p:nvPr/>
        </p:nvSpPr>
        <p:spPr>
          <a:xfrm>
            <a:off x="466337" y="4977114"/>
            <a:ext cx="4024639" cy="157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Optimal planning: 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optimal amount of X to introduce to maximize utility Y?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464A66B-594E-D24D-BA1E-D71FAB9A0005}"/>
              </a:ext>
            </a:extLst>
          </p:cNvPr>
          <p:cNvSpPr txBox="1">
            <a:spLocks/>
          </p:cNvSpPr>
          <p:nvPr/>
        </p:nvSpPr>
        <p:spPr>
          <a:xfrm>
            <a:off x="4665336" y="4977114"/>
            <a:ext cx="4024639" cy="157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Risk assessment: 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risk of X?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77BC"/>
                </a:solidFill>
              </a:rPr>
              <a:t>Outcome avoidance: </a:t>
            </a:r>
          </a:p>
          <a:p>
            <a:pPr marL="75842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optimal action or intervention to reduce the risk of X decreasing more than 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832EC0-3A29-254D-AA42-E01F09E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56" y="1523989"/>
            <a:ext cx="2565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821CC-E27F-7A4B-AD2D-EB2E2197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05" y="1273927"/>
            <a:ext cx="2705100" cy="85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A28FF-2EF3-5C46-9C3E-06934F34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056" y="4191683"/>
            <a:ext cx="2870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FE7D-4F85-474D-98E1-AC38C443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9FC6-9AE8-3C45-9F4C-DC4BDC2D2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3777BC"/>
                </a:solidFill>
              </a:rPr>
              <a:t>Epidemic Management and Outbreak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Open source models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High quality data for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Benchmarking possible without extensive 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Well documented in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>
                <a:solidFill>
                  <a:srgbClr val="3777BC"/>
                </a:solidFill>
              </a:rPr>
              <a:t>Specific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H5N1 influenza outbreak and management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b="0" dirty="0"/>
              <a:t>1990s outbreak and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H3N2 influenza vaccine effectiveness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b="0" dirty="0"/>
              <a:t>Repeated vaccine application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b="0" dirty="0"/>
              <a:t>Serial vaccine hypothesis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Intra-season vaccine model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71E22-7208-6541-A457-C48AF38209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rgbClr val="3777BC"/>
                </a:solidFill>
              </a:rPr>
              <a:t>DARPA Relevance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Real-time planning with complex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Incident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Warfighter health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Biological incident response and countermeasure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1E4C5-1EE5-AE45-9D83-4146A7F3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6170" y="4996115"/>
            <a:ext cx="1047508" cy="1047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577E2-FEA0-7C4E-8965-8DA30BD657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0619" y="4468834"/>
            <a:ext cx="1903381" cy="19033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F0FDA-B03E-9D4C-BEE9-304FDFAE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3678" y="4595122"/>
            <a:ext cx="1163284" cy="116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2857A-8B87-B74B-8706-517C7107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2805" y="5757913"/>
            <a:ext cx="752515" cy="7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29199-55CE-C147-A085-DE2E4BA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Crisis Response: The Ideal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67630-B3D7-6245-B5B9-DFD9FC16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Domain experts capable of </a:t>
            </a:r>
            <a:r>
              <a:rPr lang="en-US" dirty="0">
                <a:solidFill>
                  <a:srgbClr val="3777BC"/>
                </a:solidFill>
              </a:rPr>
              <a:t>agile</a:t>
            </a:r>
            <a:r>
              <a:rPr lang="en-US" dirty="0"/>
              <a:t>, </a:t>
            </a:r>
            <a:r>
              <a:rPr lang="en-US" dirty="0">
                <a:solidFill>
                  <a:srgbClr val="3777BC"/>
                </a:solidFill>
              </a:rPr>
              <a:t>performable</a:t>
            </a:r>
            <a:r>
              <a:rPr lang="en-US" dirty="0"/>
              <a:t>, and </a:t>
            </a:r>
            <a:r>
              <a:rPr lang="en-US" dirty="0">
                <a:solidFill>
                  <a:srgbClr val="3777BC"/>
                </a:solidFill>
              </a:rPr>
              <a:t>high confidence</a:t>
            </a:r>
            <a:r>
              <a:rPr lang="en-US" dirty="0"/>
              <a:t> modeling in response to crisis.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Leverage AI to make decisions on actions, policy, with continuous improvement and feedback to improve outcomes.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581B0-994B-3441-BF93-10524B13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89" y="3503531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E6A0B-6D8E-7249-96DA-BC5789BC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" y="3388490"/>
            <a:ext cx="5096009" cy="30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1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144D-30AC-8149-AB34-48C4EAFC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VDSOL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CEC5-1314-1644-9001-F23C7BC4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37" y="1693863"/>
            <a:ext cx="8201412" cy="10146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Not limited to a single domain.</a:t>
            </a:r>
          </a:p>
          <a:p>
            <a:pPr algn="ctr"/>
            <a:r>
              <a:rPr lang="en-US" dirty="0"/>
              <a:t>AFI allows solver reuse, and easy definition of new visual domain specific languages.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3195A-79D1-3247-9037-570AF48F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9" y="2870521"/>
            <a:ext cx="6417550" cy="33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1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388BD-A14B-9746-9104-3A20F994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443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5C428-716A-E641-89F4-B3903359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and Schedule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3442EA-8091-0E4D-9EFA-B1E17333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797"/>
            <a:ext cx="9144000" cy="28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500063" y="1195388"/>
            <a:ext cx="3889375" cy="22510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9"/>
          <p:cNvSpPr txBox="1">
            <a:spLocks/>
          </p:cNvSpPr>
          <p:nvPr/>
        </p:nvSpPr>
        <p:spPr>
          <a:xfrm>
            <a:off x="490538" y="3953049"/>
            <a:ext cx="3956050" cy="24477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Traditional machine learning and complex system modeling is a slow, error prone process.  Normally it results in bias-prone low performance models, and difficulty leveraging results for real-time problems.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Our method improves the capability of domain experts to build, verify, and validate models.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Our algorithms result in orders of magnitude improvement in runtime vs. hand coded models.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Impulse and rate reward models allow us to leverage results quicker, and more easily turn outcomes of modeling and machine learning into actionable knowledge.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5525" y="1198373"/>
            <a:ext cx="4133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bridge the gap between domain experts and modeling challenges</a:t>
            </a:r>
            <a:r>
              <a:rPr lang="en-US" sz="1200" dirty="0"/>
              <a:t> during the modeling phase, by providing novel Visual Domain Specific Ontological Languages (VDSOLs) which produce </a:t>
            </a:r>
            <a:r>
              <a:rPr lang="en-US" sz="1200" b="1" dirty="0"/>
              <a:t>executable models</a:t>
            </a:r>
            <a:r>
              <a:rPr lang="en-US" sz="1200" dirty="0"/>
              <a:t> using intermediate abstractions, and a library of machine-assisted inference techniques.</a:t>
            </a:r>
          </a:p>
          <a:p>
            <a:endParaRPr lang="en-US" sz="1200" b="1" dirty="0"/>
          </a:p>
          <a:p>
            <a:r>
              <a:rPr lang="en-US" sz="1200" b="1" dirty="0"/>
              <a:t>We achieve </a:t>
            </a:r>
            <a:r>
              <a:rPr lang="en-US" sz="1200" b="1" dirty="0" err="1"/>
              <a:t>explainability</a:t>
            </a:r>
            <a:r>
              <a:rPr lang="en-US" sz="1200" b="1" dirty="0"/>
              <a:t> and allow rich prognostic queries</a:t>
            </a:r>
            <a:r>
              <a:rPr lang="en-US" sz="1200" dirty="0"/>
              <a:t> by binding results to elements of our abstraction and objects in the VDSOLs with robust reward model algorithms which structure the results of machine-assisted inference with contextual information.</a:t>
            </a:r>
            <a:endParaRPr lang="en-US" sz="1200" b="1" dirty="0"/>
          </a:p>
        </p:txBody>
      </p:sp>
      <p:sp>
        <p:nvSpPr>
          <p:cNvPr id="8" name="Text Placeholder 19"/>
          <p:cNvSpPr txBox="1">
            <a:spLocks/>
          </p:cNvSpPr>
          <p:nvPr/>
        </p:nvSpPr>
        <p:spPr>
          <a:xfrm>
            <a:off x="4705525" y="3973385"/>
            <a:ext cx="3956050" cy="24477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Most existing approaches are bespoke, hand coded, and unperformable.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Most existing approaches deliver outcomes that rarely connect contextually, and are hard to extract new knowledge from, or to use in order to develop understanding about the modeled system.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We provide a generalizable solution that leverages intermediate abstractions and contextual ontologies to address these shortcomings.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19705-BCAB-1C4F-AC84-E3137FFE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8" y="1266930"/>
            <a:ext cx="4238523" cy="21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438275"/>
            <a:ext cx="9144000" cy="1724025"/>
          </a:xfrm>
        </p:spPr>
        <p:txBody>
          <a:bodyPr rtlCol="0"/>
          <a:lstStyle/>
          <a:p>
            <a:pPr algn="ctr" eaLnBrk="1" fontAlgn="auto" hangingPunct="1">
              <a:spcAft>
                <a:spcPts val="1200"/>
              </a:spcAft>
              <a:buFont typeface="Arial"/>
              <a:buNone/>
              <a:defRPr/>
            </a:pPr>
            <a:r>
              <a:rPr lang="en-US" b="1" dirty="0">
                <a:latin typeface="Helvetica"/>
                <a:ea typeface="+mn-ea"/>
                <a:cs typeface="Helvetica"/>
              </a:rPr>
              <a:t>Creating </a:t>
            </a:r>
            <a:r>
              <a:rPr lang="en-US" b="1" dirty="0">
                <a:solidFill>
                  <a:srgbClr val="FFC32E"/>
                </a:solidFill>
                <a:latin typeface="Helvetica"/>
                <a:ea typeface="+mn-ea"/>
                <a:cs typeface="Helvetica"/>
              </a:rPr>
              <a:t>trustworthiness</a:t>
            </a:r>
            <a:r>
              <a:rPr lang="en-US" b="1" dirty="0">
                <a:latin typeface="Helvetica"/>
                <a:ea typeface="+mn-ea"/>
                <a:cs typeface="Helvetica"/>
              </a:rPr>
              <a:t> in critical systems</a:t>
            </a:r>
          </a:p>
          <a:p>
            <a:pPr algn="ctr" eaLnBrk="1" fontAlgn="auto" hangingPunct="1">
              <a:spcAft>
                <a:spcPts val="1200"/>
              </a:spcAft>
              <a:buFont typeface="Arial"/>
              <a:buNone/>
              <a:defRPr/>
            </a:pPr>
            <a:r>
              <a:rPr lang="en-US" b="1" dirty="0">
                <a:latin typeface="Helvetica"/>
                <a:ea typeface="+mn-ea"/>
                <a:cs typeface="Helvetica"/>
              </a:rPr>
              <a:t>Leaders in </a:t>
            </a:r>
            <a:r>
              <a:rPr lang="en-US" b="1" dirty="0">
                <a:solidFill>
                  <a:srgbClr val="FFC32E"/>
                </a:solidFill>
                <a:latin typeface="Helvetica"/>
                <a:ea typeface="+mn-ea"/>
                <a:cs typeface="Helvetica"/>
              </a:rPr>
              <a:t>high assurance </a:t>
            </a:r>
            <a:r>
              <a:rPr lang="en-US" b="1" dirty="0">
                <a:latin typeface="Helvetica"/>
                <a:ea typeface="+mn-ea"/>
                <a:cs typeface="Helvetica"/>
              </a:rPr>
              <a:t>research and development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365966"/>
            <a:ext cx="91440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Galois [gal-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wah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] </a:t>
            </a:r>
          </a:p>
          <a:p>
            <a:pPr algn="ctr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defRPr/>
            </a:pP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Named after French mathematician 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Évariste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 Galois</a:t>
            </a:r>
          </a:p>
        </p:txBody>
      </p:sp>
      <p:pic>
        <p:nvPicPr>
          <p:cNvPr id="7" name="Picture 6" descr="galois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41325"/>
            <a:ext cx="3181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30349" y="3162300"/>
            <a:ext cx="629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latin typeface="Helvetica Light"/>
                <a:cs typeface="Helvetica Light"/>
              </a:rPr>
              <a:t>Please feel free to ask me any questions now; or email me at </a:t>
            </a:r>
            <a:r>
              <a:rPr lang="en-US" sz="2400" b="1" dirty="0" err="1">
                <a:solidFill>
                  <a:schemeClr val="bg1"/>
                </a:solidFill>
                <a:latin typeface="Helvetica"/>
                <a:cs typeface="Helvetica"/>
              </a:rPr>
              <a:t>ewdavis@galois.com</a:t>
            </a:r>
            <a:r>
              <a:rPr lang="en-US" sz="2400" dirty="0">
                <a:solidFill>
                  <a:srgbClr val="FFC000"/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099" y="6153824"/>
            <a:ext cx="7759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All trademarks, service marks, trade names, trade dress, product names, and logos appearing in these slides are the property of their respective owners, including in some instances Galois, Inc.</a:t>
            </a:r>
          </a:p>
        </p:txBody>
      </p:sp>
    </p:spTree>
    <p:extLst>
      <p:ext uri="{BB962C8B-B14F-4D97-AF65-F5344CB8AC3E}">
        <p14:creationId xmlns:p14="http://schemas.microsoft.com/office/powerpoint/2010/main" val="3855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29199-55CE-C147-A085-DE2E4BA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Crisis Response: The Reality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67630-B3D7-6245-B5B9-DFD9FC16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models of complex systems 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94BAE-199B-804C-BA1F-27B683B8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1" y="2193673"/>
            <a:ext cx="1302152" cy="1302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62814-C144-054C-B31C-34E08308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6" y="4225327"/>
            <a:ext cx="1426580" cy="142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4F77F-3D6A-7343-8AF2-F603784B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615" y="4245899"/>
            <a:ext cx="1452623" cy="1452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BAE03-8579-4840-9996-679A2A430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950" y="3820865"/>
            <a:ext cx="2216552" cy="2216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739251-5257-664E-BF17-20FE37BAC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414" y="4217298"/>
            <a:ext cx="1423686" cy="1423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C60D38-BF5D-1A48-BE51-2B8429C81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00" y="4223085"/>
            <a:ext cx="1417899" cy="141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0A520D-4132-6342-A864-E28FBF5CD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878" y="4281214"/>
            <a:ext cx="1417899" cy="1417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E14CD3-CB7F-6246-9944-7486FC9B0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276" y="4280623"/>
            <a:ext cx="1417899" cy="14178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36EB47-F4B8-E644-B681-784398D3E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782" y="4223085"/>
            <a:ext cx="1417899" cy="14178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F750D7-DAC6-7348-87A2-55A1BB7CD5D6}"/>
              </a:ext>
            </a:extLst>
          </p:cNvPr>
          <p:cNvSpPr txBox="1"/>
          <p:nvPr/>
        </p:nvSpPr>
        <p:spPr>
          <a:xfrm>
            <a:off x="1898427" y="2660083"/>
            <a:ext cx="724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large teams of modelers, mathematicians, and software engineers.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C0AEA-F5AF-384E-B480-30C73F4CDCB8}"/>
              </a:ext>
            </a:extLst>
          </p:cNvPr>
          <p:cNvSpPr txBox="1"/>
          <p:nvPr/>
        </p:nvSpPr>
        <p:spPr>
          <a:xfrm>
            <a:off x="425908" y="5804529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 reusable.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0D1C97-681B-844F-BD6F-3DC4820E1D8F}"/>
              </a:ext>
            </a:extLst>
          </p:cNvPr>
          <p:cNvSpPr txBox="1"/>
          <p:nvPr/>
        </p:nvSpPr>
        <p:spPr>
          <a:xfrm>
            <a:off x="2394155" y="5804529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Not maintainable.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61134-E6A0-9149-BF5D-E3B45A9E4425}"/>
              </a:ext>
            </a:extLst>
          </p:cNvPr>
          <p:cNvSpPr txBox="1"/>
          <p:nvPr/>
        </p:nvSpPr>
        <p:spPr>
          <a:xfrm>
            <a:off x="4499779" y="5804529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Not easily developed.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0B650-BAF8-984A-909F-5DC0EC8B32E6}"/>
              </a:ext>
            </a:extLst>
          </p:cNvPr>
          <p:cNvSpPr txBox="1"/>
          <p:nvPr/>
        </p:nvSpPr>
        <p:spPr>
          <a:xfrm>
            <a:off x="7037529" y="5804529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Not performable.</a:t>
            </a:r>
          </a:p>
        </p:txBody>
      </p:sp>
    </p:spTree>
    <p:extLst>
      <p:ext uri="{BB962C8B-B14F-4D97-AF65-F5344CB8AC3E}">
        <p14:creationId xmlns:p14="http://schemas.microsoft.com/office/powerpoint/2010/main" val="22555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AA7F-60BC-D946-9570-7702AB1A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Semi-Formal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2A2F2-2657-7E4F-BBC1-A541D233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6" y="2090054"/>
            <a:ext cx="3837772" cy="2563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193D1-01CC-BB40-AB24-54111DDF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6" y="5752618"/>
            <a:ext cx="4672297" cy="803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A7A3A-E6D9-1142-B541-3D699992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456" y="729204"/>
            <a:ext cx="4401543" cy="56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0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48D-2E59-5940-B9C8-4C65A77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TA2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56FC-C9AC-8043-B35F-1C7ECAAB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build domain specific languages using ontological diagrams to give meaning to the semi-formal diagrams domain experts usually build, and use this to architect a system for agile metamodel inference.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Leverage an intermediate language to build efficient, performable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Ground visual language in an intermediate language to provide formal, executable syntax.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intermediate language to solvers, for reusable, maintainable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Leverage ontology to present results and allow interrogation. </a:t>
            </a:r>
          </a:p>
        </p:txBody>
      </p:sp>
    </p:spTree>
    <p:extLst>
      <p:ext uri="{BB962C8B-B14F-4D97-AF65-F5344CB8AC3E}">
        <p14:creationId xmlns:p14="http://schemas.microsoft.com/office/powerpoint/2010/main" val="39540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C9E5-1F29-694E-82B6-AE628CB7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7158-94C4-9848-AECA-A0384596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31" y="3251068"/>
            <a:ext cx="3161249" cy="143177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Eric Davis – PI</a:t>
            </a:r>
          </a:p>
          <a:p>
            <a:pPr algn="ctr"/>
            <a:r>
              <a:rPr lang="en-US" sz="2800" dirty="0"/>
              <a:t>Ryan Wright – PL</a:t>
            </a:r>
          </a:p>
          <a:p>
            <a:pPr algn="ctr"/>
            <a:r>
              <a:rPr lang="en-US" sz="2800" dirty="0"/>
              <a:t>Alec Theriault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F8ED1-B678-3D4B-AB43-3817CD3F3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39" r="-4239"/>
          <a:stretch/>
        </p:blipFill>
        <p:spPr>
          <a:xfrm>
            <a:off x="2427557" y="1828807"/>
            <a:ext cx="4301196" cy="10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6653-374A-3445-8491-31F35236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Project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296AD4-E68E-B54B-9A2A-93C063C07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866264"/>
            <a:ext cx="8223250" cy="4084323"/>
          </a:xfrm>
        </p:spPr>
      </p:pic>
    </p:spTree>
    <p:extLst>
      <p:ext uri="{BB962C8B-B14F-4D97-AF65-F5344CB8AC3E}">
        <p14:creationId xmlns:p14="http://schemas.microsoft.com/office/powerpoint/2010/main" val="326629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EADE6-A358-0847-A92F-11B82719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29942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210-E661-A248-8879-A90B05D6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AMIDOL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AAE049-59F5-344A-9E42-ACC6BC964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50" y="2339975"/>
            <a:ext cx="4191000" cy="3136900"/>
          </a:xfrm>
        </p:spPr>
      </p:pic>
    </p:spTree>
    <p:extLst>
      <p:ext uri="{BB962C8B-B14F-4D97-AF65-F5344CB8AC3E}">
        <p14:creationId xmlns:p14="http://schemas.microsoft.com/office/powerpoint/2010/main" val="25531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865</Words>
  <Application>Microsoft Macintosh PowerPoint</Application>
  <PresentationFormat>On-screen Show (4:3)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</vt:lpstr>
      <vt:lpstr>Helvetica Light</vt:lpstr>
      <vt:lpstr>Tahoma</vt:lpstr>
      <vt:lpstr>Wingdings</vt:lpstr>
      <vt:lpstr>Office Theme</vt:lpstr>
      <vt:lpstr>AMIDOL: Agile Metamodel Inference with Domain-specific Ontological Languages  ASKE TA2</vt:lpstr>
      <vt:lpstr>AI and Crisis Response: The Ideal</vt:lpstr>
      <vt:lpstr>AI and Crisis Response: The Reality</vt:lpstr>
      <vt:lpstr>Semi-Formal Diagrams</vt:lpstr>
      <vt:lpstr>Our TA2 Thesis</vt:lpstr>
      <vt:lpstr>Team</vt:lpstr>
      <vt:lpstr>Objectives and Project Overview</vt:lpstr>
      <vt:lpstr>Technical Approach</vt:lpstr>
      <vt:lpstr>AMIDOL Architecture</vt:lpstr>
      <vt:lpstr>Visual Languages for Practitioners</vt:lpstr>
      <vt:lpstr>Visual Domain Specific Ontological Languages</vt:lpstr>
      <vt:lpstr>Abstract Functional Interface</vt:lpstr>
      <vt:lpstr>Machine-Assisted Inference Engine</vt:lpstr>
      <vt:lpstr>Putting it Together</vt:lpstr>
      <vt:lpstr>Putting it Together</vt:lpstr>
      <vt:lpstr>Communicating Results</vt:lpstr>
      <vt:lpstr>Outputs vs. Machine Assisted Inference</vt:lpstr>
      <vt:lpstr>Interrogatability</vt:lpstr>
      <vt:lpstr>Scientific Domain</vt:lpstr>
      <vt:lpstr>The VDSOL Advantage</vt:lpstr>
      <vt:lpstr>Summary</vt:lpstr>
      <vt:lpstr>Milestones and Schedule</vt:lpstr>
      <vt:lpstr>PowerPoint Presentation</vt:lpstr>
      <vt:lpstr>PowerPoint Presentation</vt:lpstr>
    </vt:vector>
  </TitlesOfParts>
  <Company>Jessica Tate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Presenter Galois</cp:lastModifiedBy>
  <cp:revision>109</cp:revision>
  <dcterms:created xsi:type="dcterms:W3CDTF">2014-09-29T19:50:07Z</dcterms:created>
  <dcterms:modified xsi:type="dcterms:W3CDTF">2018-12-04T20:28:01Z</dcterms:modified>
</cp:coreProperties>
</file>