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EA07-5E0F-2E4B-84DC-9965271E0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AABD-C0DF-ED48-BE6F-5212D085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9E0A-0154-2449-945E-2A4767C5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FC88-197A-F540-AFDC-6C996BB7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2062-2E5A-6E46-847B-2FF60B5A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5A08-C689-F847-98E6-6A05F36E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3040-89BC-1C4F-97C5-0EA70203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5DB9-9E14-DD4A-AC55-FDF47A43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3F1F-4D7E-7B40-B063-366A735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DFEA-E61F-044C-97E5-0F4A41F0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BCD51-D6FE-AA4C-93C3-07618845A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6401-1B1D-AA47-870B-4439B8AE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D7C8-317B-2545-B684-31A6BB9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8D37-740A-4342-AABB-01D770A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6A6A-25DD-5643-A429-9948BE53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B608-6CB5-9B43-8D6E-A08BA411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B1BA-A84E-A648-BCA6-C4AE2B8D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5305-C569-AC4A-B86E-2D284159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684D-C264-7744-9098-3D66FCA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772A-C2D5-E440-A5FC-C98B8F77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FB6B-9B59-4544-B220-AD0427DA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3847-BBA9-2F49-B39D-A224A919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D8D2-D327-9745-A1E3-75B4579A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CC54-0A99-E344-9DAA-57E73B94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3F6-8E6A-E14A-908C-49B0A14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B3A3-5DE3-0B42-931A-5315FF41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7E74-DB26-AB4C-BD69-A876DF7E7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86B62-6C78-9E4C-9DCF-8E6BD303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134C4-680D-574B-8D9F-ED77536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6BB8-C8FA-D744-87A9-96F10B5D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D890-F740-494E-ADD9-9839059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A078-0D23-9B4E-8F15-AF45062A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C4BE-0A22-424A-B4D6-7EC68DB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1C8D-FAE8-2D4D-B0C4-96B4F5C1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1B72-DB4F-5845-9741-C0D7D72B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50D4-8208-F644-B840-527251EC9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30FD-B2FB-2744-B8D5-086F7AB3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364FE-3442-A44C-BE49-F3AB1288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0A121-1C29-FB4F-8391-6C85E4C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0DC8-39FF-1C4F-BF18-8438299F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C556-4D7A-4A40-9B76-4F55D72F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C9D4C-31A9-2C40-967E-EBEB177B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192DA-EC55-5543-BE3A-3DA0E75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A186E-23BA-1D4D-B40D-33664F92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789B8-5925-8A41-856E-8891E6A8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FBE5-1041-D646-8C46-75691993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7856-3240-AE40-B0A2-0C2C3318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131C-22F5-7A4B-A374-BB3B5B0E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FE585-70EB-3844-B445-29F3D5F3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7791-416B-4E4C-A61D-7707186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2385-C52B-6643-8A7B-143BD29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6692-2CBE-C64E-B3FB-8BE6D60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9B2B-8A4B-384D-9A00-4CE861C6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61D6-615B-9A4A-8D11-4B1BF842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40DA8-CA38-224C-9B47-D32872FB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A6B9-815D-6F48-B87D-AA76F51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D13B-2146-1A45-BA87-2F471368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0506-6F5B-2540-982C-F680F4CB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AB551-7A19-5247-94D9-FA1E6E31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41D-C600-774B-9508-67AB6FE3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58D0-D772-7644-86BD-C3493023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3682-179D-A74A-8F09-6C9F755E824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9FC-3CC1-F94A-8059-E7B3C2C1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22CB-64C1-6F47-A756-D21ADB2FE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386-2C24-B446-BA64-53BB44206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ASKE MD: </a:t>
            </a:r>
            <a:br>
              <a:rPr lang="en-US" dirty="0"/>
            </a:br>
            <a:r>
              <a:rPr lang="en-US" dirty="0"/>
              <a:t>Moving Down the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FD195-DA26-1B47-9CAE-B8999322E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16th, 2019 Breakout Session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11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DC992-315C-2F4C-80A4-F0B973CE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Practical/Compelling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8A104-7AB9-7E4C-BE23-C6C95225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Reusable model stack.  </a:t>
            </a:r>
          </a:p>
          <a:p>
            <a:pPr lvl="1" fontAlgn="base"/>
            <a:r>
              <a:rPr lang="en-US" dirty="0"/>
              <a:t>Forms the basis for a reusable modeling stack (MOMACS).  </a:t>
            </a:r>
          </a:p>
          <a:p>
            <a:pPr lvl="1" fontAlgn="base"/>
            <a:r>
              <a:rPr lang="en-US" dirty="0"/>
              <a:t>Specifications for encoding a domain</a:t>
            </a:r>
          </a:p>
          <a:p>
            <a:pPr lvl="1" fontAlgn="base"/>
            <a:r>
              <a:rPr lang="en-US" dirty="0"/>
              <a:t>“knobs” to turn to fit the stack to a domain.</a:t>
            </a:r>
          </a:p>
          <a:p>
            <a:pPr fontAlgn="base"/>
            <a:r>
              <a:rPr lang="en-US" dirty="0"/>
              <a:t>Model refinement and assumption checking - how to fix models on the basis of model/human assumption errors.</a:t>
            </a:r>
          </a:p>
          <a:p>
            <a:pPr fontAlgn="base"/>
            <a:r>
              <a:rPr lang="en-US" dirty="0"/>
              <a:t>Knowledge extraction and domain 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266-C108-0F40-AFCC-804FA341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A1C9-96A7-434E-8844-514FC66A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Moving down the stack moves from domain science to quantitative scientist to machine engineer.</a:t>
            </a:r>
          </a:p>
          <a:p>
            <a:pPr fontAlgn="base"/>
            <a:r>
              <a:rPr lang="en-US" dirty="0"/>
              <a:t>Casting current layer results into appropriate context for new layers assumptions.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F201-862E-6A49-8D2C-8C08AB1B842C}"/>
              </a:ext>
            </a:extLst>
          </p:cNvPr>
          <p:cNvSpPr txBox="1"/>
          <p:nvPr/>
        </p:nvSpPr>
        <p:spPr>
          <a:xfrm>
            <a:off x="-50861" y="4672362"/>
            <a:ext cx="11404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         f(Domain Knowledge) </a:t>
            </a:r>
            <a:r>
              <a:rPr lang="en-US" sz="4000" dirty="0">
                <a:solidFill>
                  <a:srgbClr val="0070C0"/>
                </a:solidFill>
              </a:rPr>
              <a:t>→</a:t>
            </a:r>
            <a:r>
              <a:rPr lang="en-US" sz="4000" b="1" dirty="0">
                <a:solidFill>
                  <a:srgbClr val="0070C0"/>
                </a:solidFill>
              </a:rPr>
              <a:t> Structured Knowledge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</a:rPr>
              <a:t>g(Structured Knowledge </a:t>
            </a:r>
            <a:r>
              <a:rPr lang="en-US" sz="4000" dirty="0">
                <a:solidFill>
                  <a:srgbClr val="0070C0"/>
                </a:solidFill>
              </a:rPr>
              <a:t>→</a:t>
            </a:r>
            <a:r>
              <a:rPr lang="en-US" sz="4000" b="1" dirty="0">
                <a:solidFill>
                  <a:srgbClr val="0070C0"/>
                </a:solidFill>
              </a:rPr>
              <a:t> Domain Knowledge </a:t>
            </a:r>
          </a:p>
        </p:txBody>
      </p:sp>
    </p:spTree>
    <p:extLst>
      <p:ext uri="{BB962C8B-B14F-4D97-AF65-F5344CB8AC3E}">
        <p14:creationId xmlns:p14="http://schemas.microsoft.com/office/powerpoint/2010/main" val="21187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D9F8-B524-C74A-88ED-460438DC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190-4A72-5D42-95B0-2794E0C7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Moving down the stack allows sharing of extracted knowledge between domains.</a:t>
            </a:r>
          </a:p>
          <a:p>
            <a:pPr fontAlgn="base"/>
            <a:r>
              <a:rPr lang="en-US" dirty="0"/>
              <a:t>Moving between may illuminate and identify domain constraints and assumptions, and equivalences that were not previously realized.</a:t>
            </a:r>
          </a:p>
          <a:p>
            <a:pPr fontAlgn="base"/>
            <a:r>
              <a:rPr lang="en-US" dirty="0"/>
              <a:t>Community standards on how to interpret layer results, and required context for layer translation.</a:t>
            </a:r>
          </a:p>
          <a:p>
            <a:pPr fontAlgn="base"/>
            <a:r>
              <a:rPr lang="en-US" dirty="0"/>
              <a:t>Community interaction happens at the middle layer.  Readers work primarily on the middle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3F6E-A262-4749-A6C4-06154F25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Connections Tools and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F3CC-3F2E-964A-85B9-03F78FE0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Standards for middle layer expressivity</a:t>
            </a:r>
          </a:p>
          <a:p>
            <a:pPr lvl="1" fontAlgn="base"/>
            <a:r>
              <a:rPr lang="en-US" dirty="0"/>
              <a:t>Needs to cover all scientific models.</a:t>
            </a:r>
          </a:p>
          <a:p>
            <a:pPr fontAlgn="base"/>
            <a:r>
              <a:rPr lang="en-US" dirty="0"/>
              <a:t>Middle layer representations must be: </a:t>
            </a:r>
          </a:p>
          <a:p>
            <a:pPr lvl="1" fontAlgn="base"/>
            <a:r>
              <a:rPr lang="en-US" dirty="0"/>
              <a:t>Isomorphic.</a:t>
            </a:r>
          </a:p>
          <a:p>
            <a:pPr lvl="1" fontAlgn="base"/>
            <a:r>
              <a:rPr lang="en-US" dirty="0"/>
              <a:t>Computing the isomorphisms needs to be </a:t>
            </a:r>
            <a:br>
              <a:rPr lang="en-US" dirty="0"/>
            </a:br>
            <a:r>
              <a:rPr lang="en-US" dirty="0"/>
              <a:t>performable.</a:t>
            </a:r>
          </a:p>
          <a:p>
            <a:pPr fontAlgn="base"/>
            <a:r>
              <a:rPr lang="en-US" dirty="0"/>
              <a:t>Isomorphisms allow collaboration between </a:t>
            </a:r>
            <a:br>
              <a:rPr lang="en-US" dirty="0"/>
            </a:br>
            <a:r>
              <a:rPr lang="en-US" dirty="0"/>
              <a:t>focused ecosystems </a:t>
            </a:r>
          </a:p>
          <a:p>
            <a:pPr lvl="1" fontAlgn="base"/>
            <a:r>
              <a:rPr lang="en-US" dirty="0"/>
              <a:t>Solve sub-problems efficiently.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3FE4F-CDB0-9C48-99F4-ABCF7EF5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2" y="1027906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86A4D-F28A-4C4A-8365-5432C360527B}"/>
              </a:ext>
            </a:extLst>
          </p:cNvPr>
          <p:cNvSpPr txBox="1"/>
          <p:nvPr/>
        </p:nvSpPr>
        <p:spPr>
          <a:xfrm>
            <a:off x="9244359" y="4331380"/>
            <a:ext cx="1243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Knowledge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407196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ED2-E9B3-C94E-A80E-F12E3AC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Collaborative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9125-A459-384C-B93E-714DF414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Between milestones, pairwise, or ring partnering to check middle layer compatibility and whether they are isomorphic.</a:t>
            </a:r>
          </a:p>
          <a:p>
            <a:pPr fontAlgn="base"/>
            <a:r>
              <a:rPr lang="en-US" dirty="0"/>
              <a:t>Working groups to share tools in one ecosystem through isomorphic transforms.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31168-B211-5847-BBE2-91DB5B46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91" y="2721046"/>
            <a:ext cx="4661209" cy="4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5D48E-DC59-8D4C-AE1B-83A36DC0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ASKE Stack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117048-0E04-AD4D-A1C5-050B718B4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“Moving Down” the stack implies moving from domain specific to intermediate representations, or from intermediate representations to Machine/Implementation specific representations.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D7E85-221E-4B49-BAE5-F8194028A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1215"/>
            <a:ext cx="5181600" cy="2800157"/>
          </a:xfrm>
        </p:spPr>
      </p:pic>
    </p:spTree>
    <p:extLst>
      <p:ext uri="{BB962C8B-B14F-4D97-AF65-F5344CB8AC3E}">
        <p14:creationId xmlns:p14="http://schemas.microsoft.com/office/powerpoint/2010/main" val="201299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402-8F28-FE4A-BDF5-24240837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E5B3-9267-5D44-91B0-174E3F7B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Need an architecture which can represent domain knowledge for science to domain experts, but abstract away domain knowledge while preserving it using </a:t>
            </a:r>
            <a:r>
              <a:rPr lang="en-US" b="1" dirty="0"/>
              <a:t>data provenance</a:t>
            </a:r>
            <a:r>
              <a:rPr lang="en-US" dirty="0"/>
              <a:t>, and its consequences.</a:t>
            </a:r>
          </a:p>
          <a:p>
            <a:pPr fontAlgn="base"/>
            <a:r>
              <a:rPr lang="en-US" dirty="0"/>
              <a:t>Layers must have a mechanism for abstraction and concretization of knowledge.</a:t>
            </a:r>
          </a:p>
          <a:p>
            <a:pPr lvl="1" fontAlgn="base"/>
            <a:r>
              <a:rPr lang="en-US" dirty="0"/>
              <a:t>Abstraction and concretization should be lossless inverses of each other. </a:t>
            </a:r>
          </a:p>
          <a:p>
            <a:pPr lvl="1" fontAlgn="base"/>
            <a:r>
              <a:rPr lang="en-US" dirty="0"/>
              <a:t>Abstraction occurs when moving down the stack.</a:t>
            </a:r>
          </a:p>
          <a:p>
            <a:pPr lvl="1" fontAlgn="base"/>
            <a:r>
              <a:rPr lang="en-US" dirty="0"/>
              <a:t>Concretization occurs when moving up the stack.</a:t>
            </a:r>
          </a:p>
          <a:p>
            <a:pPr lvl="1" fontAlgn="base"/>
            <a:r>
              <a:rPr lang="en-US" dirty="0"/>
              <a:t>Calling conventions</a:t>
            </a:r>
          </a:p>
          <a:p>
            <a:pPr lvl="2" fontAlgn="base"/>
            <a:r>
              <a:rPr lang="en-US" dirty="0"/>
              <a:t>Caller abstracts when moving down.</a:t>
            </a:r>
          </a:p>
          <a:p>
            <a:pPr lvl="2" fontAlgn="base"/>
            <a:r>
              <a:rPr lang="en-US" dirty="0" err="1"/>
              <a:t>Callee</a:t>
            </a:r>
            <a:r>
              <a:rPr lang="en-US" dirty="0"/>
              <a:t> concretizes when moving up.</a:t>
            </a:r>
          </a:p>
          <a:p>
            <a:pPr lvl="2" fontAlgn="base"/>
            <a:r>
              <a:rPr lang="en-US" dirty="0"/>
              <a:t>This limits the need for change to the intermediate representation when new domains are added.</a:t>
            </a:r>
          </a:p>
          <a:p>
            <a:pPr lvl="2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5D48E-DC59-8D4C-AE1B-83A36DC0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ASKE Stack Layers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117048-0E04-AD4D-A1C5-050B718B4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 not imply a single application, or representation at each layer.</a:t>
            </a:r>
          </a:p>
          <a:p>
            <a:r>
              <a:rPr lang="en-US" dirty="0"/>
              <a:t>Implies the distinction of responsibilities in a layer, and the boundaries on these divisions of responsibility with respect to knowledge.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EB446-E98A-8048-8B48-49A87FF6B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9716"/>
            <a:ext cx="5181600" cy="3063155"/>
          </a:xfrm>
        </p:spPr>
      </p:pic>
    </p:spTree>
    <p:extLst>
      <p:ext uri="{BB962C8B-B14F-4D97-AF65-F5344CB8AC3E}">
        <p14:creationId xmlns:p14="http://schemas.microsoft.com/office/powerpoint/2010/main" val="6629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5472-6910-4649-A5DD-E039C0C4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60B8D-759A-C04F-84E6-6DBB85CD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 semantic casting of some artifacts as they transition layers.</a:t>
            </a:r>
          </a:p>
          <a:p>
            <a:endParaRPr lang="en-US" dirty="0"/>
          </a:p>
          <a:p>
            <a:r>
              <a:rPr lang="en-US" dirty="0"/>
              <a:t>Moving Down</a:t>
            </a:r>
          </a:p>
          <a:p>
            <a:pPr lvl="1"/>
            <a:r>
              <a:rPr lang="en-US" dirty="0"/>
              <a:t>Constraints of model. </a:t>
            </a:r>
          </a:p>
          <a:p>
            <a:pPr lvl="1"/>
            <a:r>
              <a:rPr lang="en-US" dirty="0"/>
              <a:t>Constraints on solution.  </a:t>
            </a:r>
          </a:p>
          <a:p>
            <a:pPr lvl="1"/>
            <a:r>
              <a:rPr lang="en-US" dirty="0"/>
              <a:t>Constraints of results.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Moving Up</a:t>
            </a:r>
          </a:p>
          <a:p>
            <a:pPr lvl="1"/>
            <a:r>
              <a:rPr lang="en-US" dirty="0"/>
              <a:t>Execution errors and their consequences</a:t>
            </a:r>
          </a:p>
          <a:p>
            <a:pPr lvl="1"/>
            <a:r>
              <a:rPr lang="en-US" dirty="0"/>
              <a:t>Results, their interpretations, and their consequences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03598E2-0B31-2E41-B0E1-EF971D1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12" y="2411644"/>
            <a:ext cx="5181600" cy="28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2218-2940-884A-8591-E2E6625A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B5A5-04E0-6544-9A40-1E75C004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a mechanism which allows for the removal or addition of semantic knowledge at each layer.</a:t>
            </a:r>
          </a:p>
          <a:p>
            <a:r>
              <a:rPr lang="en-US" dirty="0"/>
              <a:t>Likely involves some sort of domain specific typing and its interpretation.</a:t>
            </a:r>
          </a:p>
          <a:p>
            <a:pPr lvl="1"/>
            <a:r>
              <a:rPr lang="en-US" dirty="0"/>
              <a:t>Abstract Knowledge Layer ”knows” an object is a protein.</a:t>
            </a:r>
          </a:p>
          <a:p>
            <a:pPr lvl="1"/>
            <a:r>
              <a:rPr lang="en-US" dirty="0"/>
              <a:t>Structured Knowledge Layer “knows” an object has a label “protein” but not what that label means.</a:t>
            </a:r>
          </a:p>
          <a:p>
            <a:r>
              <a:rPr lang="en-US" dirty="0"/>
              <a:t>Need for a generalized mechanism for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3376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CA1-FFE3-B34C-AA80-0A19B00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9D9-232E-EC49-A5F5-C11F5736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There is an ideal for this process, and there is the current. </a:t>
            </a:r>
          </a:p>
          <a:p>
            <a:pPr lvl="1" fontAlgn="base"/>
            <a:r>
              <a:rPr lang="en-US" dirty="0"/>
              <a:t>Current: </a:t>
            </a:r>
          </a:p>
          <a:p>
            <a:pPr lvl="2" fontAlgn="base"/>
            <a:r>
              <a:rPr lang="en-US" dirty="0"/>
              <a:t>Layers are not clear.</a:t>
            </a:r>
          </a:p>
          <a:p>
            <a:pPr lvl="2" fontAlgn="base"/>
            <a:r>
              <a:rPr lang="en-US" dirty="0"/>
              <a:t>Domain experts, modelers, and software engineers are involved at all layers.  </a:t>
            </a:r>
          </a:p>
          <a:p>
            <a:pPr lvl="1" fontAlgn="base"/>
            <a:r>
              <a:rPr lang="en-US" dirty="0"/>
              <a:t>Ideal:</a:t>
            </a:r>
          </a:p>
          <a:p>
            <a:pPr lvl="2" fontAlgn="base"/>
            <a:r>
              <a:rPr lang="en-US" dirty="0"/>
              <a:t>Layers clearly defined.</a:t>
            </a:r>
          </a:p>
          <a:p>
            <a:pPr lvl="2" fontAlgn="base"/>
            <a:r>
              <a:rPr lang="en-US" dirty="0"/>
              <a:t>Knowledge is properly segmented, structured, and organized.</a:t>
            </a:r>
          </a:p>
          <a:p>
            <a:pPr lvl="1" fontAlgn="base"/>
            <a:r>
              <a:rPr lang="en-US" dirty="0"/>
              <a:t>How do we bridge from current practice to ideal practice? </a:t>
            </a:r>
          </a:p>
          <a:p>
            <a:pPr lvl="1" fontAlgn="base"/>
            <a:r>
              <a:rPr lang="en-US" dirty="0"/>
              <a:t>How do we translate between, and encode artifacts of side knowledge that need to be used?  </a:t>
            </a:r>
          </a:p>
          <a:p>
            <a:pPr lvl="2" fontAlgn="base"/>
            <a:r>
              <a:rPr lang="en-US" dirty="0"/>
              <a:t>Domain knowledge.</a:t>
            </a:r>
          </a:p>
          <a:p>
            <a:pPr lvl="2" fontAlgn="base"/>
            <a:r>
              <a:rPr lang="en-US" dirty="0"/>
              <a:t>Error resulting from implementation.</a:t>
            </a:r>
          </a:p>
          <a:p>
            <a:pPr fontAlgn="base"/>
            <a:r>
              <a:rPr lang="en-US" dirty="0"/>
              <a:t>Semantic interpretation on knowledge generalization and specificity between machine and domain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1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763-9013-9047-B236-F790B60B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Categories and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5062-A506-094C-BBE3-8FEBC3C9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373" y="1690688"/>
            <a:ext cx="8339254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Restrict domain knowledge to the top layer.  </a:t>
            </a:r>
          </a:p>
          <a:p>
            <a:r>
              <a:rPr lang="en-US" b="1" dirty="0"/>
              <a:t>Restrict implementation to the bottom layer. </a:t>
            </a:r>
          </a:p>
          <a:p>
            <a:r>
              <a:rPr lang="en-US" b="1" dirty="0"/>
              <a:t>Layers define knowledge boundaries, not atomicity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1653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BECE-520F-394A-90B4-A7B60118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Plans</a:t>
            </a:r>
          </a:p>
        </p:txBody>
      </p:sp>
    </p:spTree>
    <p:extLst>
      <p:ext uri="{BB962C8B-B14F-4D97-AF65-F5344CB8AC3E}">
        <p14:creationId xmlns:p14="http://schemas.microsoft.com/office/powerpoint/2010/main" val="21266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506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ASKE MD:  Moving Down the Stack</vt:lpstr>
      <vt:lpstr>ASKE Stack Overview</vt:lpstr>
      <vt:lpstr>Grand Challenges I</vt:lpstr>
      <vt:lpstr>ASKE Stack Layers</vt:lpstr>
      <vt:lpstr>Grand Challenges II</vt:lpstr>
      <vt:lpstr>Grand Challenges III</vt:lpstr>
      <vt:lpstr>Technical Gaps</vt:lpstr>
      <vt:lpstr>Overarching Categories and Themes</vt:lpstr>
      <vt:lpstr>Solutions and Plans</vt:lpstr>
      <vt:lpstr>Practical/Compelling Applications</vt:lpstr>
      <vt:lpstr>Human Integration</vt:lpstr>
      <vt:lpstr>Community Components</vt:lpstr>
      <vt:lpstr>Powerful Connections Tools and Ecosystems</vt:lpstr>
      <vt:lpstr>Mechanisms for Collaborative Progress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ASKE MD:  Moving Down the Stack</dc:title>
  <dc:creator>Presenter Galois</dc:creator>
  <cp:lastModifiedBy>Presenter Galois</cp:lastModifiedBy>
  <cp:revision>7</cp:revision>
  <dcterms:created xsi:type="dcterms:W3CDTF">2019-05-17T19:44:53Z</dcterms:created>
  <dcterms:modified xsi:type="dcterms:W3CDTF">2019-05-20T16:36:19Z</dcterms:modified>
</cp:coreProperties>
</file>