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5" r:id="rId2"/>
  </p:sldMasterIdLst>
  <p:notesMasterIdLst>
    <p:notesMasterId r:id="rId4"/>
  </p:notesMasterIdLst>
  <p:handoutMasterIdLst>
    <p:handoutMasterId r:id="rId5"/>
  </p:handoutMasterIdLst>
  <p:sldIdLst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18">
          <p15:clr>
            <a:srgbClr val="A4A3A4"/>
          </p15:clr>
        </p15:guide>
        <p15:guide id="2" pos="3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77BC"/>
    <a:srgbClr val="FFC32E"/>
    <a:srgbClr val="B0D4FF"/>
    <a:srgbClr val="C7DCF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01" autoAdjust="0"/>
    <p:restoredTop sz="93139" autoAdjust="0"/>
  </p:normalViewPr>
  <p:slideViewPr>
    <p:cSldViewPr snapToGrid="0" snapToObjects="1">
      <p:cViewPr>
        <p:scale>
          <a:sx n="113" d="100"/>
          <a:sy n="113" d="100"/>
        </p:scale>
        <p:origin x="336" y="96"/>
      </p:cViewPr>
      <p:guideLst>
        <p:guide orient="horz" pos="2518"/>
        <p:guide pos="3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F809-B08F-3445-B93F-E38BFAD4917D}" type="datetimeFigureOut">
              <a:rPr lang="en-US" smtClean="0"/>
              <a:t>3/31/20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44682-B8B7-AF4E-8006-BF314517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00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3113E-F5D5-E749-B6AB-8076BAB89233}" type="datetimeFigureOut">
              <a:rPr lang="en-US" smtClean="0"/>
              <a:t>3/31/20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209BD-E89E-3143-8153-EF392C421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6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377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4010000"/>
            <a:ext cx="8229052" cy="907722"/>
          </a:xfrm>
        </p:spPr>
        <p:txBody>
          <a:bodyPr>
            <a:normAutofit/>
          </a:bodyPr>
          <a:lstStyle>
            <a:lvl1pPr marL="0" indent="0" algn="l">
              <a:spcAft>
                <a:spcPts val="0"/>
              </a:spcAft>
              <a:buNone/>
              <a:defRPr sz="1400" b="1" i="0" cap="none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66337" y="3441423"/>
            <a:ext cx="8223090" cy="388713"/>
          </a:xfrm>
        </p:spPr>
        <p:txBody>
          <a:bodyPr>
            <a:noAutofit/>
          </a:bodyPr>
          <a:lstStyle>
            <a:lvl1pPr>
              <a:defRPr sz="3400" baseline="0">
                <a:solidFill>
                  <a:srgbClr val="FFC32E"/>
                </a:solidFill>
              </a:defRPr>
            </a:lvl1pPr>
          </a:lstStyle>
          <a:p>
            <a:r>
              <a:rPr lang="en-US" dirty="0"/>
              <a:t>This is a presentation title page</a:t>
            </a:r>
          </a:p>
        </p:txBody>
      </p:sp>
      <p:pic>
        <p:nvPicPr>
          <p:cNvPr id="4" name="Picture 3" descr="galois-pr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60" y="552294"/>
            <a:ext cx="2032696" cy="53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4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37" y="3441423"/>
            <a:ext cx="8223090" cy="388713"/>
          </a:xfrm>
        </p:spPr>
        <p:txBody>
          <a:bodyPr>
            <a:noAutofit/>
          </a:bodyPr>
          <a:lstStyle>
            <a:lvl1pPr>
              <a:defRPr sz="3400" baseline="0">
                <a:solidFill>
                  <a:srgbClr val="FFC32E"/>
                </a:solidFill>
              </a:defRPr>
            </a:lvl1pPr>
          </a:lstStyle>
          <a:p>
            <a:r>
              <a:rPr lang="en-US" dirty="0"/>
              <a:t>This is a chapter title page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6336" y="4010000"/>
            <a:ext cx="5756664" cy="172402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6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an intro for a chapter section. This can be a brief excerpt. </a:t>
            </a:r>
          </a:p>
        </p:txBody>
      </p:sp>
    </p:spTree>
    <p:extLst>
      <p:ext uri="{BB962C8B-B14F-4D97-AF65-F5344CB8AC3E}">
        <p14:creationId xmlns:p14="http://schemas.microsoft.com/office/powerpoint/2010/main" val="216393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377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4010000"/>
            <a:ext cx="8229052" cy="907722"/>
          </a:xfrm>
        </p:spPr>
        <p:txBody>
          <a:bodyPr>
            <a:normAutofit/>
          </a:bodyPr>
          <a:lstStyle>
            <a:lvl1pPr marL="0" indent="0" algn="l">
              <a:spcAft>
                <a:spcPts val="0"/>
              </a:spcAft>
              <a:buNone/>
              <a:defRPr sz="1400" b="1" i="0" cap="none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66337" y="3441423"/>
            <a:ext cx="8223090" cy="388713"/>
          </a:xfrm>
        </p:spPr>
        <p:txBody>
          <a:bodyPr>
            <a:noAutofit/>
          </a:bodyPr>
          <a:lstStyle>
            <a:lvl1pPr>
              <a:defRPr sz="3400" baseline="0">
                <a:solidFill>
                  <a:srgbClr val="FFC32E"/>
                </a:solidFill>
              </a:defRPr>
            </a:lvl1pPr>
          </a:lstStyle>
          <a:p>
            <a:r>
              <a:rPr lang="en-US" dirty="0"/>
              <a:t>This is a presentation title page</a:t>
            </a:r>
          </a:p>
        </p:txBody>
      </p:sp>
      <p:pic>
        <p:nvPicPr>
          <p:cNvPr id="4" name="Picture 3" descr="galois-pr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60" y="552294"/>
            <a:ext cx="2032696" cy="53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62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161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6337" y="3437583"/>
            <a:ext cx="8223090" cy="1206556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This is an area for a short quote or sentence.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26678"/>
            <a:ext cx="8232227" cy="403225"/>
          </a:xfrm>
        </p:spPr>
        <p:txBody>
          <a:bodyPr>
            <a:normAutofit/>
          </a:bodyPr>
          <a:lstStyle>
            <a:lvl1pPr>
              <a:defRPr sz="13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- </a:t>
            </a:r>
            <a:r>
              <a:rPr lang="en-US" dirty="0" err="1"/>
              <a:t>Evariste</a:t>
            </a:r>
            <a:r>
              <a:rPr lang="en-US" dirty="0"/>
              <a:t> Galois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galois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1"/>
                </a:solidFill>
                <a:latin typeface="Helvetica"/>
                <a:cs typeface="Helvetica"/>
              </a:rPr>
              <a:t>© 2020 Galois,</a:t>
            </a:r>
            <a:r>
              <a:rPr lang="en-US" sz="1000" b="0" i="0" baseline="0" dirty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12491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37" y="1050925"/>
            <a:ext cx="8223638" cy="404893"/>
          </a:xfrm>
        </p:spPr>
        <p:txBody>
          <a:bodyPr>
            <a:noAutofit/>
          </a:bodyPr>
          <a:lstStyle>
            <a:lvl1pPr>
              <a:defRPr sz="2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337" y="1693862"/>
            <a:ext cx="8223638" cy="4429125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20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galois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1"/>
                </a:solidFill>
                <a:latin typeface="Helvetica"/>
                <a:cs typeface="Helvetica"/>
              </a:rPr>
              <a:t>© 2020 Galois,</a:t>
            </a:r>
            <a:r>
              <a:rPr lang="en-US" sz="1000" b="0" i="0" baseline="0" dirty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56528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6597020" y="6591402"/>
            <a:ext cx="24487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Helvetica"/>
                <a:cs typeface="Helvetica"/>
              </a:rPr>
              <a:t>© 2014 Galois, </a:t>
            </a:r>
            <a:r>
              <a:rPr lang="en-US" sz="700" b="0" i="0" dirty="0" err="1">
                <a:solidFill>
                  <a:schemeClr val="bg1"/>
                </a:solidFill>
                <a:latin typeface="Helvetica"/>
                <a:cs typeface="Helvetica"/>
              </a:rPr>
              <a:t>Inc</a:t>
            </a:r>
            <a:endParaRPr lang="en-US" sz="700" b="0" i="0" dirty="0">
              <a:latin typeface="Helvetica"/>
              <a:cs typeface="Helvetica"/>
            </a:endParaRPr>
          </a:p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6336" y="1050925"/>
            <a:ext cx="8201413" cy="404893"/>
          </a:xfrm>
        </p:spPr>
        <p:txBody>
          <a:bodyPr>
            <a:noAutofit/>
          </a:bodyPr>
          <a:lstStyle>
            <a:lvl1pPr>
              <a:defRPr sz="2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337" y="1693862"/>
            <a:ext cx="3879885" cy="444030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This is a two column layout.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02364" y="1693862"/>
            <a:ext cx="3878086" cy="444030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This is a two column layout.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galois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1"/>
                </a:solidFill>
                <a:latin typeface="Helvetica"/>
                <a:cs typeface="Helvetica"/>
              </a:rPr>
              <a:t>© 2020 Galois,</a:t>
            </a:r>
            <a:r>
              <a:rPr lang="en-US" sz="1000" b="0" i="0" baseline="0" dirty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21273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337" y="1698750"/>
            <a:ext cx="3879885" cy="291918"/>
          </a:xfrm>
        </p:spPr>
        <p:txBody>
          <a:bodyPr anchor="b">
            <a:noAutofit/>
          </a:bodyPr>
          <a:lstStyle>
            <a:lvl1pPr marL="0" indent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337" y="2066187"/>
            <a:ext cx="3879885" cy="413549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This is a two column layout.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2364" y="1698750"/>
            <a:ext cx="3878086" cy="291918"/>
          </a:xfrm>
        </p:spPr>
        <p:txBody>
          <a:bodyPr anchor="b">
            <a:noAutofit/>
          </a:bodyPr>
          <a:lstStyle>
            <a:lvl1pPr marL="0" indent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02364" y="2066187"/>
            <a:ext cx="3878086" cy="415376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This is a two column layout.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6597020" y="6591402"/>
            <a:ext cx="24487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Helvetica"/>
                <a:cs typeface="Helvetica"/>
              </a:rPr>
              <a:t>© 2014 Galois, </a:t>
            </a:r>
            <a:r>
              <a:rPr lang="en-US" sz="700" b="0" i="0" dirty="0" err="1">
                <a:solidFill>
                  <a:schemeClr val="bg1"/>
                </a:solidFill>
                <a:latin typeface="Helvetica"/>
                <a:cs typeface="Helvetica"/>
              </a:rPr>
              <a:t>Inc</a:t>
            </a:r>
            <a:endParaRPr lang="en-US" sz="700" b="0" i="0" dirty="0">
              <a:latin typeface="Helvetica"/>
              <a:cs typeface="Helvetica"/>
            </a:endParaRPr>
          </a:p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66337" y="1050925"/>
            <a:ext cx="8220464" cy="404893"/>
          </a:xfrm>
        </p:spPr>
        <p:txBody>
          <a:bodyPr>
            <a:noAutofit/>
          </a:bodyPr>
          <a:lstStyle>
            <a:lvl1pPr>
              <a:defRPr sz="2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galois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1"/>
                </a:solidFill>
                <a:latin typeface="Helvetica"/>
                <a:cs typeface="Helvetica"/>
              </a:rPr>
              <a:t>© 2020 Galois,</a:t>
            </a:r>
            <a:r>
              <a:rPr lang="en-US" sz="1000" b="0" i="0" baseline="0" dirty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85423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66336" y="1050925"/>
            <a:ext cx="8220463" cy="404893"/>
          </a:xfrm>
        </p:spPr>
        <p:txBody>
          <a:bodyPr>
            <a:noAutofit/>
          </a:bodyPr>
          <a:lstStyle>
            <a:lvl1pPr>
              <a:defRPr sz="2800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Title to Image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galois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1"/>
                </a:solidFill>
                <a:latin typeface="Helvetica"/>
                <a:cs typeface="Helvetica"/>
              </a:rPr>
              <a:t>© 2020 Galois,</a:t>
            </a:r>
            <a:r>
              <a:rPr lang="en-US" sz="1000" b="0" i="0" baseline="0" dirty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>
              <a:latin typeface="Helvetica"/>
              <a:cs typeface="Helvetica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24991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galois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1"/>
                </a:solidFill>
                <a:latin typeface="Helvetica"/>
                <a:cs typeface="Helvetica"/>
              </a:rPr>
              <a:t>© 2020 Galois,</a:t>
            </a:r>
            <a:r>
              <a:rPr lang="en-US" sz="1000" b="0" i="0" baseline="0" dirty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>
              <a:latin typeface="Helvetica"/>
              <a:cs typeface="Helvetic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788972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List 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6725" y="1425575"/>
            <a:ext cx="8226425" cy="4114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291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37" y="1050925"/>
            <a:ext cx="8223638" cy="404893"/>
          </a:xfrm>
        </p:spPr>
        <p:txBody>
          <a:bodyPr>
            <a:noAutofit/>
          </a:bodyPr>
          <a:lstStyle>
            <a:lvl1pPr>
              <a:defRPr sz="2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337" y="1693862"/>
            <a:ext cx="8223638" cy="4429125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20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 descr="galois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1"/>
                </a:solidFill>
                <a:latin typeface="Helvetica"/>
                <a:cs typeface="Helvetica"/>
              </a:rPr>
              <a:t>© 2020 Galois,</a:t>
            </a:r>
            <a:r>
              <a:rPr lang="en-US" sz="1000" b="0" i="0" baseline="0" dirty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6802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6597020" y="6591402"/>
            <a:ext cx="24487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Helvetica"/>
                <a:cs typeface="Helvetica"/>
              </a:rPr>
              <a:t>© 2014 Galois, </a:t>
            </a:r>
            <a:r>
              <a:rPr lang="en-US" sz="700" b="0" i="0" dirty="0" err="1">
                <a:solidFill>
                  <a:schemeClr val="bg1"/>
                </a:solidFill>
                <a:latin typeface="Helvetica"/>
                <a:cs typeface="Helvetica"/>
              </a:rPr>
              <a:t>Inc</a:t>
            </a:r>
            <a:endParaRPr lang="en-US" sz="700" b="0" i="0" dirty="0">
              <a:latin typeface="Helvetica"/>
              <a:cs typeface="Helvetica"/>
            </a:endParaRPr>
          </a:p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6336" y="1050925"/>
            <a:ext cx="8201413" cy="404893"/>
          </a:xfrm>
        </p:spPr>
        <p:txBody>
          <a:bodyPr>
            <a:noAutofit/>
          </a:bodyPr>
          <a:lstStyle>
            <a:lvl1pPr>
              <a:defRPr sz="2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337" y="1693862"/>
            <a:ext cx="3879885" cy="444030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This is a two column layout.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02364" y="1693862"/>
            <a:ext cx="3878086" cy="444030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This is a two column layout.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galois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1"/>
                </a:solidFill>
                <a:latin typeface="Helvetica"/>
                <a:cs typeface="Helvetica"/>
              </a:rPr>
              <a:t>© 2020 Galois,</a:t>
            </a:r>
            <a:r>
              <a:rPr lang="en-US" sz="1000" b="0" i="0" baseline="0" dirty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7536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337" y="1698750"/>
            <a:ext cx="3879885" cy="291918"/>
          </a:xfrm>
        </p:spPr>
        <p:txBody>
          <a:bodyPr anchor="b">
            <a:noAutofit/>
          </a:bodyPr>
          <a:lstStyle>
            <a:lvl1pPr marL="0" indent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337" y="2066187"/>
            <a:ext cx="3879885" cy="413549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This is a two column layout.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2364" y="1698750"/>
            <a:ext cx="3878086" cy="291918"/>
          </a:xfrm>
        </p:spPr>
        <p:txBody>
          <a:bodyPr anchor="b">
            <a:noAutofit/>
          </a:bodyPr>
          <a:lstStyle>
            <a:lvl1pPr marL="0" indent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02364" y="2066187"/>
            <a:ext cx="3878086" cy="415376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This is a two column layout.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6597020" y="6591402"/>
            <a:ext cx="24487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Helvetica"/>
                <a:cs typeface="Helvetica"/>
              </a:rPr>
              <a:t>© 2014 Galois, </a:t>
            </a:r>
            <a:r>
              <a:rPr lang="en-US" sz="700" b="0" i="0" dirty="0" err="1">
                <a:solidFill>
                  <a:schemeClr val="bg1"/>
                </a:solidFill>
                <a:latin typeface="Helvetica"/>
                <a:cs typeface="Helvetica"/>
              </a:rPr>
              <a:t>Inc</a:t>
            </a:r>
            <a:endParaRPr lang="en-US" sz="700" b="0" i="0" dirty="0">
              <a:latin typeface="Helvetica"/>
              <a:cs typeface="Helvetica"/>
            </a:endParaRPr>
          </a:p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66337" y="1050925"/>
            <a:ext cx="8220464" cy="404893"/>
          </a:xfrm>
        </p:spPr>
        <p:txBody>
          <a:bodyPr>
            <a:noAutofit/>
          </a:bodyPr>
          <a:lstStyle>
            <a:lvl1pPr>
              <a:defRPr sz="2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galois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1"/>
                </a:solidFill>
                <a:latin typeface="Helvetica"/>
                <a:cs typeface="Helvetica"/>
              </a:rPr>
              <a:t>© 2020 Galois,</a:t>
            </a:r>
            <a:r>
              <a:rPr lang="en-US" sz="1000" b="0" i="0" baseline="0" dirty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6295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66336" y="1050925"/>
            <a:ext cx="8220463" cy="404893"/>
          </a:xfrm>
        </p:spPr>
        <p:txBody>
          <a:bodyPr>
            <a:noAutofit/>
          </a:bodyPr>
          <a:lstStyle>
            <a:lvl1pPr>
              <a:defRPr sz="2800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Title to Image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galois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1"/>
                </a:solidFill>
                <a:latin typeface="Helvetica"/>
                <a:cs typeface="Helvetica"/>
              </a:rPr>
              <a:t>© 2020 Galois,</a:t>
            </a:r>
            <a:r>
              <a:rPr lang="en-US" sz="1000" b="0" i="0" baseline="0" dirty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>
              <a:latin typeface="Helvetica"/>
              <a:cs typeface="Helvetica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9644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galois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1"/>
                </a:solidFill>
                <a:latin typeface="Helvetica"/>
                <a:cs typeface="Helvetica"/>
              </a:rPr>
              <a:t>© 2020 Galois,</a:t>
            </a:r>
            <a:r>
              <a:rPr lang="en-US" sz="1000" b="0" i="0" baseline="0" dirty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>
              <a:latin typeface="Helvetica"/>
              <a:cs typeface="Helvetic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3710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List 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6725" y="1425575"/>
            <a:ext cx="8226425" cy="4114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88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Outline Numbering Title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6725" y="1425575"/>
            <a:ext cx="8226425" cy="4114800"/>
          </a:xfrm>
        </p:spPr>
        <p:txBody>
          <a:bodyPr/>
          <a:lstStyle>
            <a:lvl1pPr marL="400050" indent="-400050">
              <a:buFont typeface="+mj-lt"/>
              <a:buAutoNum type="romanUcPeriod"/>
              <a:defRPr sz="2000"/>
            </a:lvl1pPr>
            <a:lvl2pPr marL="800100" indent="-342900">
              <a:buFont typeface="+mj-lt"/>
              <a:buAutoNum type="alphaUcPeriod"/>
              <a:defRPr sz="2000"/>
            </a:lvl2pPr>
            <a:lvl3pPr marL="1257300" indent="-342900">
              <a:buFont typeface="+mj-lt"/>
              <a:buAutoNum type="arabicPeriod"/>
              <a:defRPr sz="1800"/>
            </a:lvl3pPr>
            <a:lvl4pPr marL="1652587" indent="-342900">
              <a:buFont typeface="+mj-lt"/>
              <a:buAutoNum type="alphaLcPeriod"/>
              <a:defRPr sz="1600"/>
            </a:lvl4pPr>
            <a:lvl5pPr marL="2114550" indent="-400050">
              <a:buFont typeface="+mj-lt"/>
              <a:buAutoNum type="romanLcPeriod"/>
              <a:defRPr sz="1600">
                <a:solidFill>
                  <a:schemeClr val="tx1"/>
                </a:solidFill>
              </a:defRPr>
            </a:lvl5pPr>
            <a:lvl6pPr>
              <a:defRPr sz="1600" baseline="0">
                <a:solidFill>
                  <a:schemeClr val="tx1"/>
                </a:solidFill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28575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ome.jpg"/>
          <p:cNvPicPr>
            <a:picLocks noChangeAspect="1"/>
          </p:cNvPicPr>
          <p:nvPr userDrawn="1"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 descr="galois-pr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854" y="3070958"/>
            <a:ext cx="2734292" cy="71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4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6107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This is a page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54480"/>
            <a:ext cx="8226107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8382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63" r:id="rId7"/>
    <p:sldLayoutId id="2147483664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i="0" kern="1200" cap="none" baseline="0">
          <a:solidFill>
            <a:schemeClr val="tx1">
              <a:lumMod val="75000"/>
              <a:lumOff val="25000"/>
            </a:schemeClr>
          </a:solidFill>
          <a:latin typeface="Helvetica"/>
          <a:ea typeface="+mj-ea"/>
          <a:cs typeface="Helvetica Light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spcAft>
          <a:spcPts val="0"/>
        </a:spcAft>
        <a:buFont typeface="Arial"/>
        <a:buNone/>
        <a:defRPr sz="3200" b="0" i="0" kern="1200">
          <a:solidFill>
            <a:schemeClr val="tx1"/>
          </a:solidFill>
          <a:latin typeface="Helvetica Light"/>
          <a:ea typeface="+mn-ea"/>
          <a:cs typeface="Helvetica Light"/>
        </a:defRPr>
      </a:lvl1pPr>
      <a:lvl2pPr marL="630238" indent="-173038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b="0" i="0" kern="1200">
          <a:solidFill>
            <a:schemeClr val="tx1"/>
          </a:solidFill>
          <a:latin typeface="Helvetica Light"/>
          <a:ea typeface="+mn-ea"/>
          <a:cs typeface="Helvetica Light"/>
        </a:defRPr>
      </a:lvl2pPr>
      <a:lvl3pPr marL="1084263" indent="-169863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Helvetica Light"/>
          <a:ea typeface="+mn-ea"/>
          <a:cs typeface="Helvetica Light"/>
        </a:defRPr>
      </a:lvl3pPr>
      <a:lvl4pPr marL="1489075" indent="-179388" algn="l" defTabSz="457200" rtl="0" eaLnBrk="1" latinLnBrk="0" hangingPunct="1">
        <a:spcBef>
          <a:spcPct val="20000"/>
        </a:spcBef>
        <a:buFontTx/>
        <a:buChar char="-"/>
        <a:defRPr sz="2400" b="0" i="0" kern="1200">
          <a:solidFill>
            <a:schemeClr val="tx1"/>
          </a:solidFill>
          <a:latin typeface="Helvetica Light"/>
          <a:ea typeface="+mn-ea"/>
          <a:cs typeface="Helvetica Light"/>
        </a:defRPr>
      </a:lvl4pPr>
      <a:lvl5pPr marL="1884363" indent="-169863" algn="l" defTabSz="457200" rtl="0" eaLnBrk="1" latinLnBrk="0" hangingPunct="1">
        <a:spcBef>
          <a:spcPct val="20000"/>
        </a:spcBef>
        <a:buFont typeface="Arial"/>
        <a:buChar char="•"/>
        <a:defRPr sz="1400" b="0" i="0" kern="1200">
          <a:solidFill>
            <a:schemeClr val="tx1"/>
          </a:solidFill>
          <a:latin typeface="Helvetica Light"/>
          <a:ea typeface="+mn-ea"/>
          <a:cs typeface="Helvetica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6107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This is a page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54480"/>
            <a:ext cx="8226107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galois-icon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1"/>
                </a:solidFill>
                <a:latin typeface="Helvetica"/>
                <a:cs typeface="Helvetica"/>
              </a:rPr>
              <a:t>© 2020 Galois,</a:t>
            </a:r>
            <a:r>
              <a:rPr lang="en-US" sz="1000" b="0" i="0" baseline="0" dirty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6038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i="0" kern="1200" cap="none" baseline="0">
          <a:solidFill>
            <a:schemeClr val="tx1">
              <a:lumMod val="75000"/>
              <a:lumOff val="25000"/>
            </a:schemeClr>
          </a:solidFill>
          <a:latin typeface="Helvetica"/>
          <a:ea typeface="+mj-ea"/>
          <a:cs typeface="Helvetica Light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spcAft>
          <a:spcPts val="0"/>
        </a:spcAft>
        <a:buFont typeface="Arial"/>
        <a:buNone/>
        <a:defRPr sz="3200" b="0" i="0" kern="1200">
          <a:solidFill>
            <a:schemeClr val="tx1"/>
          </a:solidFill>
          <a:latin typeface="Helvetica Light"/>
          <a:ea typeface="+mn-ea"/>
          <a:cs typeface="Helvetica Light"/>
        </a:defRPr>
      </a:lvl1pPr>
      <a:lvl2pPr marL="630238" indent="-173038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b="0" i="0" kern="1200">
          <a:solidFill>
            <a:schemeClr val="tx1"/>
          </a:solidFill>
          <a:latin typeface="Helvetica Light"/>
          <a:ea typeface="+mn-ea"/>
          <a:cs typeface="Helvetica Light"/>
        </a:defRPr>
      </a:lvl2pPr>
      <a:lvl3pPr marL="1084263" indent="-169863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Helvetica Light"/>
          <a:ea typeface="+mn-ea"/>
          <a:cs typeface="Helvetica Light"/>
        </a:defRPr>
      </a:lvl3pPr>
      <a:lvl4pPr marL="1489075" indent="-179388" algn="l" defTabSz="457200" rtl="0" eaLnBrk="1" latinLnBrk="0" hangingPunct="1">
        <a:spcBef>
          <a:spcPct val="20000"/>
        </a:spcBef>
        <a:buFontTx/>
        <a:buChar char="-"/>
        <a:defRPr sz="2400" b="0" i="0" kern="1200">
          <a:solidFill>
            <a:schemeClr val="tx1"/>
          </a:solidFill>
          <a:latin typeface="Helvetica Light"/>
          <a:ea typeface="+mn-ea"/>
          <a:cs typeface="Helvetica Light"/>
        </a:defRPr>
      </a:lvl4pPr>
      <a:lvl5pPr marL="1884363" indent="-169863" algn="l" defTabSz="457200" rtl="0" eaLnBrk="1" latinLnBrk="0" hangingPunct="1">
        <a:spcBef>
          <a:spcPct val="20000"/>
        </a:spcBef>
        <a:buFont typeface="Arial"/>
        <a:buChar char="•"/>
        <a:defRPr sz="1400" b="0" i="0" kern="1200">
          <a:solidFill>
            <a:schemeClr val="tx1"/>
          </a:solidFill>
          <a:latin typeface="Helvetica Light"/>
          <a:ea typeface="+mn-ea"/>
          <a:cs typeface="Helvetica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56C99D-3B7C-DA49-A7ED-A3D9DC87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Fail: Inconsistent/Incorrect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5D276F-6EFE-434B-95F6-5A4CF21D9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37" y="1693862"/>
            <a:ext cx="4602651" cy="4691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Situation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dirty="0"/>
              <a:t>Models are rarely published as easily </a:t>
            </a:r>
            <a:r>
              <a:rPr lang="en-US" sz="1200" b="0" dirty="0" err="1"/>
              <a:t>evaluatable</a:t>
            </a:r>
            <a:r>
              <a:rPr lang="en-US" sz="1200" b="0" dirty="0"/>
              <a:t> artifacts.  The models used in the implemented code can differ from the published papers, documentation, and other artifacts.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dirty="0"/>
              <a:t>Checking for consistency and correctness is a time and labor intensive task, but necessary to prevent errors from proliferating, or follow on studies or uses of models in other contexts from using untrustworthy 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dirty="0"/>
              <a:t>Many individuals and governments are using compartmental models to predict the impact of COVID-19.  One popular resource cited 11 different sources, all with subtly different models, and published an incorrect version of the model, missing a key spatial parameter.</a:t>
            </a:r>
          </a:p>
          <a:p>
            <a:endParaRPr lang="en-US" sz="1200" dirty="0"/>
          </a:p>
          <a:p>
            <a:r>
              <a:rPr lang="en-US" dirty="0"/>
              <a:t>Lessons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dirty="0"/>
              <a:t>Artifacts which cannot be executed or tested can result in</a:t>
            </a:r>
            <a:br>
              <a:rPr lang="en-US" sz="1200" b="0" dirty="0"/>
            </a:br>
            <a:r>
              <a:rPr lang="en-US" sz="1200" b="0" dirty="0"/>
              <a:t>a) inconsistency between models, b) incorrect</a:t>
            </a:r>
            <a:br>
              <a:rPr lang="en-US" sz="1200" b="0" dirty="0"/>
            </a:br>
            <a:r>
              <a:rPr lang="en-US" sz="1200" b="0" dirty="0"/>
              <a:t>models when assumptions cannot be automatically checked, c) proliferating errors when results</a:t>
            </a:r>
            <a:br>
              <a:rPr lang="en-US" sz="1200" b="0" dirty="0"/>
            </a:br>
            <a:r>
              <a:rPr lang="en-US" sz="1200" b="0" dirty="0"/>
              <a:t> from one study are incorrect, yet </a:t>
            </a:r>
            <a:br>
              <a:rPr lang="en-US" sz="1200" b="0" dirty="0"/>
            </a:br>
            <a:r>
              <a:rPr lang="en-US" sz="1200" b="0" dirty="0"/>
              <a:t>used to inform new studies.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dirty="0"/>
              <a:t>Fixing these problems requires large teams spending time</a:t>
            </a:r>
            <a:br>
              <a:rPr lang="en-US" sz="1200" b="0" dirty="0"/>
            </a:br>
            <a:r>
              <a:rPr lang="en-US" sz="1200" b="0" dirty="0"/>
              <a:t>to implement and evaluate all artifacts, and to check those implementations for consistency with the original artifacts.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A4E214-BA80-C140-BF57-82B7E50CB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988" y="1455818"/>
            <a:ext cx="3578024" cy="32547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397B99-1C72-6A4C-9A4A-9A38DFF44825}"/>
              </a:ext>
            </a:extLst>
          </p:cNvPr>
          <p:cNvSpPr txBox="1"/>
          <p:nvPr/>
        </p:nvSpPr>
        <p:spPr>
          <a:xfrm>
            <a:off x="5434629" y="4833472"/>
            <a:ext cx="284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Published Model (Incorrect)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5E9A67-AFDD-2D4D-AC23-BBF977DCD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151" y="6315415"/>
            <a:ext cx="3851967" cy="4274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357225-D9D2-9F4A-A00B-E607D1530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301" y="6344544"/>
            <a:ext cx="2065083" cy="3691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D329490-AB88-BA49-B1D4-61F15A947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4139" y="5206908"/>
            <a:ext cx="2460979" cy="3905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E3CDC96-126E-6B4F-A982-CB23BAF39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301" y="5217607"/>
            <a:ext cx="2065083" cy="36914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7154580-3A0D-7D4D-A739-A5D0BBB96D93}"/>
              </a:ext>
            </a:extLst>
          </p:cNvPr>
          <p:cNvSpPr txBox="1"/>
          <p:nvPr/>
        </p:nvSpPr>
        <p:spPr>
          <a:xfrm>
            <a:off x="5962048" y="6016421"/>
            <a:ext cx="1791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Corrected Model</a:t>
            </a:r>
          </a:p>
        </p:txBody>
      </p:sp>
    </p:spTree>
    <p:extLst>
      <p:ext uri="{BB962C8B-B14F-4D97-AF65-F5344CB8AC3E}">
        <p14:creationId xmlns:p14="http://schemas.microsoft.com/office/powerpoint/2010/main" val="2662391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21077</TotalTime>
  <Words>205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Helvetica</vt:lpstr>
      <vt:lpstr>Helvetica Light</vt:lpstr>
      <vt:lpstr>Wingdings</vt:lpstr>
      <vt:lpstr>Office Theme</vt:lpstr>
      <vt:lpstr>1_Office Theme</vt:lpstr>
      <vt:lpstr>Example Fail: Inconsistent/Incorrect Models</vt:lpstr>
    </vt:vector>
  </TitlesOfParts>
  <Company>Jessica Tate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Tate</dc:creator>
  <cp:lastModifiedBy>Eric Davis</cp:lastModifiedBy>
  <cp:revision>213</cp:revision>
  <dcterms:created xsi:type="dcterms:W3CDTF">2014-09-29T19:50:07Z</dcterms:created>
  <dcterms:modified xsi:type="dcterms:W3CDTF">2020-04-03T00:21:49Z</dcterms:modified>
</cp:coreProperties>
</file>