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317" r:id="rId6"/>
    <p:sldId id="325" r:id="rId7"/>
    <p:sldId id="284" r:id="rId8"/>
    <p:sldId id="326" r:id="rId9"/>
    <p:sldId id="285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8" autoAdjust="0"/>
    <p:restoredTop sz="94599"/>
  </p:normalViewPr>
  <p:slideViewPr>
    <p:cSldViewPr snapToGrid="0" snapToObjects="1" showGuides="1">
      <p:cViewPr varScale="1">
        <p:scale>
          <a:sx n="100" d="100"/>
          <a:sy n="100" d="100"/>
        </p:scale>
        <p:origin x="126" y="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18F7D-B5A0-614E-AF44-0854AA31EDC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88E39-6E85-4B4B-BB6E-4676B8261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AEF5-6F48-DE45-86FC-403FD29D99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FD03-CECA-8449-BA4B-A5FC8586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6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9510E-7476-44D9-9E91-DA4B1708C8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9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FD03-CECA-8449-BA4B-A5FC8586C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0750" y="2944004"/>
            <a:ext cx="7302500" cy="627613"/>
          </a:xfrm>
        </p:spPr>
        <p:txBody>
          <a:bodyPr lIns="0" anchor="t">
            <a:normAutofit/>
          </a:bodyPr>
          <a:lstStyle>
            <a:lvl1pPr algn="l">
              <a:defRPr sz="3500" b="1" cap="none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Title Header 1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20750" y="3561500"/>
            <a:ext cx="7302500" cy="684756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Orange A on 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0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0672" y="598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r>
              <a:rPr lang="en-US" dirty="0"/>
              <a:t>Title Only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009466" y="5950796"/>
            <a:ext cx="113588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63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1" y="2425416"/>
            <a:ext cx="2965449" cy="35520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1920"/>
              </a:lnSpc>
              <a:spcBef>
                <a:spcPts val="800"/>
              </a:spcBef>
              <a:buFontTx/>
              <a:buNone/>
              <a:defRPr sz="160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19600" y="1643590"/>
            <a:ext cx="4724400" cy="3571875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FontTx/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30672" y="471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r>
              <a:rPr lang="en-US" dirty="0"/>
              <a:t>Content with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39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30672" y="1930400"/>
            <a:ext cx="7332795" cy="4047067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FontTx/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0672" y="471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r>
              <a:rPr lang="en-US" dirty="0"/>
              <a:t>Large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2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 section divide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20750" y="2944004"/>
            <a:ext cx="7302500" cy="627613"/>
          </a:xfrm>
        </p:spPr>
        <p:txBody>
          <a:bodyPr lIns="0" anchor="t">
            <a:normAutofit/>
          </a:bodyPr>
          <a:lstStyle>
            <a:lvl1pPr algn="l">
              <a:defRPr sz="3500" b="1" cap="none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20750" y="3561500"/>
            <a:ext cx="7302500" cy="684756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65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72" y="471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0" y="1739900"/>
            <a:ext cx="7766050" cy="3964765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1920"/>
              </a:lnSpc>
              <a:spcBef>
                <a:spcPts val="0"/>
              </a:spcBef>
              <a:spcAft>
                <a:spcPts val="1700"/>
              </a:spcAft>
              <a:buFontTx/>
              <a:buNone/>
              <a:defRPr sz="160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56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72" y="471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0" y="1714500"/>
            <a:ext cx="7766050" cy="3964765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280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72" y="471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0672" y="1714500"/>
            <a:ext cx="7766050" cy="3987800"/>
          </a:xfrm>
          <a:prstGeom prst="rect">
            <a:avLst/>
          </a:prstGeom>
        </p:spPr>
        <p:txBody>
          <a:bodyPr vert="horz" lIns="0"/>
          <a:lstStyle>
            <a:lvl1pPr marL="173736" indent="-173736">
              <a:spcBef>
                <a:spcPts val="600"/>
              </a:spcBef>
              <a:buClr>
                <a:srgbClr val="FF4612"/>
              </a:buClr>
              <a:defRPr sz="1600"/>
            </a:lvl1pPr>
            <a:lvl2pPr marL="502920" indent="-201168">
              <a:spcBef>
                <a:spcPts val="600"/>
              </a:spcBef>
              <a:buClr>
                <a:srgbClr val="FF4612"/>
              </a:buClr>
              <a:defRPr sz="1600" b="0" i="1"/>
            </a:lvl2pPr>
            <a:lvl3pPr marL="777240" indent="-137160">
              <a:spcBef>
                <a:spcPts val="600"/>
              </a:spcBef>
              <a:buClr>
                <a:srgbClr val="FF4612"/>
              </a:buClr>
              <a:defRPr sz="1300"/>
            </a:lvl3pPr>
            <a:lvl4pPr>
              <a:buClr>
                <a:srgbClr val="FF4612"/>
              </a:buClr>
              <a:defRPr sz="1300"/>
            </a:lvl4pPr>
            <a:lvl5pPr>
              <a:buClr>
                <a:srgbClr val="FF4612"/>
              </a:buCl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99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1" y="1752600"/>
            <a:ext cx="3549650" cy="3952065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1920"/>
              </a:lnSpc>
              <a:spcBef>
                <a:spcPts val="800"/>
              </a:spcBef>
              <a:buFontTx/>
              <a:buNone/>
              <a:defRPr sz="160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180939" y="1752600"/>
            <a:ext cx="3549650" cy="3952065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1920"/>
              </a:lnSpc>
              <a:spcBef>
                <a:spcPts val="800"/>
              </a:spcBef>
              <a:buFontTx/>
              <a:buNone/>
              <a:defRPr sz="160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30672" y="471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 baseline="0">
                <a:latin typeface="Arial"/>
              </a:defRPr>
            </a:lvl1pPr>
          </a:lstStyle>
          <a:p>
            <a:r>
              <a:rPr lang="en-US" dirty="0"/>
              <a:t>Two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9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0751" y="1875080"/>
            <a:ext cx="3549650" cy="52098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2200"/>
              </a:lnSpc>
              <a:spcBef>
                <a:spcPts val="800"/>
              </a:spcBef>
              <a:buFontTx/>
              <a:buNone/>
              <a:defRPr sz="1900" b="1" i="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180939" y="1875080"/>
            <a:ext cx="3549650" cy="52098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2200"/>
              </a:lnSpc>
              <a:spcBef>
                <a:spcPts val="800"/>
              </a:spcBef>
              <a:buFontTx/>
              <a:buNone/>
              <a:defRPr sz="1900" b="1" i="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930672" y="2319858"/>
            <a:ext cx="3549650" cy="33274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1920"/>
              </a:lnSpc>
              <a:spcBef>
                <a:spcPts val="0"/>
              </a:spcBef>
              <a:spcAft>
                <a:spcPts val="1700"/>
              </a:spcAft>
              <a:buFontTx/>
              <a:buNone/>
              <a:defRPr sz="160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5190860" y="2319858"/>
            <a:ext cx="3549650" cy="33274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1920"/>
              </a:lnSpc>
              <a:spcBef>
                <a:spcPts val="0"/>
              </a:spcBef>
              <a:spcAft>
                <a:spcPts val="1700"/>
              </a:spcAft>
              <a:buFontTx/>
              <a:buNone/>
              <a:defRPr sz="160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30672" y="471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r>
              <a:rPr lang="en-US" dirty="0"/>
              <a:t>Two Columns with Subs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12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275138" y="1632796"/>
            <a:ext cx="4421584" cy="3582142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FontTx/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1" y="2425416"/>
            <a:ext cx="2965449" cy="35520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ts val="1920"/>
              </a:lnSpc>
              <a:spcBef>
                <a:spcPts val="800"/>
              </a:spcBef>
              <a:buFontTx/>
              <a:buNone/>
              <a:defRPr sz="1600" baseline="0">
                <a:latin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30672" y="471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r>
              <a:rPr lang="en-US" dirty="0"/>
              <a:t>Content with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4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0672" y="59898"/>
            <a:ext cx="7766050" cy="1143000"/>
          </a:xfrm>
        </p:spPr>
        <p:txBody>
          <a:bodyPr lIns="0">
            <a:normAutofit/>
          </a:bodyPr>
          <a:lstStyle>
            <a:lvl1pPr algn="l">
              <a:defRPr sz="3500" b="1" i="0">
                <a:latin typeface="Arial"/>
              </a:defRPr>
            </a:lvl1pPr>
          </a:lstStyle>
          <a:p>
            <a:r>
              <a:rPr lang="en-US" dirty="0"/>
              <a:t>Title Only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009466" y="5950796"/>
            <a:ext cx="113588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3449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962704"/>
            <a:ext cx="1849468" cy="0"/>
          </a:xfrm>
          <a:prstGeom prst="line">
            <a:avLst/>
          </a:prstGeom>
          <a:ln w="12700">
            <a:solidFill>
              <a:srgbClr val="FF461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920750" y="6361572"/>
            <a:ext cx="1146175" cy="135779"/>
            <a:chOff x="920750" y="6361572"/>
            <a:chExt cx="1146175" cy="135779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920750" y="6361572"/>
              <a:ext cx="119882" cy="135779"/>
            </a:xfrm>
            <a:custGeom>
              <a:avLst/>
              <a:gdLst>
                <a:gd name="T0" fmla="*/ 124 w 460"/>
                <a:gd name="T1" fmla="*/ 106 h 521"/>
                <a:gd name="T2" fmla="*/ 124 w 460"/>
                <a:gd name="T3" fmla="*/ 415 h 521"/>
                <a:gd name="T4" fmla="*/ 260 w 460"/>
                <a:gd name="T5" fmla="*/ 415 h 521"/>
                <a:gd name="T6" fmla="*/ 286 w 460"/>
                <a:gd name="T7" fmla="*/ 414 h 521"/>
                <a:gd name="T8" fmla="*/ 306 w 460"/>
                <a:gd name="T9" fmla="*/ 408 h 521"/>
                <a:gd name="T10" fmla="*/ 320 w 460"/>
                <a:gd name="T11" fmla="*/ 400 h 521"/>
                <a:gd name="T12" fmla="*/ 330 w 460"/>
                <a:gd name="T13" fmla="*/ 385 h 521"/>
                <a:gd name="T14" fmla="*/ 336 w 460"/>
                <a:gd name="T15" fmla="*/ 368 h 521"/>
                <a:gd name="T16" fmla="*/ 337 w 460"/>
                <a:gd name="T17" fmla="*/ 346 h 521"/>
                <a:gd name="T18" fmla="*/ 337 w 460"/>
                <a:gd name="T19" fmla="*/ 176 h 521"/>
                <a:gd name="T20" fmla="*/ 336 w 460"/>
                <a:gd name="T21" fmla="*/ 154 h 521"/>
                <a:gd name="T22" fmla="*/ 330 w 460"/>
                <a:gd name="T23" fmla="*/ 136 h 521"/>
                <a:gd name="T24" fmla="*/ 320 w 460"/>
                <a:gd name="T25" fmla="*/ 123 h 521"/>
                <a:gd name="T26" fmla="*/ 306 w 460"/>
                <a:gd name="T27" fmla="*/ 113 h 521"/>
                <a:gd name="T28" fmla="*/ 286 w 460"/>
                <a:gd name="T29" fmla="*/ 107 h 521"/>
                <a:gd name="T30" fmla="*/ 260 w 460"/>
                <a:gd name="T31" fmla="*/ 106 h 521"/>
                <a:gd name="T32" fmla="*/ 124 w 460"/>
                <a:gd name="T33" fmla="*/ 106 h 521"/>
                <a:gd name="T34" fmla="*/ 0 w 460"/>
                <a:gd name="T35" fmla="*/ 0 h 521"/>
                <a:gd name="T36" fmla="*/ 268 w 460"/>
                <a:gd name="T37" fmla="*/ 0 h 521"/>
                <a:gd name="T38" fmla="*/ 307 w 460"/>
                <a:gd name="T39" fmla="*/ 1 h 521"/>
                <a:gd name="T40" fmla="*/ 342 w 460"/>
                <a:gd name="T41" fmla="*/ 7 h 521"/>
                <a:gd name="T42" fmla="*/ 370 w 460"/>
                <a:gd name="T43" fmla="*/ 16 h 521"/>
                <a:gd name="T44" fmla="*/ 394 w 460"/>
                <a:gd name="T45" fmla="*/ 27 h 521"/>
                <a:gd name="T46" fmla="*/ 414 w 460"/>
                <a:gd name="T47" fmla="*/ 43 h 521"/>
                <a:gd name="T48" fmla="*/ 430 w 460"/>
                <a:gd name="T49" fmla="*/ 60 h 521"/>
                <a:gd name="T50" fmla="*/ 441 w 460"/>
                <a:gd name="T51" fmla="*/ 79 h 521"/>
                <a:gd name="T52" fmla="*/ 450 w 460"/>
                <a:gd name="T53" fmla="*/ 101 h 521"/>
                <a:gd name="T54" fmla="*/ 456 w 460"/>
                <a:gd name="T55" fmla="*/ 124 h 521"/>
                <a:gd name="T56" fmla="*/ 459 w 460"/>
                <a:gd name="T57" fmla="*/ 150 h 521"/>
                <a:gd name="T58" fmla="*/ 460 w 460"/>
                <a:gd name="T59" fmla="*/ 177 h 521"/>
                <a:gd name="T60" fmla="*/ 460 w 460"/>
                <a:gd name="T61" fmla="*/ 346 h 521"/>
                <a:gd name="T62" fmla="*/ 459 w 460"/>
                <a:gd name="T63" fmla="*/ 371 h 521"/>
                <a:gd name="T64" fmla="*/ 456 w 460"/>
                <a:gd name="T65" fmla="*/ 397 h 521"/>
                <a:gd name="T66" fmla="*/ 450 w 460"/>
                <a:gd name="T67" fmla="*/ 421 h 521"/>
                <a:gd name="T68" fmla="*/ 441 w 460"/>
                <a:gd name="T69" fmla="*/ 443 h 521"/>
                <a:gd name="T70" fmla="*/ 430 w 460"/>
                <a:gd name="T71" fmla="*/ 461 h 521"/>
                <a:gd name="T72" fmla="*/ 414 w 460"/>
                <a:gd name="T73" fmla="*/ 480 h 521"/>
                <a:gd name="T74" fmla="*/ 394 w 460"/>
                <a:gd name="T75" fmla="*/ 494 h 521"/>
                <a:gd name="T76" fmla="*/ 370 w 460"/>
                <a:gd name="T77" fmla="*/ 505 h 521"/>
                <a:gd name="T78" fmla="*/ 342 w 460"/>
                <a:gd name="T79" fmla="*/ 514 h 521"/>
                <a:gd name="T80" fmla="*/ 307 w 460"/>
                <a:gd name="T81" fmla="*/ 520 h 521"/>
                <a:gd name="T82" fmla="*/ 268 w 460"/>
                <a:gd name="T83" fmla="*/ 521 h 521"/>
                <a:gd name="T84" fmla="*/ 0 w 460"/>
                <a:gd name="T85" fmla="*/ 521 h 521"/>
                <a:gd name="T86" fmla="*/ 0 w 460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0" h="521">
                  <a:moveTo>
                    <a:pt x="124" y="106"/>
                  </a:moveTo>
                  <a:lnTo>
                    <a:pt x="124" y="415"/>
                  </a:lnTo>
                  <a:lnTo>
                    <a:pt x="260" y="415"/>
                  </a:lnTo>
                  <a:lnTo>
                    <a:pt x="286" y="414"/>
                  </a:lnTo>
                  <a:lnTo>
                    <a:pt x="306" y="408"/>
                  </a:lnTo>
                  <a:lnTo>
                    <a:pt x="320" y="400"/>
                  </a:lnTo>
                  <a:lnTo>
                    <a:pt x="330" y="385"/>
                  </a:lnTo>
                  <a:lnTo>
                    <a:pt x="336" y="368"/>
                  </a:lnTo>
                  <a:lnTo>
                    <a:pt x="337" y="346"/>
                  </a:lnTo>
                  <a:lnTo>
                    <a:pt x="337" y="176"/>
                  </a:lnTo>
                  <a:lnTo>
                    <a:pt x="336" y="154"/>
                  </a:lnTo>
                  <a:lnTo>
                    <a:pt x="330" y="136"/>
                  </a:lnTo>
                  <a:lnTo>
                    <a:pt x="320" y="123"/>
                  </a:lnTo>
                  <a:lnTo>
                    <a:pt x="306" y="113"/>
                  </a:lnTo>
                  <a:lnTo>
                    <a:pt x="286" y="107"/>
                  </a:lnTo>
                  <a:lnTo>
                    <a:pt x="260" y="106"/>
                  </a:lnTo>
                  <a:lnTo>
                    <a:pt x="124" y="106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07" y="1"/>
                  </a:lnTo>
                  <a:lnTo>
                    <a:pt x="342" y="7"/>
                  </a:lnTo>
                  <a:lnTo>
                    <a:pt x="370" y="16"/>
                  </a:lnTo>
                  <a:lnTo>
                    <a:pt x="394" y="27"/>
                  </a:lnTo>
                  <a:lnTo>
                    <a:pt x="414" y="43"/>
                  </a:lnTo>
                  <a:lnTo>
                    <a:pt x="430" y="60"/>
                  </a:lnTo>
                  <a:lnTo>
                    <a:pt x="441" y="79"/>
                  </a:lnTo>
                  <a:lnTo>
                    <a:pt x="450" y="101"/>
                  </a:lnTo>
                  <a:lnTo>
                    <a:pt x="456" y="124"/>
                  </a:lnTo>
                  <a:lnTo>
                    <a:pt x="459" y="150"/>
                  </a:lnTo>
                  <a:lnTo>
                    <a:pt x="460" y="177"/>
                  </a:lnTo>
                  <a:lnTo>
                    <a:pt x="460" y="346"/>
                  </a:lnTo>
                  <a:lnTo>
                    <a:pt x="459" y="371"/>
                  </a:lnTo>
                  <a:lnTo>
                    <a:pt x="456" y="397"/>
                  </a:lnTo>
                  <a:lnTo>
                    <a:pt x="450" y="421"/>
                  </a:lnTo>
                  <a:lnTo>
                    <a:pt x="441" y="443"/>
                  </a:lnTo>
                  <a:lnTo>
                    <a:pt x="430" y="461"/>
                  </a:lnTo>
                  <a:lnTo>
                    <a:pt x="414" y="480"/>
                  </a:lnTo>
                  <a:lnTo>
                    <a:pt x="394" y="494"/>
                  </a:lnTo>
                  <a:lnTo>
                    <a:pt x="370" y="505"/>
                  </a:lnTo>
                  <a:lnTo>
                    <a:pt x="342" y="514"/>
                  </a:lnTo>
                  <a:lnTo>
                    <a:pt x="307" y="520"/>
                  </a:lnTo>
                  <a:lnTo>
                    <a:pt x="268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128980" y="6361572"/>
              <a:ext cx="133694" cy="135779"/>
            </a:xfrm>
            <a:custGeom>
              <a:avLst/>
              <a:gdLst>
                <a:gd name="T0" fmla="*/ 126 w 513"/>
                <a:gd name="T1" fmla="*/ 101 h 521"/>
                <a:gd name="T2" fmla="*/ 126 w 513"/>
                <a:gd name="T3" fmla="*/ 270 h 521"/>
                <a:gd name="T4" fmla="*/ 277 w 513"/>
                <a:gd name="T5" fmla="*/ 270 h 521"/>
                <a:gd name="T6" fmla="*/ 298 w 513"/>
                <a:gd name="T7" fmla="*/ 268 h 521"/>
                <a:gd name="T8" fmla="*/ 314 w 513"/>
                <a:gd name="T9" fmla="*/ 264 h 521"/>
                <a:gd name="T10" fmla="*/ 327 w 513"/>
                <a:gd name="T11" fmla="*/ 256 h 521"/>
                <a:gd name="T12" fmla="*/ 335 w 513"/>
                <a:gd name="T13" fmla="*/ 246 h 521"/>
                <a:gd name="T14" fmla="*/ 339 w 513"/>
                <a:gd name="T15" fmla="*/ 231 h 521"/>
                <a:gd name="T16" fmla="*/ 341 w 513"/>
                <a:gd name="T17" fmla="*/ 214 h 521"/>
                <a:gd name="T18" fmla="*/ 341 w 513"/>
                <a:gd name="T19" fmla="*/ 153 h 521"/>
                <a:gd name="T20" fmla="*/ 339 w 513"/>
                <a:gd name="T21" fmla="*/ 133 h 521"/>
                <a:gd name="T22" fmla="*/ 332 w 513"/>
                <a:gd name="T23" fmla="*/ 119 h 521"/>
                <a:gd name="T24" fmla="*/ 321 w 513"/>
                <a:gd name="T25" fmla="*/ 109 h 521"/>
                <a:gd name="T26" fmla="*/ 304 w 513"/>
                <a:gd name="T27" fmla="*/ 103 h 521"/>
                <a:gd name="T28" fmla="*/ 281 w 513"/>
                <a:gd name="T29" fmla="*/ 101 h 521"/>
                <a:gd name="T30" fmla="*/ 126 w 513"/>
                <a:gd name="T31" fmla="*/ 101 h 521"/>
                <a:gd name="T32" fmla="*/ 0 w 513"/>
                <a:gd name="T33" fmla="*/ 0 h 521"/>
                <a:gd name="T34" fmla="*/ 280 w 513"/>
                <a:gd name="T35" fmla="*/ 0 h 521"/>
                <a:gd name="T36" fmla="*/ 322 w 513"/>
                <a:gd name="T37" fmla="*/ 1 h 521"/>
                <a:gd name="T38" fmla="*/ 358 w 513"/>
                <a:gd name="T39" fmla="*/ 9 h 521"/>
                <a:gd name="T40" fmla="*/ 388 w 513"/>
                <a:gd name="T41" fmla="*/ 17 h 521"/>
                <a:gd name="T42" fmla="*/ 412 w 513"/>
                <a:gd name="T43" fmla="*/ 31 h 521"/>
                <a:gd name="T44" fmla="*/ 431 w 513"/>
                <a:gd name="T45" fmla="*/ 47 h 521"/>
                <a:gd name="T46" fmla="*/ 445 w 513"/>
                <a:gd name="T47" fmla="*/ 67 h 521"/>
                <a:gd name="T48" fmla="*/ 455 w 513"/>
                <a:gd name="T49" fmla="*/ 91 h 521"/>
                <a:gd name="T50" fmla="*/ 461 w 513"/>
                <a:gd name="T51" fmla="*/ 117 h 521"/>
                <a:gd name="T52" fmla="*/ 462 w 513"/>
                <a:gd name="T53" fmla="*/ 147 h 521"/>
                <a:gd name="T54" fmla="*/ 462 w 513"/>
                <a:gd name="T55" fmla="*/ 221 h 521"/>
                <a:gd name="T56" fmla="*/ 461 w 513"/>
                <a:gd name="T57" fmla="*/ 254 h 521"/>
                <a:gd name="T58" fmla="*/ 453 w 513"/>
                <a:gd name="T59" fmla="*/ 281 h 521"/>
                <a:gd name="T60" fmla="*/ 441 w 513"/>
                <a:gd name="T61" fmla="*/ 306 h 521"/>
                <a:gd name="T62" fmla="*/ 421 w 513"/>
                <a:gd name="T63" fmla="*/ 326 h 521"/>
                <a:gd name="T64" fmla="*/ 394 w 513"/>
                <a:gd name="T65" fmla="*/ 344 h 521"/>
                <a:gd name="T66" fmla="*/ 513 w 513"/>
                <a:gd name="T67" fmla="*/ 521 h 521"/>
                <a:gd name="T68" fmla="*/ 372 w 513"/>
                <a:gd name="T69" fmla="*/ 521 h 521"/>
                <a:gd name="T70" fmla="*/ 270 w 513"/>
                <a:gd name="T71" fmla="*/ 368 h 521"/>
                <a:gd name="T72" fmla="*/ 126 w 513"/>
                <a:gd name="T73" fmla="*/ 368 h 521"/>
                <a:gd name="T74" fmla="*/ 126 w 513"/>
                <a:gd name="T75" fmla="*/ 521 h 521"/>
                <a:gd name="T76" fmla="*/ 0 w 513"/>
                <a:gd name="T77" fmla="*/ 521 h 521"/>
                <a:gd name="T78" fmla="*/ 0 w 513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" h="521">
                  <a:moveTo>
                    <a:pt x="126" y="101"/>
                  </a:moveTo>
                  <a:lnTo>
                    <a:pt x="126" y="270"/>
                  </a:lnTo>
                  <a:lnTo>
                    <a:pt x="277" y="270"/>
                  </a:lnTo>
                  <a:lnTo>
                    <a:pt x="298" y="268"/>
                  </a:lnTo>
                  <a:lnTo>
                    <a:pt x="314" y="264"/>
                  </a:lnTo>
                  <a:lnTo>
                    <a:pt x="327" y="256"/>
                  </a:lnTo>
                  <a:lnTo>
                    <a:pt x="335" y="246"/>
                  </a:lnTo>
                  <a:lnTo>
                    <a:pt x="339" y="231"/>
                  </a:lnTo>
                  <a:lnTo>
                    <a:pt x="341" y="214"/>
                  </a:lnTo>
                  <a:lnTo>
                    <a:pt x="341" y="153"/>
                  </a:lnTo>
                  <a:lnTo>
                    <a:pt x="339" y="133"/>
                  </a:lnTo>
                  <a:lnTo>
                    <a:pt x="332" y="119"/>
                  </a:lnTo>
                  <a:lnTo>
                    <a:pt x="321" y="109"/>
                  </a:lnTo>
                  <a:lnTo>
                    <a:pt x="304" y="103"/>
                  </a:lnTo>
                  <a:lnTo>
                    <a:pt x="281" y="101"/>
                  </a:lnTo>
                  <a:lnTo>
                    <a:pt x="126" y="101"/>
                  </a:lnTo>
                  <a:close/>
                  <a:moveTo>
                    <a:pt x="0" y="0"/>
                  </a:moveTo>
                  <a:lnTo>
                    <a:pt x="280" y="0"/>
                  </a:lnTo>
                  <a:lnTo>
                    <a:pt x="322" y="1"/>
                  </a:lnTo>
                  <a:lnTo>
                    <a:pt x="358" y="9"/>
                  </a:lnTo>
                  <a:lnTo>
                    <a:pt x="388" y="17"/>
                  </a:lnTo>
                  <a:lnTo>
                    <a:pt x="412" y="31"/>
                  </a:lnTo>
                  <a:lnTo>
                    <a:pt x="431" y="47"/>
                  </a:lnTo>
                  <a:lnTo>
                    <a:pt x="445" y="67"/>
                  </a:lnTo>
                  <a:lnTo>
                    <a:pt x="455" y="91"/>
                  </a:lnTo>
                  <a:lnTo>
                    <a:pt x="461" y="117"/>
                  </a:lnTo>
                  <a:lnTo>
                    <a:pt x="462" y="147"/>
                  </a:lnTo>
                  <a:lnTo>
                    <a:pt x="462" y="221"/>
                  </a:lnTo>
                  <a:lnTo>
                    <a:pt x="461" y="254"/>
                  </a:lnTo>
                  <a:lnTo>
                    <a:pt x="453" y="281"/>
                  </a:lnTo>
                  <a:lnTo>
                    <a:pt x="441" y="306"/>
                  </a:lnTo>
                  <a:lnTo>
                    <a:pt x="421" y="326"/>
                  </a:lnTo>
                  <a:lnTo>
                    <a:pt x="394" y="344"/>
                  </a:lnTo>
                  <a:lnTo>
                    <a:pt x="513" y="521"/>
                  </a:lnTo>
                  <a:lnTo>
                    <a:pt x="372" y="521"/>
                  </a:lnTo>
                  <a:lnTo>
                    <a:pt x="270" y="368"/>
                  </a:lnTo>
                  <a:lnTo>
                    <a:pt x="126" y="368"/>
                  </a:lnTo>
                  <a:lnTo>
                    <a:pt x="126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33039" y="6361572"/>
              <a:ext cx="144379" cy="135779"/>
            </a:xfrm>
            <a:custGeom>
              <a:avLst/>
              <a:gdLst>
                <a:gd name="T0" fmla="*/ 199 w 554"/>
                <a:gd name="T1" fmla="*/ 0 h 521"/>
                <a:gd name="T2" fmla="*/ 355 w 554"/>
                <a:gd name="T3" fmla="*/ 0 h 521"/>
                <a:gd name="T4" fmla="*/ 554 w 554"/>
                <a:gd name="T5" fmla="*/ 521 h 521"/>
                <a:gd name="T6" fmla="*/ 429 w 554"/>
                <a:gd name="T7" fmla="*/ 521 h 521"/>
                <a:gd name="T8" fmla="*/ 276 w 554"/>
                <a:gd name="T9" fmla="*/ 111 h 521"/>
                <a:gd name="T10" fmla="*/ 125 w 554"/>
                <a:gd name="T11" fmla="*/ 521 h 521"/>
                <a:gd name="T12" fmla="*/ 0 w 554"/>
                <a:gd name="T13" fmla="*/ 521 h 521"/>
                <a:gd name="T14" fmla="*/ 199 w 554"/>
                <a:gd name="T1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521">
                  <a:moveTo>
                    <a:pt x="199" y="0"/>
                  </a:moveTo>
                  <a:lnTo>
                    <a:pt x="355" y="0"/>
                  </a:lnTo>
                  <a:lnTo>
                    <a:pt x="554" y="521"/>
                  </a:lnTo>
                  <a:lnTo>
                    <a:pt x="429" y="521"/>
                  </a:lnTo>
                  <a:lnTo>
                    <a:pt x="276" y="111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2302"/>
            </a:solidFill>
            <a:ln w="0">
              <a:solidFill>
                <a:srgbClr val="FF23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1550390" y="6361572"/>
              <a:ext cx="118318" cy="135779"/>
            </a:xfrm>
            <a:custGeom>
              <a:avLst/>
              <a:gdLst>
                <a:gd name="T0" fmla="*/ 125 w 454"/>
                <a:gd name="T1" fmla="*/ 101 h 521"/>
                <a:gd name="T2" fmla="*/ 125 w 454"/>
                <a:gd name="T3" fmla="*/ 274 h 521"/>
                <a:gd name="T4" fmla="*/ 268 w 454"/>
                <a:gd name="T5" fmla="*/ 274 h 521"/>
                <a:gd name="T6" fmla="*/ 292 w 454"/>
                <a:gd name="T7" fmla="*/ 271 h 521"/>
                <a:gd name="T8" fmla="*/ 310 w 454"/>
                <a:gd name="T9" fmla="*/ 266 h 521"/>
                <a:gd name="T10" fmla="*/ 322 w 454"/>
                <a:gd name="T11" fmla="*/ 256 h 521"/>
                <a:gd name="T12" fmla="*/ 329 w 454"/>
                <a:gd name="T13" fmla="*/ 240 h 521"/>
                <a:gd name="T14" fmla="*/ 332 w 454"/>
                <a:gd name="T15" fmla="*/ 221 h 521"/>
                <a:gd name="T16" fmla="*/ 332 w 454"/>
                <a:gd name="T17" fmla="*/ 153 h 521"/>
                <a:gd name="T18" fmla="*/ 329 w 454"/>
                <a:gd name="T19" fmla="*/ 134 h 521"/>
                <a:gd name="T20" fmla="*/ 322 w 454"/>
                <a:gd name="T21" fmla="*/ 120 h 521"/>
                <a:gd name="T22" fmla="*/ 310 w 454"/>
                <a:gd name="T23" fmla="*/ 109 h 521"/>
                <a:gd name="T24" fmla="*/ 292 w 454"/>
                <a:gd name="T25" fmla="*/ 103 h 521"/>
                <a:gd name="T26" fmla="*/ 268 w 454"/>
                <a:gd name="T27" fmla="*/ 101 h 521"/>
                <a:gd name="T28" fmla="*/ 125 w 454"/>
                <a:gd name="T29" fmla="*/ 101 h 521"/>
                <a:gd name="T30" fmla="*/ 0 w 454"/>
                <a:gd name="T31" fmla="*/ 0 h 521"/>
                <a:gd name="T32" fmla="*/ 272 w 454"/>
                <a:gd name="T33" fmla="*/ 0 h 521"/>
                <a:gd name="T34" fmla="*/ 315 w 454"/>
                <a:gd name="T35" fmla="*/ 1 h 521"/>
                <a:gd name="T36" fmla="*/ 350 w 454"/>
                <a:gd name="T37" fmla="*/ 9 h 521"/>
                <a:gd name="T38" fmla="*/ 380 w 454"/>
                <a:gd name="T39" fmla="*/ 17 h 521"/>
                <a:gd name="T40" fmla="*/ 404 w 454"/>
                <a:gd name="T41" fmla="*/ 31 h 521"/>
                <a:gd name="T42" fmla="*/ 424 w 454"/>
                <a:gd name="T43" fmla="*/ 47 h 521"/>
                <a:gd name="T44" fmla="*/ 437 w 454"/>
                <a:gd name="T45" fmla="*/ 67 h 521"/>
                <a:gd name="T46" fmla="*/ 447 w 454"/>
                <a:gd name="T47" fmla="*/ 91 h 521"/>
                <a:gd name="T48" fmla="*/ 453 w 454"/>
                <a:gd name="T49" fmla="*/ 117 h 521"/>
                <a:gd name="T50" fmla="*/ 454 w 454"/>
                <a:gd name="T51" fmla="*/ 147 h 521"/>
                <a:gd name="T52" fmla="*/ 454 w 454"/>
                <a:gd name="T53" fmla="*/ 227 h 521"/>
                <a:gd name="T54" fmla="*/ 453 w 454"/>
                <a:gd name="T55" fmla="*/ 256 h 521"/>
                <a:gd name="T56" fmla="*/ 446 w 454"/>
                <a:gd name="T57" fmla="*/ 283 h 521"/>
                <a:gd name="T58" fmla="*/ 436 w 454"/>
                <a:gd name="T59" fmla="*/ 307 h 521"/>
                <a:gd name="T60" fmla="*/ 422 w 454"/>
                <a:gd name="T61" fmla="*/ 327 h 521"/>
                <a:gd name="T62" fmla="*/ 402 w 454"/>
                <a:gd name="T63" fmla="*/ 344 h 521"/>
                <a:gd name="T64" fmla="*/ 376 w 454"/>
                <a:gd name="T65" fmla="*/ 357 h 521"/>
                <a:gd name="T66" fmla="*/ 346 w 454"/>
                <a:gd name="T67" fmla="*/ 367 h 521"/>
                <a:gd name="T68" fmla="*/ 309 w 454"/>
                <a:gd name="T69" fmla="*/ 373 h 521"/>
                <a:gd name="T70" fmla="*/ 266 w 454"/>
                <a:gd name="T71" fmla="*/ 374 h 521"/>
                <a:gd name="T72" fmla="*/ 125 w 454"/>
                <a:gd name="T73" fmla="*/ 374 h 521"/>
                <a:gd name="T74" fmla="*/ 125 w 454"/>
                <a:gd name="T75" fmla="*/ 521 h 521"/>
                <a:gd name="T76" fmla="*/ 0 w 454"/>
                <a:gd name="T77" fmla="*/ 521 h 521"/>
                <a:gd name="T78" fmla="*/ 0 w 454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4" h="521">
                  <a:moveTo>
                    <a:pt x="125" y="101"/>
                  </a:moveTo>
                  <a:lnTo>
                    <a:pt x="125" y="274"/>
                  </a:lnTo>
                  <a:lnTo>
                    <a:pt x="268" y="274"/>
                  </a:lnTo>
                  <a:lnTo>
                    <a:pt x="292" y="271"/>
                  </a:lnTo>
                  <a:lnTo>
                    <a:pt x="310" y="266"/>
                  </a:lnTo>
                  <a:lnTo>
                    <a:pt x="322" y="256"/>
                  </a:lnTo>
                  <a:lnTo>
                    <a:pt x="329" y="240"/>
                  </a:lnTo>
                  <a:lnTo>
                    <a:pt x="332" y="221"/>
                  </a:lnTo>
                  <a:lnTo>
                    <a:pt x="332" y="153"/>
                  </a:lnTo>
                  <a:lnTo>
                    <a:pt x="329" y="134"/>
                  </a:lnTo>
                  <a:lnTo>
                    <a:pt x="322" y="120"/>
                  </a:lnTo>
                  <a:lnTo>
                    <a:pt x="310" y="109"/>
                  </a:lnTo>
                  <a:lnTo>
                    <a:pt x="292" y="103"/>
                  </a:lnTo>
                  <a:lnTo>
                    <a:pt x="268" y="101"/>
                  </a:lnTo>
                  <a:lnTo>
                    <a:pt x="125" y="101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315" y="1"/>
                  </a:lnTo>
                  <a:lnTo>
                    <a:pt x="350" y="9"/>
                  </a:lnTo>
                  <a:lnTo>
                    <a:pt x="380" y="17"/>
                  </a:lnTo>
                  <a:lnTo>
                    <a:pt x="404" y="31"/>
                  </a:lnTo>
                  <a:lnTo>
                    <a:pt x="424" y="47"/>
                  </a:lnTo>
                  <a:lnTo>
                    <a:pt x="437" y="67"/>
                  </a:lnTo>
                  <a:lnTo>
                    <a:pt x="447" y="91"/>
                  </a:lnTo>
                  <a:lnTo>
                    <a:pt x="453" y="117"/>
                  </a:lnTo>
                  <a:lnTo>
                    <a:pt x="454" y="147"/>
                  </a:lnTo>
                  <a:lnTo>
                    <a:pt x="454" y="227"/>
                  </a:lnTo>
                  <a:lnTo>
                    <a:pt x="453" y="256"/>
                  </a:lnTo>
                  <a:lnTo>
                    <a:pt x="446" y="283"/>
                  </a:lnTo>
                  <a:lnTo>
                    <a:pt x="436" y="307"/>
                  </a:lnTo>
                  <a:lnTo>
                    <a:pt x="422" y="327"/>
                  </a:lnTo>
                  <a:lnTo>
                    <a:pt x="402" y="344"/>
                  </a:lnTo>
                  <a:lnTo>
                    <a:pt x="376" y="357"/>
                  </a:lnTo>
                  <a:lnTo>
                    <a:pt x="346" y="367"/>
                  </a:lnTo>
                  <a:lnTo>
                    <a:pt x="309" y="373"/>
                  </a:lnTo>
                  <a:lnTo>
                    <a:pt x="266" y="374"/>
                  </a:lnTo>
                  <a:lnTo>
                    <a:pt x="125" y="374"/>
                  </a:lnTo>
                  <a:lnTo>
                    <a:pt x="125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747674" y="6361572"/>
              <a:ext cx="104245" cy="135779"/>
            </a:xfrm>
            <a:custGeom>
              <a:avLst/>
              <a:gdLst>
                <a:gd name="T0" fmla="*/ 0 w 400"/>
                <a:gd name="T1" fmla="*/ 0 h 521"/>
                <a:gd name="T2" fmla="*/ 400 w 400"/>
                <a:gd name="T3" fmla="*/ 0 h 521"/>
                <a:gd name="T4" fmla="*/ 400 w 400"/>
                <a:gd name="T5" fmla="*/ 103 h 521"/>
                <a:gd name="T6" fmla="*/ 124 w 400"/>
                <a:gd name="T7" fmla="*/ 103 h 521"/>
                <a:gd name="T8" fmla="*/ 124 w 400"/>
                <a:gd name="T9" fmla="*/ 204 h 521"/>
                <a:gd name="T10" fmla="*/ 382 w 400"/>
                <a:gd name="T11" fmla="*/ 204 h 521"/>
                <a:gd name="T12" fmla="*/ 382 w 400"/>
                <a:gd name="T13" fmla="*/ 307 h 521"/>
                <a:gd name="T14" fmla="*/ 124 w 400"/>
                <a:gd name="T15" fmla="*/ 307 h 521"/>
                <a:gd name="T16" fmla="*/ 124 w 400"/>
                <a:gd name="T17" fmla="*/ 420 h 521"/>
                <a:gd name="T18" fmla="*/ 400 w 400"/>
                <a:gd name="T19" fmla="*/ 420 h 521"/>
                <a:gd name="T20" fmla="*/ 400 w 400"/>
                <a:gd name="T21" fmla="*/ 521 h 521"/>
                <a:gd name="T22" fmla="*/ 0 w 400"/>
                <a:gd name="T23" fmla="*/ 521 h 521"/>
                <a:gd name="T24" fmla="*/ 0 w 400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521">
                  <a:moveTo>
                    <a:pt x="0" y="0"/>
                  </a:moveTo>
                  <a:lnTo>
                    <a:pt x="400" y="0"/>
                  </a:lnTo>
                  <a:lnTo>
                    <a:pt x="400" y="103"/>
                  </a:lnTo>
                  <a:lnTo>
                    <a:pt x="124" y="103"/>
                  </a:lnTo>
                  <a:lnTo>
                    <a:pt x="124" y="204"/>
                  </a:lnTo>
                  <a:lnTo>
                    <a:pt x="382" y="204"/>
                  </a:lnTo>
                  <a:lnTo>
                    <a:pt x="382" y="307"/>
                  </a:lnTo>
                  <a:lnTo>
                    <a:pt x="124" y="307"/>
                  </a:lnTo>
                  <a:lnTo>
                    <a:pt x="124" y="420"/>
                  </a:lnTo>
                  <a:lnTo>
                    <a:pt x="400" y="420"/>
                  </a:lnTo>
                  <a:lnTo>
                    <a:pt x="400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1933752" y="6361572"/>
              <a:ext cx="133173" cy="135779"/>
            </a:xfrm>
            <a:custGeom>
              <a:avLst/>
              <a:gdLst>
                <a:gd name="T0" fmla="*/ 124 w 511"/>
                <a:gd name="T1" fmla="*/ 101 h 521"/>
                <a:gd name="T2" fmla="*/ 124 w 511"/>
                <a:gd name="T3" fmla="*/ 270 h 521"/>
                <a:gd name="T4" fmla="*/ 276 w 511"/>
                <a:gd name="T5" fmla="*/ 270 h 521"/>
                <a:gd name="T6" fmla="*/ 296 w 511"/>
                <a:gd name="T7" fmla="*/ 268 h 521"/>
                <a:gd name="T8" fmla="*/ 313 w 511"/>
                <a:gd name="T9" fmla="*/ 264 h 521"/>
                <a:gd name="T10" fmla="*/ 325 w 511"/>
                <a:gd name="T11" fmla="*/ 256 h 521"/>
                <a:gd name="T12" fmla="*/ 333 w 511"/>
                <a:gd name="T13" fmla="*/ 246 h 521"/>
                <a:gd name="T14" fmla="*/ 338 w 511"/>
                <a:gd name="T15" fmla="*/ 231 h 521"/>
                <a:gd name="T16" fmla="*/ 339 w 511"/>
                <a:gd name="T17" fmla="*/ 214 h 521"/>
                <a:gd name="T18" fmla="*/ 339 w 511"/>
                <a:gd name="T19" fmla="*/ 153 h 521"/>
                <a:gd name="T20" fmla="*/ 338 w 511"/>
                <a:gd name="T21" fmla="*/ 133 h 521"/>
                <a:gd name="T22" fmla="*/ 330 w 511"/>
                <a:gd name="T23" fmla="*/ 119 h 521"/>
                <a:gd name="T24" fmla="*/ 319 w 511"/>
                <a:gd name="T25" fmla="*/ 109 h 521"/>
                <a:gd name="T26" fmla="*/ 302 w 511"/>
                <a:gd name="T27" fmla="*/ 103 h 521"/>
                <a:gd name="T28" fmla="*/ 279 w 511"/>
                <a:gd name="T29" fmla="*/ 101 h 521"/>
                <a:gd name="T30" fmla="*/ 124 w 511"/>
                <a:gd name="T31" fmla="*/ 101 h 521"/>
                <a:gd name="T32" fmla="*/ 0 w 511"/>
                <a:gd name="T33" fmla="*/ 0 h 521"/>
                <a:gd name="T34" fmla="*/ 279 w 511"/>
                <a:gd name="T35" fmla="*/ 0 h 521"/>
                <a:gd name="T36" fmla="*/ 320 w 511"/>
                <a:gd name="T37" fmla="*/ 1 h 521"/>
                <a:gd name="T38" fmla="*/ 358 w 511"/>
                <a:gd name="T39" fmla="*/ 9 h 521"/>
                <a:gd name="T40" fmla="*/ 387 w 511"/>
                <a:gd name="T41" fmla="*/ 17 h 521"/>
                <a:gd name="T42" fmla="*/ 412 w 511"/>
                <a:gd name="T43" fmla="*/ 31 h 521"/>
                <a:gd name="T44" fmla="*/ 430 w 511"/>
                <a:gd name="T45" fmla="*/ 47 h 521"/>
                <a:gd name="T46" fmla="*/ 444 w 511"/>
                <a:gd name="T47" fmla="*/ 67 h 521"/>
                <a:gd name="T48" fmla="*/ 453 w 511"/>
                <a:gd name="T49" fmla="*/ 91 h 521"/>
                <a:gd name="T50" fmla="*/ 459 w 511"/>
                <a:gd name="T51" fmla="*/ 117 h 521"/>
                <a:gd name="T52" fmla="*/ 460 w 511"/>
                <a:gd name="T53" fmla="*/ 147 h 521"/>
                <a:gd name="T54" fmla="*/ 460 w 511"/>
                <a:gd name="T55" fmla="*/ 221 h 521"/>
                <a:gd name="T56" fmla="*/ 459 w 511"/>
                <a:gd name="T57" fmla="*/ 254 h 521"/>
                <a:gd name="T58" fmla="*/ 452 w 511"/>
                <a:gd name="T59" fmla="*/ 281 h 521"/>
                <a:gd name="T60" fmla="*/ 439 w 511"/>
                <a:gd name="T61" fmla="*/ 306 h 521"/>
                <a:gd name="T62" fmla="*/ 419 w 511"/>
                <a:gd name="T63" fmla="*/ 326 h 521"/>
                <a:gd name="T64" fmla="*/ 392 w 511"/>
                <a:gd name="T65" fmla="*/ 344 h 521"/>
                <a:gd name="T66" fmla="*/ 511 w 511"/>
                <a:gd name="T67" fmla="*/ 521 h 521"/>
                <a:gd name="T68" fmla="*/ 370 w 511"/>
                <a:gd name="T69" fmla="*/ 521 h 521"/>
                <a:gd name="T70" fmla="*/ 269 w 511"/>
                <a:gd name="T71" fmla="*/ 368 h 521"/>
                <a:gd name="T72" fmla="*/ 124 w 511"/>
                <a:gd name="T73" fmla="*/ 368 h 521"/>
                <a:gd name="T74" fmla="*/ 124 w 511"/>
                <a:gd name="T75" fmla="*/ 521 h 521"/>
                <a:gd name="T76" fmla="*/ 0 w 511"/>
                <a:gd name="T77" fmla="*/ 521 h 521"/>
                <a:gd name="T78" fmla="*/ 0 w 511"/>
                <a:gd name="T7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1" h="521">
                  <a:moveTo>
                    <a:pt x="124" y="101"/>
                  </a:moveTo>
                  <a:lnTo>
                    <a:pt x="124" y="270"/>
                  </a:lnTo>
                  <a:lnTo>
                    <a:pt x="276" y="270"/>
                  </a:lnTo>
                  <a:lnTo>
                    <a:pt x="296" y="268"/>
                  </a:lnTo>
                  <a:lnTo>
                    <a:pt x="313" y="264"/>
                  </a:lnTo>
                  <a:lnTo>
                    <a:pt x="325" y="256"/>
                  </a:lnTo>
                  <a:lnTo>
                    <a:pt x="333" y="246"/>
                  </a:lnTo>
                  <a:lnTo>
                    <a:pt x="338" y="231"/>
                  </a:lnTo>
                  <a:lnTo>
                    <a:pt x="339" y="214"/>
                  </a:lnTo>
                  <a:lnTo>
                    <a:pt x="339" y="153"/>
                  </a:lnTo>
                  <a:lnTo>
                    <a:pt x="338" y="133"/>
                  </a:lnTo>
                  <a:lnTo>
                    <a:pt x="330" y="119"/>
                  </a:lnTo>
                  <a:lnTo>
                    <a:pt x="319" y="109"/>
                  </a:lnTo>
                  <a:lnTo>
                    <a:pt x="302" y="103"/>
                  </a:lnTo>
                  <a:lnTo>
                    <a:pt x="279" y="101"/>
                  </a:lnTo>
                  <a:lnTo>
                    <a:pt x="124" y="101"/>
                  </a:lnTo>
                  <a:close/>
                  <a:moveTo>
                    <a:pt x="0" y="0"/>
                  </a:moveTo>
                  <a:lnTo>
                    <a:pt x="279" y="0"/>
                  </a:lnTo>
                  <a:lnTo>
                    <a:pt x="320" y="1"/>
                  </a:lnTo>
                  <a:lnTo>
                    <a:pt x="358" y="9"/>
                  </a:lnTo>
                  <a:lnTo>
                    <a:pt x="387" y="17"/>
                  </a:lnTo>
                  <a:lnTo>
                    <a:pt x="412" y="31"/>
                  </a:lnTo>
                  <a:lnTo>
                    <a:pt x="430" y="47"/>
                  </a:lnTo>
                  <a:lnTo>
                    <a:pt x="444" y="67"/>
                  </a:lnTo>
                  <a:lnTo>
                    <a:pt x="453" y="91"/>
                  </a:lnTo>
                  <a:lnTo>
                    <a:pt x="459" y="117"/>
                  </a:lnTo>
                  <a:lnTo>
                    <a:pt x="460" y="147"/>
                  </a:lnTo>
                  <a:lnTo>
                    <a:pt x="460" y="221"/>
                  </a:lnTo>
                  <a:lnTo>
                    <a:pt x="459" y="254"/>
                  </a:lnTo>
                  <a:lnTo>
                    <a:pt x="452" y="281"/>
                  </a:lnTo>
                  <a:lnTo>
                    <a:pt x="439" y="306"/>
                  </a:lnTo>
                  <a:lnTo>
                    <a:pt x="419" y="326"/>
                  </a:lnTo>
                  <a:lnTo>
                    <a:pt x="392" y="344"/>
                  </a:lnTo>
                  <a:lnTo>
                    <a:pt x="511" y="521"/>
                  </a:lnTo>
                  <a:lnTo>
                    <a:pt x="370" y="521"/>
                  </a:lnTo>
                  <a:lnTo>
                    <a:pt x="269" y="368"/>
                  </a:lnTo>
                  <a:lnTo>
                    <a:pt x="124" y="368"/>
                  </a:lnTo>
                  <a:lnTo>
                    <a:pt x="124" y="521"/>
                  </a:lnTo>
                  <a:lnTo>
                    <a:pt x="0" y="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73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4903" y="6263821"/>
            <a:ext cx="4405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Draper HOPE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408" y="6179837"/>
            <a:ext cx="466725" cy="365125"/>
          </a:xfrm>
          <a:prstGeom prst="rect">
            <a:avLst/>
          </a:prstGeom>
        </p:spPr>
        <p:txBody>
          <a:bodyPr bIns="0"/>
          <a:lstStyle>
            <a:lvl1pPr algn="r">
              <a:defRPr sz="1200" b="1" i="0"/>
            </a:lvl1pPr>
          </a:lstStyle>
          <a:p>
            <a:fld id="{532E5815-A8B8-3248-99F0-470F41FB04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4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8" r:id="rId4"/>
    <p:sldLayoutId id="2147483667" r:id="rId5"/>
    <p:sldLayoutId id="2147483662" r:id="rId6"/>
    <p:sldLayoutId id="2147483665" r:id="rId7"/>
    <p:sldLayoutId id="2147483663" r:id="rId8"/>
    <p:sldLayoutId id="2147483661" r:id="rId9"/>
    <p:sldLayoutId id="2147483669" r:id="rId10"/>
    <p:sldLayoutId id="2147483664" r:id="rId11"/>
    <p:sldLayoutId id="2147483666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un@drap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owen@draper.com" TargetMode="External"/><Relationship Id="rId4" Type="http://schemas.openxmlformats.org/officeDocument/2006/relationships/hyperlink" Target="mailto:ccasinghino@drap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92" y="1566943"/>
            <a:ext cx="7772400" cy="3741657"/>
          </a:xfrm>
        </p:spPr>
        <p:txBody>
          <a:bodyPr>
            <a:normAutofit fontScale="90000"/>
          </a:bodyPr>
          <a:lstStyle/>
          <a:p>
            <a:r>
              <a:rPr lang="en-US" sz="3100" u="sng" dirty="0">
                <a:solidFill>
                  <a:srgbClr val="0000FF"/>
                </a:solidFill>
              </a:rPr>
              <a:t>A</a:t>
            </a:r>
            <a:r>
              <a:rPr lang="en-US" sz="3100" dirty="0"/>
              <a:t>dvanced</a:t>
            </a:r>
            <a:r>
              <a:rPr lang="en-US" sz="3100" dirty="0">
                <a:solidFill>
                  <a:schemeClr val="tx2"/>
                </a:solidFill>
              </a:rPr>
              <a:t> </a:t>
            </a:r>
            <a:r>
              <a:rPr lang="en-US" sz="3100" u="sng" dirty="0">
                <a:solidFill>
                  <a:srgbClr val="0000FF"/>
                </a:solidFill>
              </a:rPr>
              <a:t>New</a:t>
            </a:r>
            <a:r>
              <a:rPr lang="en-US" sz="3100" dirty="0">
                <a:solidFill>
                  <a:schemeClr val="tx2"/>
                </a:solidFill>
              </a:rPr>
              <a:t> </a:t>
            </a:r>
            <a:r>
              <a:rPr lang="en-US" sz="3100" u="sng" dirty="0">
                <a:solidFill>
                  <a:srgbClr val="0000FF"/>
                </a:solidFill>
              </a:rPr>
              <a:t>H</a:t>
            </a:r>
            <a:r>
              <a:rPr lang="en-US" sz="3100" dirty="0"/>
              <a:t>ardware</a:t>
            </a:r>
            <a:r>
              <a:rPr lang="en-US" sz="3100" dirty="0">
                <a:solidFill>
                  <a:schemeClr val="tx2"/>
                </a:solidFill>
              </a:rPr>
              <a:t/>
            </a: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u="sng" dirty="0">
                <a:solidFill>
                  <a:srgbClr val="0000FF"/>
                </a:solidFill>
              </a:rPr>
              <a:t>O</a:t>
            </a:r>
            <a:r>
              <a:rPr lang="en-US" sz="3100" dirty="0"/>
              <a:t>ptimized for </a:t>
            </a:r>
            <a:r>
              <a:rPr lang="en-US" sz="3100" u="sng" dirty="0">
                <a:solidFill>
                  <a:srgbClr val="0000FF"/>
                </a:solidFill>
              </a:rPr>
              <a:t>P</a:t>
            </a:r>
            <a:r>
              <a:rPr lang="en-US" sz="3100" dirty="0"/>
              <a:t>olicy</a:t>
            </a:r>
            <a:r>
              <a:rPr lang="en-US" sz="3100" dirty="0">
                <a:solidFill>
                  <a:schemeClr val="tx2"/>
                </a:solidFill>
              </a:rPr>
              <a:t> </a:t>
            </a: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u="sng" dirty="0">
                <a:solidFill>
                  <a:srgbClr val="0000FF"/>
                </a:solidFill>
              </a:rPr>
              <a:t>E</a:t>
            </a:r>
            <a:r>
              <a:rPr lang="en-US" sz="3100" dirty="0"/>
              <a:t>nforcement</a:t>
            </a:r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/>
              <a:t>Arun Thomas        </a:t>
            </a:r>
            <a:r>
              <a:rPr lang="en-US" sz="27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arun@draper.com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Chris Casinghino </a:t>
            </a:r>
            <a:r>
              <a:rPr lang="en-US" sz="2700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ccasinghino@draper.com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Arch Owen            </a:t>
            </a:r>
            <a:r>
              <a:rPr lang="en-US" sz="2700" dirty="0" smtClean="0">
                <a:hlinkClick r:id="rId5"/>
              </a:rPr>
              <a:t>aowen@draper.com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Jeff Opper             </a:t>
            </a:r>
            <a:r>
              <a:rPr lang="en-US" sz="2700" dirty="0" smtClean="0">
                <a:hlinkClick r:id="rId5"/>
              </a:rPr>
              <a:t>jopper@draper.com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683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9955-9D20-FC46-9AD5-852AC509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 Innovations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37926-E72B-3347-8B53-22E76941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2E5815-A8B8-3248-99F0-470F41FB048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06004-D7A7-7A40-A00C-27C65765F3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672" y="1054099"/>
            <a:ext cx="7766050" cy="5209721"/>
          </a:xfrm>
        </p:spPr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200" dirty="0"/>
              <a:t>A single, unified </a:t>
            </a:r>
            <a:r>
              <a:rPr lang="en-US" sz="2200" b="1" dirty="0"/>
              <a:t>hardware-software </a:t>
            </a:r>
            <a:r>
              <a:rPr lang="en-US" sz="2200" dirty="0"/>
              <a:t>security architecture can cover </a:t>
            </a:r>
            <a:r>
              <a:rPr lang="en-US" sz="2200" b="1" dirty="0"/>
              <a:t>all 7 SSITH CWE vulnerability classes</a:t>
            </a:r>
            <a:endParaRPr lang="en-US" sz="2200" dirty="0"/>
          </a:p>
          <a:p>
            <a:pPr marL="571500" lvl="1" indent="-171450"/>
            <a:r>
              <a:rPr lang="en-US" sz="2200" dirty="0"/>
              <a:t>Every word has metadata. Every instruction is checked.</a:t>
            </a:r>
          </a:p>
          <a:p>
            <a:pPr marL="400050" lvl="1" indent="0">
              <a:buNone/>
            </a:pPr>
            <a:endParaRPr lang="en-US" sz="2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2200" dirty="0"/>
              <a:t>Supports </a:t>
            </a:r>
            <a:r>
              <a:rPr lang="en-US" sz="2200" b="1" dirty="0"/>
              <a:t>flexible </a:t>
            </a:r>
            <a:r>
              <a:rPr lang="en-US" sz="2200" dirty="0"/>
              <a:t>security </a:t>
            </a:r>
            <a:r>
              <a:rPr lang="en-US" sz="2200" dirty="0" err="1"/>
              <a:t>micropolicies</a:t>
            </a:r>
            <a:endParaRPr lang="en-US" sz="2200" dirty="0"/>
          </a:p>
          <a:p>
            <a:pPr marL="571500" lvl="1" indent="-171450"/>
            <a:r>
              <a:rPr lang="en-US" sz="2200" dirty="0"/>
              <a:t>Policies are defined in software, not baked into hardware</a:t>
            </a:r>
          </a:p>
          <a:p>
            <a:pPr marL="571500" lvl="1" indent="-171450"/>
            <a:endParaRPr lang="en-US" sz="2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2200" b="1" dirty="0"/>
              <a:t>Formal specification and verification </a:t>
            </a:r>
            <a:r>
              <a:rPr lang="en-US" sz="2200" dirty="0"/>
              <a:t>gives precise guarantees of security and high assurance of correctness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2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2200" b="1" dirty="0"/>
              <a:t>PPASS Workbench </a:t>
            </a:r>
            <a:r>
              <a:rPr lang="en-US" sz="2200" dirty="0"/>
              <a:t>aids designer in customizing security architectures/policies for PPASS requirements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BF55-05B4-A94F-825E-262BF9FF7D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</p:spTree>
    <p:extLst>
      <p:ext uri="{BB962C8B-B14F-4D97-AF65-F5344CB8AC3E}">
        <p14:creationId xmlns:p14="http://schemas.microsoft.com/office/powerpoint/2010/main" val="116513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Draper HOPE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2E5815-A8B8-3248-99F0-470F41FB048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0672" y="1714500"/>
            <a:ext cx="3045583" cy="4284518"/>
          </a:xfrm>
        </p:spPr>
        <p:txBody>
          <a:bodyPr/>
          <a:lstStyle/>
          <a:p>
            <a:r>
              <a:rPr lang="en-US" dirty="0"/>
              <a:t>Programmable Metadata Tags</a:t>
            </a:r>
          </a:p>
          <a:p>
            <a:pPr lvl="1"/>
            <a:r>
              <a:rPr lang="en-US" dirty="0"/>
              <a:t>Each data word has a programmable tag.</a:t>
            </a:r>
          </a:p>
          <a:p>
            <a:pPr lvl="1"/>
            <a:r>
              <a:rPr lang="en-US" dirty="0"/>
              <a:t>Cannot be modified by user application.</a:t>
            </a:r>
          </a:p>
          <a:p>
            <a:r>
              <a:rPr lang="en-US" dirty="0" err="1"/>
              <a:t>Micropolicies</a:t>
            </a:r>
            <a:endParaRPr lang="en-US" dirty="0"/>
          </a:p>
          <a:p>
            <a:pPr lvl="1"/>
            <a:r>
              <a:rPr lang="en-US" dirty="0"/>
              <a:t>Define security, safety, or correctness requirements.</a:t>
            </a:r>
          </a:p>
          <a:p>
            <a:r>
              <a:rPr lang="en-US" dirty="0"/>
              <a:t>Processor Interlocks for Policy Enforcement (PIPE)</a:t>
            </a:r>
          </a:p>
          <a:p>
            <a:pPr lvl="1"/>
            <a:r>
              <a:rPr lang="en-US" dirty="0"/>
              <a:t>Unassailable hardware interlock enforces policies.</a:t>
            </a:r>
          </a:p>
          <a:p>
            <a:pPr lvl="1"/>
            <a:r>
              <a:rPr lang="en-US" dirty="0"/>
              <a:t>Runs parallel to application processor.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942110" y="1190198"/>
            <a:ext cx="7961257" cy="375366"/>
          </a:xfrm>
          <a:prstGeom prst="rect">
            <a:avLst/>
          </a:prstGeom>
        </p:spPr>
        <p:txBody>
          <a:bodyPr vert="horz" lIns="0"/>
          <a:lstStyle>
            <a:lvl1pPr marL="173736" indent="-173736" algn="l" defTabSz="457200" rtl="0" eaLnBrk="1" latinLnBrk="0" hangingPunct="1">
              <a:spcBef>
                <a:spcPts val="600"/>
              </a:spcBef>
              <a:buClr>
                <a:srgbClr val="FF461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01168" algn="l" defTabSz="457200" rtl="0" eaLnBrk="1" latinLnBrk="0" hangingPunct="1">
              <a:spcBef>
                <a:spcPts val="600"/>
              </a:spcBef>
              <a:buClr>
                <a:srgbClr val="FF4612"/>
              </a:buClr>
              <a:buFont typeface="Arial"/>
              <a:buChar char="–"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37160" algn="l" defTabSz="457200" rtl="0" eaLnBrk="1" latinLnBrk="0" hangingPunct="1">
              <a:spcBef>
                <a:spcPts val="600"/>
              </a:spcBef>
              <a:buClr>
                <a:srgbClr val="FF4612"/>
              </a:buClr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4612"/>
              </a:buClr>
              <a:buFont typeface="Arial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4612"/>
              </a:buClr>
              <a:buFont typeface="Arial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HOPE adds 3 elements to an existing architecture to create defensible hardware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7AF19-AB2B-BC46-BCDC-0E077FFB5206}"/>
              </a:ext>
            </a:extLst>
          </p:cNvPr>
          <p:cNvGrpSpPr/>
          <p:nvPr/>
        </p:nvGrpSpPr>
        <p:grpSpPr>
          <a:xfrm>
            <a:off x="4078114" y="1714500"/>
            <a:ext cx="4618608" cy="3987800"/>
            <a:chOff x="4078114" y="1714500"/>
            <a:chExt cx="4618608" cy="3987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048" y="1714500"/>
              <a:ext cx="4546674" cy="3987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2B4D03-07EC-AB46-A7AF-D3F2DF495549}"/>
                </a:ext>
              </a:extLst>
            </p:cNvPr>
            <p:cNvSpPr txBox="1"/>
            <p:nvPr/>
          </p:nvSpPr>
          <p:spPr>
            <a:xfrm>
              <a:off x="4158264" y="3456860"/>
              <a:ext cx="82747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HOPE</a:t>
              </a:r>
            </a:p>
            <a:p>
              <a:pPr algn="ctr"/>
              <a:r>
                <a:rPr lang="en-US" sz="1100" b="1" dirty="0"/>
                <a:t>Hardware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09B0B1-D57F-A74E-ADD5-15ADE3DD4EFF}"/>
                </a:ext>
              </a:extLst>
            </p:cNvPr>
            <p:cNvSpPr txBox="1"/>
            <p:nvPr/>
          </p:nvSpPr>
          <p:spPr>
            <a:xfrm>
              <a:off x="4078114" y="4640862"/>
              <a:ext cx="907621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HOPE</a:t>
              </a:r>
            </a:p>
            <a:p>
              <a:pPr algn="ctr"/>
              <a:r>
                <a:rPr lang="en-US" sz="1100" b="1" dirty="0"/>
                <a:t>Embedded</a:t>
              </a:r>
            </a:p>
            <a:p>
              <a:pPr algn="ctr"/>
              <a:r>
                <a:rPr lang="en-US" sz="1100" b="1" dirty="0"/>
                <a:t>Software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331EAA-7C9A-CE4E-89DD-E457E16D6249}"/>
                </a:ext>
              </a:extLst>
            </p:cNvPr>
            <p:cNvSpPr txBox="1"/>
            <p:nvPr/>
          </p:nvSpPr>
          <p:spPr>
            <a:xfrm>
              <a:off x="5973863" y="5416626"/>
              <a:ext cx="203916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HOPE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97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2E5815-A8B8-3248-99F0-470F41FB048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72" y="1867451"/>
            <a:ext cx="5879771" cy="3506769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6AB6332-9886-4CA8-913A-8F50B2F9CFBE}"/>
              </a:ext>
            </a:extLst>
          </p:cNvPr>
          <p:cNvSpPr txBox="1">
            <a:spLocks/>
          </p:cNvSpPr>
          <p:nvPr/>
        </p:nvSpPr>
        <p:spPr>
          <a:xfrm>
            <a:off x="792480" y="1190198"/>
            <a:ext cx="7904242" cy="45121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PIPE: Processor Interlocks for Policy Enforcement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08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2E5815-A8B8-3248-99F0-470F41FB04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0672" y="1714500"/>
            <a:ext cx="3684191" cy="3987800"/>
          </a:xfrm>
        </p:spPr>
        <p:txBody>
          <a:bodyPr/>
          <a:lstStyle/>
          <a:p>
            <a:r>
              <a:rPr lang="en-US" dirty="0"/>
              <a:t>Each memory word and register has a programmable metadata tag.</a:t>
            </a:r>
          </a:p>
          <a:p>
            <a:endParaRPr lang="en-US" dirty="0"/>
          </a:p>
          <a:p>
            <a:r>
              <a:rPr lang="en-US" dirty="0"/>
              <a:t>At every instruction, tags for the relevant memory and registers are passed to the PIPE.</a:t>
            </a:r>
          </a:p>
          <a:p>
            <a:endParaRPr lang="en-US" dirty="0"/>
          </a:p>
          <a:p>
            <a:r>
              <a:rPr lang="en-US" dirty="0"/>
              <a:t>Application cannot directly create or modify tags.</a:t>
            </a:r>
          </a:p>
          <a:p>
            <a:endParaRPr lang="en-US" dirty="0"/>
          </a:p>
          <a:p>
            <a:r>
              <a:rPr lang="en-US" dirty="0"/>
              <a:t>Tags can be pointers to arbitrary data structure, enabling complex policies.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graphicFrame>
        <p:nvGraphicFramePr>
          <p:cNvPr id="6" name="Table 941"/>
          <p:cNvGraphicFramePr/>
          <p:nvPr>
            <p:extLst/>
          </p:nvPr>
        </p:nvGraphicFramePr>
        <p:xfrm>
          <a:off x="4852061" y="2624833"/>
          <a:ext cx="3496072" cy="401213"/>
        </p:xfrm>
        <a:graphic>
          <a:graphicData uri="http://schemas.openxmlformats.org/drawingml/2006/table">
            <a:tbl>
              <a:tblPr/>
              <a:tblGrid>
                <a:gridCol w="1748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1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metadata tag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payload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hape 942"/>
          <p:cNvSpPr/>
          <p:nvPr/>
        </p:nvSpPr>
        <p:spPr>
          <a:xfrm>
            <a:off x="5486400" y="3790657"/>
            <a:ext cx="3210322" cy="2339100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2700">
            <a:solidFill>
              <a:srgbClr val="7D60A0"/>
            </a:solidFill>
            <a:bevel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tIns="91439" bIns="91439" anchor="ctr">
            <a:spAutoFit/>
          </a:bodyPr>
          <a:lstStyle/>
          <a:p>
            <a:pPr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dirty="0"/>
              <a:t>Example metadata:</a:t>
            </a:r>
          </a:p>
          <a:p>
            <a:pPr marL="487698" indent="-381000">
              <a:buSzPct val="100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dirty="0"/>
              <a:t>Provenance</a:t>
            </a:r>
          </a:p>
          <a:p>
            <a:pPr marL="487698" indent="-381000">
              <a:buSzPct val="100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dirty="0"/>
              <a:t>Access </a:t>
            </a:r>
            <a:r>
              <a:rPr lang="en-US" sz="2000" dirty="0"/>
              <a:t>rights</a:t>
            </a:r>
            <a:endParaRPr sz="2000" dirty="0"/>
          </a:p>
          <a:p>
            <a:pPr marL="487698" indent="-381000">
              <a:buSzPct val="100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dirty="0"/>
              <a:t>Object type</a:t>
            </a:r>
          </a:p>
          <a:p>
            <a:pPr marL="487698" indent="-381000">
              <a:buSzPct val="100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dirty="0"/>
              <a:t>Executable?</a:t>
            </a:r>
          </a:p>
          <a:p>
            <a:pPr marL="487698" indent="-381000">
              <a:buSzPct val="100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dirty="0"/>
              <a:t>Legal branch target?</a:t>
            </a:r>
          </a:p>
          <a:p>
            <a:pPr marL="487698" indent="-381000">
              <a:buSzPct val="100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dirty="0"/>
              <a:t>Buffer bounds</a:t>
            </a:r>
          </a:p>
        </p:txBody>
      </p:sp>
      <p:sp>
        <p:nvSpPr>
          <p:cNvPr id="8" name="Shape 943"/>
          <p:cNvSpPr/>
          <p:nvPr/>
        </p:nvSpPr>
        <p:spPr>
          <a:xfrm>
            <a:off x="5275531" y="1590740"/>
            <a:ext cx="2839239" cy="461663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I</a:t>
            </a:r>
            <a:r>
              <a:rPr dirty="0"/>
              <a:t>nstruction, user data, etc.</a:t>
            </a:r>
          </a:p>
        </p:txBody>
      </p:sp>
      <p:sp>
        <p:nvSpPr>
          <p:cNvPr id="9" name="Shape 944"/>
          <p:cNvSpPr/>
          <p:nvPr/>
        </p:nvSpPr>
        <p:spPr>
          <a:xfrm>
            <a:off x="5625302" y="3026047"/>
            <a:ext cx="1432723" cy="727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600" extrusionOk="0">
                <a:moveTo>
                  <a:pt x="21452" y="21600"/>
                </a:moveTo>
                <a:cubicBezTo>
                  <a:pt x="21283" y="17700"/>
                  <a:pt x="20673" y="13806"/>
                  <a:pt x="19622" y="9938"/>
                </a:cubicBezTo>
                <a:cubicBezTo>
                  <a:pt x="19414" y="9173"/>
                  <a:pt x="19175" y="8399"/>
                  <a:pt x="18616" y="7685"/>
                </a:cubicBezTo>
                <a:cubicBezTo>
                  <a:pt x="17140" y="5802"/>
                  <a:pt x="13733" y="4510"/>
                  <a:pt x="9695" y="3920"/>
                </a:cubicBezTo>
                <a:cubicBezTo>
                  <a:pt x="6227" y="3413"/>
                  <a:pt x="2089" y="3281"/>
                  <a:pt x="481" y="1703"/>
                </a:cubicBezTo>
                <a:cubicBezTo>
                  <a:pt x="-59" y="1173"/>
                  <a:pt x="-148" y="561"/>
                  <a:pt x="233" y="0"/>
                </a:cubicBezTo>
              </a:path>
            </a:pathLst>
          </a:custGeom>
          <a:ln w="508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" name="Shape 945"/>
          <p:cNvSpPr/>
          <p:nvPr/>
        </p:nvSpPr>
        <p:spPr>
          <a:xfrm>
            <a:off x="6695150" y="2070367"/>
            <a:ext cx="891513" cy="543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600" extrusionOk="0">
                <a:moveTo>
                  <a:pt x="0" y="0"/>
                </a:moveTo>
                <a:cubicBezTo>
                  <a:pt x="-9" y="2139"/>
                  <a:pt x="412" y="4225"/>
                  <a:pt x="1200" y="5945"/>
                </a:cubicBezTo>
                <a:cubicBezTo>
                  <a:pt x="3704" y="11412"/>
                  <a:pt x="8378" y="11512"/>
                  <a:pt x="12650" y="11313"/>
                </a:cubicBezTo>
                <a:cubicBezTo>
                  <a:pt x="15703" y="11171"/>
                  <a:pt x="19027" y="11529"/>
                  <a:pt x="20674" y="15567"/>
                </a:cubicBezTo>
                <a:cubicBezTo>
                  <a:pt x="21401" y="17349"/>
                  <a:pt x="21591" y="19566"/>
                  <a:pt x="21192" y="21600"/>
                </a:cubicBezTo>
              </a:path>
            </a:pathLst>
          </a:custGeom>
          <a:ln w="508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2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Micropolicies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2E5815-A8B8-3248-99F0-470F41FB048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0672" y="1714500"/>
            <a:ext cx="3920728" cy="3987800"/>
          </a:xfrm>
        </p:spPr>
        <p:txBody>
          <a:bodyPr/>
          <a:lstStyle/>
          <a:p>
            <a:r>
              <a:rPr lang="en-US" dirty="0"/>
              <a:t>Policies define what instructions are allowed and how metadata is updated.</a:t>
            </a:r>
          </a:p>
          <a:p>
            <a:endParaRPr lang="en-US" dirty="0"/>
          </a:p>
          <a:p>
            <a:r>
              <a:rPr lang="en-US" dirty="0"/>
              <a:t>Policies are written in a domain-specific rule language.</a:t>
            </a:r>
          </a:p>
          <a:p>
            <a:endParaRPr lang="en-US" dirty="0"/>
          </a:p>
          <a:p>
            <a:r>
              <a:rPr lang="en-US" dirty="0"/>
              <a:t>PIPE sends metadata tags to policies running on the policy execution core.</a:t>
            </a:r>
          </a:p>
          <a:p>
            <a:endParaRPr lang="en-US" dirty="0"/>
          </a:p>
          <a:p>
            <a:r>
              <a:rPr lang="en-US" dirty="0"/>
              <a:t>Policies check metadata against installed rules and reject bad behavior.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Draper HOPE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41270"/>
              </p:ext>
            </p:extLst>
          </p:nvPr>
        </p:nvGraphicFramePr>
        <p:xfrm>
          <a:off x="5384800" y="1397000"/>
          <a:ext cx="2870200" cy="430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50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Example 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0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Heap Safety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0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Stack Safety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0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Control-flow Integrity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0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Compartmentalization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0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Information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043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Calibri" panose="020F0502020204030204" pitchFamily="34" charset="0"/>
                        </a:rPr>
                        <a:t>Domain-specific</a:t>
                      </a:r>
                      <a:r>
                        <a:rPr lang="en-US" sz="2000" i="1" baseline="0" dirty="0">
                          <a:latin typeface="Calibri" panose="020F0502020204030204" pitchFamily="34" charset="0"/>
                        </a:rPr>
                        <a:t> policies</a:t>
                      </a:r>
                      <a:endParaRPr lang="en-US" sz="20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76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ap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4B23"/>
      </a:accent1>
      <a:accent2>
        <a:srgbClr val="252C6A"/>
      </a:accent2>
      <a:accent3>
        <a:srgbClr val="C1D42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cedures or Support Docs" ma:contentTypeID="0x0101003B21DE8F3CA7BB49979B8E50D8BBC6F6020026AE0615D5FA7A45A8DBBD58B8767892" ma:contentTypeVersion="20" ma:contentTypeDescription="" ma:contentTypeScope="" ma:versionID="a33ff160d32010da71c77918e4e42d2b">
  <xsd:schema xmlns:xsd="http://www.w3.org/2001/XMLSchema" xmlns:xs="http://www.w3.org/2001/XMLSchema" xmlns:p="http://schemas.microsoft.com/office/2006/metadata/properties" xmlns:ns2="d35bb5e5-ea5a-4e5b-8cee-fd309395b716" xmlns:ns4="http://schemas.microsoft.com/sharepoint/v4" xmlns:ns5="2e6fae42-6cfe-489f-86bf-e26a00149861" targetNamespace="http://schemas.microsoft.com/office/2006/metadata/properties" ma:root="true" ma:fieldsID="bc0ef3b7da56c0b0048108f746937459" ns2:_="" ns4:_="" ns5:_="">
    <xsd:import namespace="d35bb5e5-ea5a-4e5b-8cee-fd309395b716"/>
    <xsd:import namespace="http://schemas.microsoft.com/sharepoint/v4"/>
    <xsd:import namespace="2e6fae42-6cfe-489f-86bf-e26a00149861"/>
    <xsd:element name="properties">
      <xsd:complexType>
        <xsd:sequence>
          <xsd:element name="documentManagement">
            <xsd:complexType>
              <xsd:all>
                <xsd:element ref="ns2:ProgramType" minOccurs="0"/>
                <xsd:element ref="ns2:procedure" minOccurs="0"/>
                <xsd:element ref="ns2:Standard_x0020_Process_x0020_and_x0020_Tools" minOccurs="0"/>
                <xsd:element ref="ns2:Audit_x0020_Support" minOccurs="0"/>
                <xsd:element ref="ns2:Phase_x0020_Category" minOccurs="0"/>
                <xsd:element ref="ns4:IconOverlay" minOccurs="0"/>
                <xsd:element ref="ns5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bb5e5-ea5a-4e5b-8cee-fd309395b716" elementFormDefault="qualified">
    <xsd:import namespace="http://schemas.microsoft.com/office/2006/documentManagement/types"/>
    <xsd:import namespace="http://schemas.microsoft.com/office/infopath/2007/PartnerControls"/>
    <xsd:element name="ProgramType" ma:index="8" nillable="true" ma:displayName="ProgramType" ma:list="{89abe25b-6bc5-40f5-bdb1-f254afc1f2ce}" ma:internalName="ProgramType" ma:showField="Title" ma:web="a9d06465-e0a9-46fa-a77e-cc3dde8c53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rocedure" ma:index="9" nillable="true" ma:displayName="Section Heading" ma:list="{e2442e9e-1b90-4dda-b7cd-5d1ee8773f1f}" ma:internalName="procedure" ma:showField="Title" ma:web="a9d06465-e0a9-46fa-a77e-cc3dde8c53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tandard_x0020_Process_x0020_and_x0020_Tools" ma:index="10" nillable="true" ma:displayName="Standard Process and Tools" ma:list="{a2c0cfec-158f-4af5-9486-aa17419f7f4d}" ma:internalName="Standard_x0020_Process_x0020_and_x0020_Tools" ma:showField="Title" ma:web="a9d06465-e0a9-46fa-a77e-cc3dde8c5349">
      <xsd:simpleType>
        <xsd:restriction base="dms:Lookup"/>
      </xsd:simpleType>
    </xsd:element>
    <xsd:element name="Audit_x0020_Support" ma:index="12" nillable="true" ma:displayName="Audit Support" ma:default="0" ma:internalName="Audit_x0020_Support">
      <xsd:simpleType>
        <xsd:restriction base="dms:Boolean"/>
      </xsd:simpleType>
    </xsd:element>
    <xsd:element name="Phase_x0020_Category" ma:index="13" nillable="true" ma:displayName="Document Type" ma:list="{97686f57-7133-4a9a-9ca9-53860245a8e0}" ma:internalName="Phase_x0020_Category" ma:showField="Title" ma:web="a9d06465-e0a9-46fa-a77e-cc3dde8c5349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4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fae42-6cfe-489f-86bf-e26a00149861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46424440-69aa-4682-b769-c2511fcb552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46424440-69aa-4682-b769-c2511fcb5529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KeywordTaxHTField xmlns="2e6fae42-6cfe-489f-86bf-e26a00149861">
      <Terms xmlns="http://schemas.microsoft.com/office/infopath/2007/PartnerControls"/>
    </TaxKeywordTaxHTField>
    <ProgramType xmlns="d35bb5e5-ea5a-4e5b-8cee-fd309395b716"/>
    <Audit_x0020_Support xmlns="d35bb5e5-ea5a-4e5b-8cee-fd309395b716" xsi:nil="true"/>
    <Standard_x0020_Process_x0020_and_x0020_Tools xmlns="d35bb5e5-ea5a-4e5b-8cee-fd309395b716" xsi:nil="true"/>
    <procedure xmlns="d35bb5e5-ea5a-4e5b-8cee-fd309395b716"/>
    <Phase_x0020_Category xmlns="d35bb5e5-ea5a-4e5b-8cee-fd309395b716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AE23AC-57C8-4E1E-997E-E7A6C4D5E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5bb5e5-ea5a-4e5b-8cee-fd309395b716"/>
    <ds:schemaRef ds:uri="http://schemas.microsoft.com/sharepoint/v4"/>
    <ds:schemaRef ds:uri="2e6fae42-6cfe-489f-86bf-e26a001498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F1215F-7B7E-4295-9D3A-BA1C446FD769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018A19A8-A66C-4E56-88F9-2F3A31276031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e6fae42-6cfe-489f-86bf-e26a00149861"/>
    <ds:schemaRef ds:uri="d35bb5e5-ea5a-4e5b-8cee-fd309395b716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6DD6FB1-DC88-44F3-B556-26338B6957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9582</TotalTime>
  <Words>301</Words>
  <Application>Microsoft Office PowerPoint</Application>
  <PresentationFormat>On-screen Show (4:3)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Helvetica Neue</vt:lpstr>
      <vt:lpstr>Office Theme</vt:lpstr>
      <vt:lpstr>Advanced New Hardware Optimized for Policy  Enforcement   Arun Thomas        arun@draper.com Chris Casinghino ccasinghino@draper.com Arch Owen            aowen@draper.com Jeff Opper             jopper@draper.com</vt:lpstr>
      <vt:lpstr>HOPE Innovations</vt:lpstr>
      <vt:lpstr>Draper HOPE</vt:lpstr>
      <vt:lpstr>PIPE Diagram</vt:lpstr>
      <vt:lpstr>Metadata Tags</vt:lpstr>
      <vt:lpstr>Micropolicies</vt:lpstr>
    </vt:vector>
  </TitlesOfParts>
  <Company>Bornemann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Kickoff Template</dc:title>
  <dc:creator>Office 2004 Test Drive User</dc:creator>
  <cp:keywords/>
  <cp:lastModifiedBy>Chris Casinghino</cp:lastModifiedBy>
  <cp:revision>181</cp:revision>
  <dcterms:created xsi:type="dcterms:W3CDTF">2015-09-06T15:34:24Z</dcterms:created>
  <dcterms:modified xsi:type="dcterms:W3CDTF">2019-08-02T13:19:49Z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0x0101003B21DE8F3CA7BB49979B8E50D8BBC6F6020026AE0615D5FA7A45A8DBBD58B8767892</vt:lpwstr>
  </property>
  <property fmtid="{D5CDD505-2E9C-101B-9397-08002B2CF9AE}" pid="3" name="Folder">
    <vt:lpwstr>Program Planning/Support</vt:lpwstr>
  </property>
  <property fmtid="{D5CDD505-2E9C-101B-9397-08002B2CF9AE}" pid="4" name="TaxKeyword">
    <vt:lpwstr/>
  </property>
  <property fmtid="{D5CDD505-2E9C-101B-9397-08002B2CF9AE}" pid="5" name="Order">
    <vt:r8>68000</vt:r8>
  </property>
  <property fmtid="{D5CDD505-2E9C-101B-9397-08002B2CF9AE}" pid="6" name="link status">
    <vt:lpwstr>links not reviewed</vt:lpwstr>
  </property>
  <property fmtid="{D5CDD505-2E9C-101B-9397-08002B2CF9AE}" pid="7" name="links have been updated">
    <vt:bool>false</vt:bool>
  </property>
  <property fmtid="{D5CDD505-2E9C-101B-9397-08002B2CF9AE}" pid="8" name="TaxCatchAll">
    <vt:lpwstr/>
  </property>
</Properties>
</file>