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/>
            <a:r>
              <a:t>Click to edit Master text styles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/>
        </p:nvSpPr>
        <p:spPr>
          <a:xfrm>
            <a:off x="2775747" y="3307774"/>
            <a:ext cx="1691785" cy="133050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3" name="Shape 113"/>
          <p:cNvSpPr/>
          <p:nvPr/>
        </p:nvSpPr>
        <p:spPr>
          <a:xfrm>
            <a:off x="5983995" y="3307774"/>
            <a:ext cx="1463300" cy="133050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hape 114"/>
          <p:cNvSpPr/>
          <p:nvPr/>
        </p:nvSpPr>
        <p:spPr>
          <a:xfrm>
            <a:off x="313107" y="3236235"/>
            <a:ext cx="967076" cy="94414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Shape 115"/>
          <p:cNvSpPr/>
          <p:nvPr/>
        </p:nvSpPr>
        <p:spPr>
          <a:xfrm>
            <a:off x="515205" y="3543691"/>
            <a:ext cx="56287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Agent</a:t>
            </a:r>
          </a:p>
        </p:txBody>
      </p:sp>
      <p:cxnSp>
        <p:nvCxnSpPr>
          <p:cNvPr id="116" name="Connector 116"/>
          <p:cNvCxnSpPr>
            <a:stCxn id="113" idx="0"/>
            <a:endCxn id="114" idx="0"/>
          </p:cNvCxnSpPr>
          <p:nvPr/>
        </p:nvCxnSpPr>
        <p:spPr>
          <a:xfrm flipV="1" rot="16200000">
            <a:off x="3625850" y="882650"/>
            <a:ext cx="266700" cy="5918200"/>
          </a:xfrm>
          <a:prstGeom prst="bentConnector3">
            <a:avLst>
              <a:gd name="adj1" fmla="val 447619"/>
            </a:avLst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117" name="Shape 117"/>
          <p:cNvSpPr/>
          <p:nvPr/>
        </p:nvSpPr>
        <p:spPr>
          <a:xfrm>
            <a:off x="1308161" y="2536679"/>
            <a:ext cx="167978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Edge*HasLocalPrincipal</a:t>
            </a:r>
          </a:p>
        </p:txBody>
      </p:sp>
      <p:sp>
        <p:nvSpPr>
          <p:cNvPr id="118" name="Shape 118"/>
          <p:cNvSpPr/>
          <p:nvPr/>
        </p:nvSpPr>
        <p:spPr>
          <a:xfrm>
            <a:off x="1444173" y="3398151"/>
            <a:ext cx="1420991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/>
            </a:lvl1pPr>
          </a:lstStyle>
          <a:p>
            <a:pPr/>
            <a:r>
              <a:t>prov:wasInformedBy</a:t>
            </a:r>
          </a:p>
        </p:txBody>
      </p:sp>
      <p:sp>
        <p:nvSpPr>
          <p:cNvPr id="119" name="Shape 119"/>
          <p:cNvSpPr/>
          <p:nvPr/>
        </p:nvSpPr>
        <p:spPr>
          <a:xfrm flipH="1" flipV="1" rot="5400000">
            <a:off x="6748841" y="3939830"/>
            <a:ext cx="893854" cy="960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524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6458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20" name="Shape 120"/>
          <p:cNvSpPr/>
          <p:nvPr/>
        </p:nvSpPr>
        <p:spPr>
          <a:xfrm>
            <a:off x="7150905" y="4822945"/>
            <a:ext cx="158527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prov:wasDerivedFrom</a:t>
            </a:r>
          </a:p>
        </p:txBody>
      </p:sp>
      <p:cxnSp>
        <p:nvCxnSpPr>
          <p:cNvPr id="121" name="Connector 121"/>
          <p:cNvCxnSpPr>
            <a:stCxn id="112" idx="0"/>
            <a:endCxn id="114" idx="0"/>
          </p:cNvCxnSpPr>
          <p:nvPr/>
        </p:nvCxnSpPr>
        <p:spPr>
          <a:xfrm flipH="1" flipV="1">
            <a:off x="800100" y="3708400"/>
            <a:ext cx="2819400" cy="266700"/>
          </a:xfrm>
          <a:prstGeom prst="bentConnector4">
            <a:avLst>
              <a:gd name="adj1" fmla="val 50000"/>
              <a:gd name="adj2" fmla="val 376190"/>
            </a:avLst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122" name="Shape 122"/>
          <p:cNvSpPr/>
          <p:nvPr/>
        </p:nvSpPr>
        <p:spPr>
          <a:xfrm>
            <a:off x="1167737" y="2959236"/>
            <a:ext cx="2140185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EdgeSubjectHasLocalPrincipal</a:t>
            </a:r>
          </a:p>
        </p:txBody>
      </p:sp>
      <p:sp>
        <p:nvSpPr>
          <p:cNvPr id="123" name="Shape 123"/>
          <p:cNvSpPr/>
          <p:nvPr/>
        </p:nvSpPr>
        <p:spPr>
          <a:xfrm>
            <a:off x="4570967" y="3903379"/>
            <a:ext cx="135258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EdgeEventAffects*</a:t>
            </a:r>
          </a:p>
        </p:txBody>
      </p:sp>
      <p:sp>
        <p:nvSpPr>
          <p:cNvPr id="124" name="Shape 124"/>
          <p:cNvSpPr/>
          <p:nvPr/>
        </p:nvSpPr>
        <p:spPr>
          <a:xfrm flipH="1">
            <a:off x="4439229" y="3866561"/>
            <a:ext cx="1472825" cy="431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head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  <p:sp>
        <p:nvSpPr>
          <p:cNvPr id="125" name="Shape 125"/>
          <p:cNvSpPr/>
          <p:nvPr/>
        </p:nvSpPr>
        <p:spPr>
          <a:xfrm>
            <a:off x="3880355" y="5309332"/>
            <a:ext cx="1177888" cy="48210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049414" y="5360070"/>
            <a:ext cx="81603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Resource</a:t>
            </a:r>
          </a:p>
        </p:txBody>
      </p:sp>
      <p:sp>
        <p:nvSpPr>
          <p:cNvPr id="127" name="Shape 127"/>
          <p:cNvSpPr/>
          <p:nvPr/>
        </p:nvSpPr>
        <p:spPr>
          <a:xfrm flipH="1">
            <a:off x="1560802" y="3717466"/>
            <a:ext cx="118353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 flipH="1">
            <a:off x="1560802" y="3717466"/>
            <a:ext cx="3" cy="51287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9" name="Shape 129"/>
          <p:cNvSpPr/>
          <p:nvPr/>
        </p:nvSpPr>
        <p:spPr>
          <a:xfrm flipV="1">
            <a:off x="1563048" y="4211504"/>
            <a:ext cx="1181283" cy="188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cxnSp>
        <p:nvCxnSpPr>
          <p:cNvPr id="130" name="Connector 130"/>
          <p:cNvCxnSpPr>
            <a:stCxn id="112" idx="0"/>
            <a:endCxn id="125" idx="0"/>
          </p:cNvCxnSpPr>
          <p:nvPr/>
        </p:nvCxnSpPr>
        <p:spPr>
          <a:xfrm>
            <a:off x="3621639" y="3973027"/>
            <a:ext cx="847660" cy="157735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131" name="Shape 131"/>
          <p:cNvSpPr/>
          <p:nvPr/>
        </p:nvSpPr>
        <p:spPr>
          <a:xfrm>
            <a:off x="3301313" y="4785382"/>
            <a:ext cx="184748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/>
            </a:lvl1pPr>
          </a:lstStyle>
          <a:p>
            <a:pPr/>
            <a:r>
              <a:t>EdgeEventAffectsSrcSink</a:t>
            </a:r>
          </a:p>
        </p:txBody>
      </p:sp>
      <p:sp>
        <p:nvSpPr>
          <p:cNvPr id="132" name="Shape 132"/>
          <p:cNvSpPr/>
          <p:nvPr/>
        </p:nvSpPr>
        <p:spPr>
          <a:xfrm>
            <a:off x="3259654" y="3788323"/>
            <a:ext cx="706560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 u="sng"/>
            </a:lvl1pPr>
          </a:lstStyle>
          <a:p>
            <a:pPr/>
            <a:r>
              <a:t>Subject</a:t>
            </a:r>
          </a:p>
        </p:txBody>
      </p:sp>
      <p:sp>
        <p:nvSpPr>
          <p:cNvPr id="133" name="Shape 133"/>
          <p:cNvSpPr/>
          <p:nvPr/>
        </p:nvSpPr>
        <p:spPr>
          <a:xfrm>
            <a:off x="6043736" y="3388250"/>
            <a:ext cx="1377130" cy="110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 u="sng"/>
            </a:pPr>
            <a:r>
              <a:t>Entity-File</a:t>
            </a:r>
          </a:p>
          <a:p>
            <a:pPr algn="ctr">
              <a:defRPr sz="1400"/>
            </a:pPr>
            <a:r>
              <a:t>Or</a:t>
            </a:r>
          </a:p>
          <a:p>
            <a:pPr algn="ctr">
              <a:defRPr sz="1400" u="sng"/>
            </a:pPr>
            <a:r>
              <a:t>Entity_NetFlow</a:t>
            </a:r>
          </a:p>
          <a:p>
            <a:pPr algn="ctr">
              <a:defRPr sz="1400"/>
            </a:pPr>
            <a:r>
              <a:t>Or</a:t>
            </a:r>
          </a:p>
          <a:p>
            <a:pPr algn="ctr">
              <a:defRPr sz="1400" u="sng"/>
            </a:pPr>
            <a:r>
              <a:t>Entity_Memory</a:t>
            </a:r>
          </a:p>
        </p:txBody>
      </p:sp>
      <p:sp>
        <p:nvSpPr>
          <p:cNvPr id="134" name="Shape 134"/>
          <p:cNvSpPr/>
          <p:nvPr/>
        </p:nvSpPr>
        <p:spPr>
          <a:xfrm>
            <a:off x="2946556" y="6129611"/>
            <a:ext cx="1360915" cy="3872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F80CE"/>
              </a:gs>
              <a:gs pos="100000">
                <a:schemeClr val="accent1">
                  <a:hueOff val="357503"/>
                  <a:satOff val="54545"/>
                  <a:lumOff val="2927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/>
        </p:nvSpPr>
        <p:spPr>
          <a:xfrm>
            <a:off x="3417634" y="6169326"/>
            <a:ext cx="45835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Host</a:t>
            </a:r>
          </a:p>
        </p:txBody>
      </p:sp>
      <p:cxnSp>
        <p:nvCxnSpPr>
          <p:cNvPr id="136" name="Connector 136"/>
          <p:cNvCxnSpPr>
            <a:stCxn id="125" idx="0"/>
            <a:endCxn id="134" idx="0"/>
          </p:cNvCxnSpPr>
          <p:nvPr/>
        </p:nvCxnSpPr>
        <p:spPr>
          <a:xfrm flipH="1">
            <a:off x="3627013" y="5550385"/>
            <a:ext cx="842286" cy="77283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cxnSp>
        <p:nvCxnSpPr>
          <p:cNvPr id="137" name="Connector 137"/>
          <p:cNvCxnSpPr>
            <a:stCxn id="113" idx="0"/>
            <a:endCxn id="134" idx="0"/>
          </p:cNvCxnSpPr>
          <p:nvPr/>
        </p:nvCxnSpPr>
        <p:spPr>
          <a:xfrm rot="5400000">
            <a:off x="4000500" y="3606800"/>
            <a:ext cx="2349500" cy="3086100"/>
          </a:xfrm>
          <a:prstGeom prst="bentConnector2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138" name="Shape 138"/>
          <p:cNvSpPr/>
          <p:nvPr/>
        </p:nvSpPr>
        <p:spPr>
          <a:xfrm>
            <a:off x="5465439" y="6067426"/>
            <a:ext cx="11727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Edge*ResidesOn</a:t>
            </a:r>
          </a:p>
        </p:txBody>
      </p:sp>
      <p:sp>
        <p:nvSpPr>
          <p:cNvPr id="139" name="Shape 139"/>
          <p:cNvSpPr/>
          <p:nvPr/>
        </p:nvSpPr>
        <p:spPr>
          <a:xfrm>
            <a:off x="4031921" y="5790427"/>
            <a:ext cx="160164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EdgeSrcSinkResidesOn</a:t>
            </a:r>
          </a:p>
        </p:txBody>
      </p:sp>
      <p:cxnSp>
        <p:nvCxnSpPr>
          <p:cNvPr id="140" name="Connector 140"/>
          <p:cNvCxnSpPr>
            <a:stCxn id="112" idx="0"/>
            <a:endCxn id="134" idx="0"/>
          </p:cNvCxnSpPr>
          <p:nvPr/>
        </p:nvCxnSpPr>
        <p:spPr>
          <a:xfrm>
            <a:off x="3621639" y="3973027"/>
            <a:ext cx="5375" cy="2350189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</p:cxnSp>
      <p:sp>
        <p:nvSpPr>
          <p:cNvPr id="141" name="Shape 141"/>
          <p:cNvSpPr/>
          <p:nvPr/>
        </p:nvSpPr>
        <p:spPr>
          <a:xfrm>
            <a:off x="2371590" y="5196961"/>
            <a:ext cx="144515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EdgeSubjectRunsOn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4574704" y="1875468"/>
            <a:ext cx="967075" cy="472072"/>
            <a:chOff x="0" y="0"/>
            <a:chExt cx="967074" cy="472070"/>
          </a:xfrm>
        </p:grpSpPr>
        <p:sp>
          <p:nvSpPr>
            <p:cNvPr id="142" name="Shape 142"/>
            <p:cNvSpPr/>
            <p:nvPr/>
          </p:nvSpPr>
          <p:spPr>
            <a:xfrm>
              <a:off x="0" y="0"/>
              <a:ext cx="967075" cy="472071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3" name="Shape 143"/>
            <p:cNvSpPr/>
            <p:nvPr/>
          </p:nvSpPr>
          <p:spPr>
            <a:xfrm>
              <a:off x="23045" y="56965"/>
              <a:ext cx="920984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Pattern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4553699" y="1095068"/>
            <a:ext cx="967075" cy="431561"/>
            <a:chOff x="0" y="0"/>
            <a:chExt cx="967074" cy="431559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967075" cy="43156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6" name="Shape 146"/>
            <p:cNvSpPr/>
            <p:nvPr/>
          </p:nvSpPr>
          <p:spPr>
            <a:xfrm>
              <a:off x="21066" y="36709"/>
              <a:ext cx="9249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Activity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2292210" y="431082"/>
            <a:ext cx="967075" cy="431561"/>
            <a:chOff x="0" y="0"/>
            <a:chExt cx="967074" cy="431559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967075" cy="43156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9" name="Shape 149"/>
            <p:cNvSpPr/>
            <p:nvPr/>
          </p:nvSpPr>
          <p:spPr>
            <a:xfrm>
              <a:off x="21066" y="36709"/>
              <a:ext cx="9249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APT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4553699" y="390326"/>
            <a:ext cx="967075" cy="431561"/>
            <a:chOff x="0" y="0"/>
            <a:chExt cx="967074" cy="431559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967075" cy="43156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2" name="Shape 152"/>
            <p:cNvSpPr/>
            <p:nvPr/>
          </p:nvSpPr>
          <p:spPr>
            <a:xfrm>
              <a:off x="21066" y="36709"/>
              <a:ext cx="92494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Phase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785268" y="886536"/>
            <a:ext cx="1168235" cy="431560"/>
            <a:chOff x="0" y="0"/>
            <a:chExt cx="1168234" cy="431559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1168235" cy="43156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rgbClr val="3F80CE"/>
                </a:gs>
                <a:gs pos="100000">
                  <a:schemeClr val="accent1">
                    <a:hueOff val="357503"/>
                    <a:satOff val="54545"/>
                    <a:lumOff val="29273"/>
                  </a:schemeClr>
                </a:gs>
              </a:gsLst>
              <a:lin ang="16200000" scaled="0"/>
            </a:gradFill>
            <a:ln w="9525" cap="flat">
              <a:solidFill>
                <a:srgbClr val="4A7EBB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5" name="Shape 155"/>
            <p:cNvSpPr/>
            <p:nvPr/>
          </p:nvSpPr>
          <p:spPr>
            <a:xfrm>
              <a:off x="21066" y="36709"/>
              <a:ext cx="1126102" cy="358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Segment</a:t>
              </a:r>
            </a:p>
          </p:txBody>
        </p:sp>
      </p:grpSp>
      <p:sp>
        <p:nvSpPr>
          <p:cNvPr id="172" name="Shape 172"/>
          <p:cNvSpPr/>
          <p:nvPr/>
        </p:nvSpPr>
        <p:spPr>
          <a:xfrm>
            <a:off x="4138713" y="2352114"/>
            <a:ext cx="733841" cy="9508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>
            <a:off x="5272469" y="2352114"/>
            <a:ext cx="858102" cy="9637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/>
        </p:nvSpPr>
        <p:spPr>
          <a:xfrm>
            <a:off x="4511396" y="2352114"/>
            <a:ext cx="505639" cy="2952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/>
        </p:nvSpPr>
        <p:spPr>
          <a:xfrm>
            <a:off x="4541369" y="2401578"/>
            <a:ext cx="105217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partOfPattern</a:t>
            </a:r>
          </a:p>
        </p:txBody>
      </p:sp>
      <p:sp>
        <p:nvSpPr>
          <p:cNvPr id="175" name="Shape 175"/>
          <p:cNvSpPr/>
          <p:nvPr/>
        </p:nvSpPr>
        <p:spPr>
          <a:xfrm>
            <a:off x="5043018" y="1531233"/>
            <a:ext cx="8907" cy="339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14400"/>
                  <a:pt x="7200" y="7200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/>
        </p:nvSpPr>
        <p:spPr>
          <a:xfrm>
            <a:off x="4990303" y="1595272"/>
            <a:ext cx="1070705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partOfActivity</a:t>
            </a:r>
          </a:p>
        </p:txBody>
      </p:sp>
      <p:sp>
        <p:nvSpPr>
          <p:cNvPr id="163" name="Shape 163"/>
          <p:cNvSpPr/>
          <p:nvPr/>
        </p:nvSpPr>
        <p:spPr>
          <a:xfrm>
            <a:off x="5007468" y="802077"/>
            <a:ext cx="93378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partOfPhase</a:t>
            </a:r>
          </a:p>
        </p:txBody>
      </p:sp>
      <p:sp>
        <p:nvSpPr>
          <p:cNvPr id="176" name="Shape 176"/>
          <p:cNvSpPr/>
          <p:nvPr/>
        </p:nvSpPr>
        <p:spPr>
          <a:xfrm>
            <a:off x="5037236" y="826491"/>
            <a:ext cx="1" cy="263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>
            <a:off x="3474780" y="609537"/>
            <a:ext cx="81114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partOfAPT</a:t>
            </a:r>
          </a:p>
        </p:txBody>
      </p:sp>
      <p:sp>
        <p:nvSpPr>
          <p:cNvPr id="177" name="Shape 177"/>
          <p:cNvSpPr/>
          <p:nvPr/>
        </p:nvSpPr>
        <p:spPr>
          <a:xfrm>
            <a:off x="3264156" y="614906"/>
            <a:ext cx="1284782" cy="23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7200"/>
                  <a:pt x="7200" y="14400"/>
                  <a:pt x="0" y="21600"/>
                </a:cubicBez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 flipV="1">
            <a:off x="1369385" y="1318096"/>
            <a:ext cx="1" cy="42818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68" name="Shape 168"/>
          <p:cNvSpPr/>
          <p:nvPr/>
        </p:nvSpPr>
        <p:spPr>
          <a:xfrm>
            <a:off x="1315359" y="1388127"/>
            <a:ext cx="11340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partOfSegment</a:t>
            </a:r>
          </a:p>
        </p:txBody>
      </p:sp>
      <p:sp>
        <p:nvSpPr>
          <p:cNvPr id="169" name="Shape 169"/>
          <p:cNvSpPr/>
          <p:nvPr/>
        </p:nvSpPr>
        <p:spPr>
          <a:xfrm>
            <a:off x="393265" y="1824716"/>
            <a:ext cx="1939482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Resources, Subjects, Entities, Patterns, Agents</a:t>
            </a:r>
          </a:p>
        </p:txBody>
      </p:sp>
      <p:sp>
        <p:nvSpPr>
          <p:cNvPr id="170" name="Shape 170"/>
          <p:cNvSpPr/>
          <p:nvPr/>
        </p:nvSpPr>
        <p:spPr>
          <a:xfrm>
            <a:off x="4570967" y="4302470"/>
            <a:ext cx="135258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200"/>
            </a:lvl1pPr>
          </a:lstStyle>
          <a:p>
            <a:pPr/>
            <a:r>
              <a:t>Edge*AffectsEvent</a:t>
            </a:r>
          </a:p>
        </p:txBody>
      </p:sp>
      <p:sp>
        <p:nvSpPr>
          <p:cNvPr id="171" name="Shape 171"/>
          <p:cNvSpPr/>
          <p:nvPr/>
        </p:nvSpPr>
        <p:spPr>
          <a:xfrm flipH="1">
            <a:off x="4439229" y="4265652"/>
            <a:ext cx="1472825" cy="43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1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