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handoutMasterIdLst>
    <p:handoutMasterId r:id="rId15"/>
  </p:handoutMasterIdLst>
  <p:sldIdLst>
    <p:sldId id="452" r:id="rId2"/>
    <p:sldId id="347" r:id="rId3"/>
    <p:sldId id="453" r:id="rId4"/>
    <p:sldId id="454" r:id="rId5"/>
    <p:sldId id="455" r:id="rId6"/>
    <p:sldId id="458" r:id="rId7"/>
    <p:sldId id="457" r:id="rId8"/>
    <p:sldId id="456" r:id="rId9"/>
    <p:sldId id="459" r:id="rId10"/>
    <p:sldId id="460" r:id="rId11"/>
    <p:sldId id="461" r:id="rId12"/>
    <p:sldId id="39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/>
  <p:clrMru>
    <a:srgbClr val="1C185A"/>
    <a:srgbClr val="900000"/>
    <a:srgbClr val="B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104" autoAdjust="0"/>
  </p:normalViewPr>
  <p:slideViewPr>
    <p:cSldViewPr snapToGrid="0" snapToObjects="1">
      <p:cViewPr>
        <p:scale>
          <a:sx n="75" d="100"/>
          <a:sy n="75" d="100"/>
        </p:scale>
        <p:origin x="-1544" y="-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97543-4E6F-004B-9C60-85A6AEA5CF64}" type="datetimeFigureOut">
              <a:rPr lang="en-US" smtClean="0"/>
              <a:pPr/>
              <a:t>4/7/15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EC5A2-F31C-D94C-9654-591706621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69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EFA07-1904-E040-91A7-58E4A8522462}" type="datetimeFigureOut">
              <a:rPr lang="en-US" smtClean="0"/>
              <a:pPr/>
              <a:t>4/7/15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4E03A-C357-4546-B0DF-DECF3C6EBD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06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9467"/>
            <a:ext cx="7772400" cy="222673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513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pPr/>
              <a:t>4/7/15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pPr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pPr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96001A"/>
                </a:solidFill>
              </a:defRPr>
            </a:lvl1pPr>
            <a:lvl4pPr>
              <a:defRPr>
                <a:latin typeface="Avenir Next Regular"/>
                <a:cs typeface="Avenir Next Regular"/>
              </a:defRPr>
            </a:lvl4pPr>
            <a:lvl5pPr>
              <a:defRPr>
                <a:latin typeface="Avenir Next Regular"/>
                <a:cs typeface="Avenir Next Regular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53948" y="1168399"/>
            <a:ext cx="5745252" cy="2201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7065" y="6356350"/>
            <a:ext cx="4560535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U.S. Vote Foundation – Democracy Fund – Review Meeting 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7213604" y="6356350"/>
            <a:ext cx="1032522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8 April 2015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40082" y="6356350"/>
            <a:ext cx="561975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190D9BD3-E57B-4194-A545-2804EB95D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Avenir Next Demi Bold"/>
                <a:ea typeface="+mj-ea"/>
                <a:cs typeface="Avenir Next Demi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rgbClr val="96001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pPr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rgbClr val="604A7B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rgbClr val="604A7B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4686300" y="3924300"/>
            <a:ext cx="84772" cy="84772"/>
          </a:xfrm>
          <a:prstGeom prst="ellipse">
            <a:avLst/>
          </a:prstGeom>
          <a:solidFill>
            <a:srgbClr val="604A7B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96001A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 smtClean="0"/>
              <a:t>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6800" y="6356350"/>
            <a:ext cx="1032522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8 April 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7065" y="6356350"/>
            <a:ext cx="6579835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U.S. Vote Foundation – Democracy Fund – Project and Organizational Review Meeting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190D9BD3-E57B-4194-A545-2804EB95D9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4pPr>
              <a:defRPr>
                <a:latin typeface="Avenir Next Regular"/>
                <a:cs typeface="Avenir Next Regular"/>
              </a:defRPr>
            </a:lvl4pPr>
            <a:lvl5pPr>
              <a:defRPr>
                <a:latin typeface="Avenir Next Regular"/>
                <a:cs typeface="Avenir Next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53948" y="1134533"/>
            <a:ext cx="5745252" cy="2201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pPr/>
              <a:t>4/7/15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pPr/>
              <a:t>4/7/15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pPr/>
              <a:t>4/7/15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pPr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pPr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9467"/>
            <a:ext cx="7992122" cy="71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4195"/>
            <a:ext cx="8229600" cy="4140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778F24D-EB19-4AE0-B015-2BEA6D5224F2}" type="datetimeFigureOut">
              <a:rPr lang="en-US" smtClean="0"/>
              <a:pPr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90D9BD3-E57B-4194-A545-2804EB95D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sz="4000" b="1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charset="2"/>
        <a:buChar char="§"/>
        <a:defRPr sz="2800" kern="1200">
          <a:solidFill>
            <a:srgbClr val="96001A"/>
          </a:solidFill>
          <a:latin typeface="Avenir Next Medium"/>
          <a:ea typeface="+mn-ea"/>
          <a:cs typeface="Avenir Next Medium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rgbClr val="000090"/>
          </a:solidFill>
          <a:latin typeface="Avenir Next Medium"/>
          <a:ea typeface="+mn-ea"/>
          <a:cs typeface="Avenir Next Medium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rgbClr val="000090"/>
          </a:solidFill>
          <a:latin typeface="Avenir Next Regular"/>
          <a:ea typeface="+mn-ea"/>
          <a:cs typeface="Avenir Next Regular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rgbClr val="000090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rgbClr val="000090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8933" y="1097130"/>
            <a:ext cx="7715779" cy="2505075"/>
          </a:xfrm>
        </p:spPr>
        <p:txBody>
          <a:bodyPr/>
          <a:lstStyle/>
          <a:p>
            <a:r>
              <a:rPr lang="en-US" dirty="0" smtClean="0"/>
              <a:t>Present and Future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68300" y="4183063"/>
            <a:ext cx="8470900" cy="2522537"/>
          </a:xfrm>
        </p:spPr>
        <p:txBody>
          <a:bodyPr>
            <a:normAutofit fontScale="62500" lnSpcReduction="20000"/>
          </a:bodyPr>
          <a:lstStyle/>
          <a:p>
            <a:r>
              <a:rPr lang="en-US" sz="4500" dirty="0" smtClean="0"/>
              <a:t>E2E VIV Project Status and Plan to Completion</a:t>
            </a:r>
          </a:p>
          <a:p>
            <a:r>
              <a:rPr lang="en-US" sz="4500" dirty="0"/>
              <a:t> </a:t>
            </a:r>
            <a:r>
              <a:rPr lang="en-US" sz="4500" dirty="0" smtClean="0"/>
              <a:t>- and – </a:t>
            </a:r>
          </a:p>
          <a:p>
            <a:r>
              <a:rPr lang="en-US" sz="4500" dirty="0" smtClean="0"/>
              <a:t>U.S. Vote Foundation – </a:t>
            </a:r>
            <a:r>
              <a:rPr lang="en-US" sz="4500" dirty="0" err="1" smtClean="0"/>
              <a:t>VisionValue</a:t>
            </a:r>
            <a:r>
              <a:rPr lang="en-US" sz="4500" dirty="0" smtClean="0"/>
              <a:t> 2020</a:t>
            </a:r>
            <a:br>
              <a:rPr lang="en-US" sz="4500" dirty="0" smtClean="0"/>
            </a:br>
            <a:endParaRPr lang="en-US" sz="4500" dirty="0" smtClean="0"/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rgbClr val="1C185A"/>
                </a:solidFill>
              </a:rPr>
              <a:t>Susan Dzieduszycka-Suinat, </a:t>
            </a:r>
            <a:r>
              <a:rPr lang="en-US" dirty="0" smtClean="0">
                <a:solidFill>
                  <a:srgbClr val="1C185A"/>
                </a:solidFill>
              </a:rPr>
              <a:t>President </a:t>
            </a:r>
            <a:r>
              <a:rPr lang="en-US" dirty="0">
                <a:solidFill>
                  <a:srgbClr val="1C185A"/>
                </a:solidFill>
              </a:rPr>
              <a:t>and CEO, U.S. Vote </a:t>
            </a:r>
            <a:r>
              <a:rPr lang="en-US" dirty="0" smtClean="0">
                <a:solidFill>
                  <a:srgbClr val="1C185A"/>
                </a:solidFill>
              </a:rPr>
              <a:t>Foundation</a:t>
            </a:r>
            <a:br>
              <a:rPr lang="en-US" dirty="0" smtClean="0">
                <a:solidFill>
                  <a:srgbClr val="1C185A"/>
                </a:solidFill>
              </a:rPr>
            </a:br>
            <a:r>
              <a:rPr lang="en-US" dirty="0" smtClean="0">
                <a:solidFill>
                  <a:srgbClr val="1C185A"/>
                </a:solidFill>
              </a:rPr>
              <a:t> Joseph </a:t>
            </a:r>
            <a:r>
              <a:rPr lang="en-US" dirty="0" err="1">
                <a:solidFill>
                  <a:srgbClr val="1C185A"/>
                </a:solidFill>
              </a:rPr>
              <a:t>Kiniry</a:t>
            </a:r>
            <a:r>
              <a:rPr lang="en-US" dirty="0">
                <a:solidFill>
                  <a:srgbClr val="1C185A"/>
                </a:solidFill>
              </a:rPr>
              <a:t>, Principal Investigator, Galois</a:t>
            </a:r>
          </a:p>
          <a:p>
            <a:endParaRPr lang="en-US" dirty="0">
              <a:solidFill>
                <a:srgbClr val="1C185A"/>
              </a:solidFill>
            </a:endParaRPr>
          </a:p>
        </p:txBody>
      </p:sp>
      <p:pic>
        <p:nvPicPr>
          <p:cNvPr id="9" name="Picture 8" descr="USVF_logo_final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5" t="60494" b="22751"/>
          <a:stretch/>
        </p:blipFill>
        <p:spPr>
          <a:xfrm>
            <a:off x="763379" y="-67732"/>
            <a:ext cx="7144488" cy="296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36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C185A"/>
                </a:solidFill>
              </a:rPr>
              <a:t>Crucial slide – what is the bottom line of what the report will recommend?</a:t>
            </a:r>
            <a:endParaRPr lang="en-US" dirty="0">
              <a:solidFill>
                <a:srgbClr val="1C18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398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35664"/>
            <a:ext cx="8415867" cy="4140203"/>
          </a:xfrm>
        </p:spPr>
        <p:txBody>
          <a:bodyPr/>
          <a:lstStyle/>
          <a:p>
            <a:r>
              <a:rPr lang="en-US" dirty="0" smtClean="0">
                <a:solidFill>
                  <a:srgbClr val="1C185A"/>
                </a:solidFill>
              </a:rPr>
              <a:t>Report and Code </a:t>
            </a:r>
            <a:r>
              <a:rPr lang="en-US" dirty="0">
                <a:solidFill>
                  <a:srgbClr val="1C185A"/>
                </a:solidFill>
              </a:rPr>
              <a:t>will be </a:t>
            </a:r>
            <a:r>
              <a:rPr lang="en-US" dirty="0" smtClean="0">
                <a:solidFill>
                  <a:srgbClr val="1C185A"/>
                </a:solidFill>
              </a:rPr>
              <a:t>published / announced</a:t>
            </a:r>
            <a:endParaRPr lang="en-US" dirty="0">
              <a:solidFill>
                <a:srgbClr val="1C185A"/>
              </a:solidFill>
            </a:endParaRPr>
          </a:p>
          <a:p>
            <a:r>
              <a:rPr lang="en-US" dirty="0" smtClean="0">
                <a:solidFill>
                  <a:srgbClr val="1C185A"/>
                </a:solidFill>
              </a:rPr>
              <a:t>Move to a for-profit model in next phases</a:t>
            </a:r>
          </a:p>
          <a:p>
            <a:r>
              <a:rPr lang="en-US" dirty="0" smtClean="0">
                <a:solidFill>
                  <a:srgbClr val="1C185A"/>
                </a:solidFill>
              </a:rPr>
              <a:t>Hold online meeting with ES Vendors to introduce them to concepts and code (will be Open Source available in </a:t>
            </a:r>
            <a:r>
              <a:rPr lang="en-US" dirty="0" err="1" smtClean="0">
                <a:solidFill>
                  <a:srgbClr val="1C185A"/>
                </a:solidFill>
              </a:rPr>
              <a:t>GitHub</a:t>
            </a:r>
            <a:r>
              <a:rPr lang="en-US" dirty="0" smtClean="0">
                <a:solidFill>
                  <a:srgbClr val="1C185A"/>
                </a:solidFill>
              </a:rPr>
              <a:t> repositories)</a:t>
            </a:r>
          </a:p>
          <a:p>
            <a:r>
              <a:rPr lang="en-US" dirty="0">
                <a:solidFill>
                  <a:srgbClr val="1C185A"/>
                </a:solidFill>
              </a:rPr>
              <a:t>Approach Galois management to take on build/deploy of actual system</a:t>
            </a:r>
          </a:p>
          <a:p>
            <a:r>
              <a:rPr lang="en-US" dirty="0" smtClean="0">
                <a:solidFill>
                  <a:srgbClr val="1C185A"/>
                </a:solidFill>
              </a:rPr>
              <a:t>Introduce to funders </a:t>
            </a:r>
          </a:p>
          <a:p>
            <a:pPr marL="0" indent="0">
              <a:buNone/>
            </a:pPr>
            <a:endParaRPr lang="en-US" dirty="0">
              <a:solidFill>
                <a:srgbClr val="1C18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193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SVF_logo_final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5" t="60494" b="22751"/>
          <a:stretch/>
        </p:blipFill>
        <p:spPr>
          <a:xfrm>
            <a:off x="594482" y="1508952"/>
            <a:ext cx="7702851" cy="319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54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6" y="334435"/>
            <a:ext cx="7992122" cy="711200"/>
          </a:xfrm>
        </p:spPr>
        <p:txBody>
          <a:bodyPr/>
          <a:lstStyle/>
          <a:p>
            <a:r>
              <a:rPr lang="en-US" dirty="0" smtClean="0"/>
              <a:t>Presentation Agenda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37" y="1522618"/>
            <a:ext cx="7569200" cy="4721550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1200" dirty="0" smtClean="0">
                <a:solidFill>
                  <a:schemeClr val="accent1"/>
                </a:solidFill>
                <a:latin typeface="Avenir Next Demi Bold"/>
                <a:cs typeface="Avenir Next Demi Bold"/>
              </a:rPr>
              <a:t>E2E VIV Specification and Feasibility Study</a:t>
            </a:r>
            <a:endParaRPr lang="en-US" sz="11200" dirty="0">
              <a:solidFill>
                <a:schemeClr val="accent1"/>
              </a:solidFill>
              <a:latin typeface="Avenir Next Demi Bold"/>
              <a:cs typeface="Avenir Next Demi Bold"/>
            </a:endParaRPr>
          </a:p>
          <a:p>
            <a:pPr lvl="1">
              <a:lnSpc>
                <a:spcPct val="150000"/>
              </a:lnSpc>
            </a:pPr>
            <a:r>
              <a:rPr lang="en-US" sz="10800" dirty="0" smtClean="0">
                <a:solidFill>
                  <a:srgbClr val="1C185A"/>
                </a:solidFill>
              </a:rPr>
              <a:t>Informal Goals </a:t>
            </a:r>
          </a:p>
          <a:p>
            <a:pPr lvl="1">
              <a:lnSpc>
                <a:spcPct val="150000"/>
              </a:lnSpc>
            </a:pPr>
            <a:r>
              <a:rPr lang="en-US" sz="10800" dirty="0" smtClean="0">
                <a:solidFill>
                  <a:srgbClr val="1C185A"/>
                </a:solidFill>
              </a:rPr>
              <a:t>Formal Goals / Success Targets </a:t>
            </a:r>
            <a:r>
              <a:rPr lang="en-US" sz="10800" dirty="0" smtClean="0">
                <a:solidFill>
                  <a:srgbClr val="1C185A"/>
                </a:solidFill>
              </a:rPr>
              <a:t>/ Status</a:t>
            </a:r>
          </a:p>
          <a:p>
            <a:pPr lvl="1">
              <a:lnSpc>
                <a:spcPct val="150000"/>
              </a:lnSpc>
            </a:pPr>
            <a:r>
              <a:rPr lang="en-US" sz="10800" dirty="0" smtClean="0">
                <a:solidFill>
                  <a:srgbClr val="1C185A"/>
                </a:solidFill>
              </a:rPr>
              <a:t>Team and Organization</a:t>
            </a:r>
          </a:p>
          <a:p>
            <a:pPr lvl="1">
              <a:lnSpc>
                <a:spcPct val="150000"/>
              </a:lnSpc>
            </a:pPr>
            <a:r>
              <a:rPr lang="en-US" sz="10800" dirty="0" smtClean="0">
                <a:solidFill>
                  <a:srgbClr val="1C185A"/>
                </a:solidFill>
              </a:rPr>
              <a:t>Communication Program and Launch</a:t>
            </a:r>
          </a:p>
          <a:p>
            <a:pPr lvl="1">
              <a:lnSpc>
                <a:spcPct val="150000"/>
              </a:lnSpc>
            </a:pPr>
            <a:r>
              <a:rPr lang="en-US" sz="10800" dirty="0">
                <a:solidFill>
                  <a:srgbClr val="1C185A"/>
                </a:solidFill>
              </a:rPr>
              <a:t>Likely </a:t>
            </a:r>
            <a:r>
              <a:rPr lang="en-US" sz="10800" dirty="0" smtClean="0">
                <a:solidFill>
                  <a:srgbClr val="1C185A"/>
                </a:solidFill>
              </a:rPr>
              <a:t>Pronouncements / </a:t>
            </a:r>
            <a:r>
              <a:rPr lang="en-US" sz="10800" dirty="0" smtClean="0">
                <a:solidFill>
                  <a:srgbClr val="1C185A"/>
                </a:solidFill>
              </a:rPr>
              <a:t>Unexpected Outcomes / Recommendations</a:t>
            </a:r>
          </a:p>
          <a:p>
            <a:pPr lvl="1">
              <a:lnSpc>
                <a:spcPct val="150000"/>
              </a:lnSpc>
            </a:pPr>
            <a:r>
              <a:rPr lang="en-US" sz="10800" dirty="0" smtClean="0">
                <a:solidFill>
                  <a:srgbClr val="1C185A"/>
                </a:solidFill>
              </a:rPr>
              <a:t>Next Steps - Future Phases</a:t>
            </a:r>
            <a:endParaRPr lang="en-US" sz="2900" dirty="0" smtClean="0">
              <a:solidFill>
                <a:schemeClr val="accent1"/>
              </a:solidFill>
            </a:endParaRPr>
          </a:p>
          <a:p>
            <a:pPr lvl="1"/>
            <a:endParaRPr lang="en-US" dirty="0" smtClean="0">
              <a:solidFill>
                <a:schemeClr val="accent1"/>
              </a:solidFill>
            </a:endParaRPr>
          </a:p>
          <a:p>
            <a:pPr lvl="1"/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	</a:t>
            </a: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Informal Goals – E2E VIV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0999"/>
            <a:ext cx="8229600" cy="414020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1C185A"/>
                </a:solidFill>
              </a:rPr>
              <a:t>Convene a “Team of Rivals”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1C185A"/>
                </a:solidFill>
              </a:rPr>
              <a:t>Change the Conversation </a:t>
            </a:r>
            <a:r>
              <a:rPr lang="en-US" dirty="0" smtClean="0">
                <a:solidFill>
                  <a:srgbClr val="1C185A"/>
                </a:solidFill>
                <a:sym typeface="Wingdings"/>
              </a:rPr>
              <a:t> Constructive</a:t>
            </a:r>
            <a:endParaRPr lang="en-US" dirty="0">
              <a:solidFill>
                <a:srgbClr val="1C185A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1C185A"/>
                </a:solidFill>
              </a:rPr>
              <a:t>Fill in the </a:t>
            </a:r>
            <a:r>
              <a:rPr lang="en-US" dirty="0" smtClean="0">
                <a:solidFill>
                  <a:srgbClr val="1C185A"/>
                </a:solidFill>
              </a:rPr>
              <a:t>Research Gaps – approach a difficult, ‘stuck’ topic from a research perspective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1C185A"/>
                </a:solidFill>
              </a:rPr>
              <a:t>Move Discussion Forward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1C185A"/>
                </a:solidFill>
              </a:rPr>
              <a:t>Create New, Current Reference Points</a:t>
            </a:r>
            <a:endParaRPr lang="en-US" dirty="0">
              <a:solidFill>
                <a:srgbClr val="1C185A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1C185A"/>
                </a:solidFill>
              </a:rPr>
              <a:t>Drive Positive Messaging</a:t>
            </a:r>
          </a:p>
        </p:txBody>
      </p:sp>
    </p:spTree>
    <p:extLst>
      <p:ext uri="{BB962C8B-B14F-4D97-AF65-F5344CB8AC3E}">
        <p14:creationId xmlns:p14="http://schemas.microsoft.com/office/powerpoint/2010/main" val="73304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Goals – Success 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0071"/>
            <a:ext cx="8229600" cy="483446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1C185A"/>
                </a:solidFill>
              </a:rPr>
              <a:t>Produce Written Report - %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1C185A"/>
                </a:solidFill>
              </a:rPr>
              <a:t>Whole Product Specification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1C185A"/>
                </a:solidFill>
              </a:rPr>
              <a:t>Framework for Secure E2E System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1C185A"/>
                </a:solidFill>
              </a:rPr>
              <a:t>Develop System Specification – %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1C185A"/>
                </a:solidFill>
              </a:rPr>
              <a:t>Product Recognized by LEOs - %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1C185A"/>
                </a:solidFill>
              </a:rPr>
              <a:t>Public Hearings, Advocacy Groups - %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1C185A"/>
                </a:solidFill>
              </a:rPr>
              <a:t>Military/Overseas and Disabled Groups - %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1C185A"/>
                </a:solidFill>
              </a:rPr>
              <a:t>Identify Path to Next Phases and Funding - %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1C185A"/>
                </a:solidFill>
              </a:rPr>
              <a:t>Inform Public of Study Results - %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C18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08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and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4865"/>
            <a:ext cx="8432800" cy="414020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1C185A"/>
                </a:solidFill>
              </a:rPr>
              <a:t>Overseas Vote Foundation – top level management, organization and communication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1C185A"/>
                </a:solidFill>
              </a:rPr>
              <a:t>Galois – technical project management and execution + engineering contribution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1C185A"/>
                </a:solidFill>
              </a:rPr>
              <a:t>Academic and Scientific Experts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1C185A"/>
                </a:solidFill>
              </a:rPr>
              <a:t>Usability and Accessibility Experts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1C185A"/>
                </a:solidFill>
              </a:rPr>
              <a:t>Local Election Officials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 smtClean="0">
              <a:solidFill>
                <a:srgbClr val="1C185A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solidFill>
                <a:srgbClr val="1C18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40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Presentations / Exposure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267"/>
            <a:ext cx="8432800" cy="4732868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1C185A"/>
                </a:solidFill>
              </a:rPr>
              <a:t>Summit 2014 – Launch Presentations and  Expert Panel of project participants</a:t>
            </a:r>
          </a:p>
          <a:p>
            <a:r>
              <a:rPr lang="en-US" sz="3200" dirty="0" smtClean="0">
                <a:solidFill>
                  <a:srgbClr val="1C185A"/>
                </a:solidFill>
              </a:rPr>
              <a:t>Summit 2015 – E2E Workshop - </a:t>
            </a:r>
            <a:br>
              <a:rPr lang="en-US" sz="3200" dirty="0" smtClean="0">
                <a:solidFill>
                  <a:srgbClr val="1C185A"/>
                </a:solidFill>
              </a:rPr>
            </a:br>
            <a:r>
              <a:rPr lang="en-US" sz="3200" dirty="0" smtClean="0">
                <a:solidFill>
                  <a:srgbClr val="1C185A"/>
                </a:solidFill>
              </a:rPr>
              <a:t>well attended, highly interactive</a:t>
            </a:r>
          </a:p>
          <a:p>
            <a:r>
              <a:rPr lang="en-US" sz="3200" dirty="0" smtClean="0">
                <a:solidFill>
                  <a:srgbClr val="1C185A"/>
                </a:solidFill>
              </a:rPr>
              <a:t>Election Verification Network – 2014 – Plenary Session </a:t>
            </a:r>
          </a:p>
          <a:p>
            <a:r>
              <a:rPr lang="en-US" sz="3200" dirty="0" smtClean="0">
                <a:solidFill>
                  <a:srgbClr val="1C185A"/>
                </a:solidFill>
              </a:rPr>
              <a:t>Election Verification Network – 2015</a:t>
            </a:r>
          </a:p>
          <a:p>
            <a:pPr marL="0" indent="0" algn="ctr">
              <a:buNone/>
            </a:pPr>
            <a:r>
              <a:rPr lang="en-US" i="1" dirty="0" smtClean="0">
                <a:solidFill>
                  <a:srgbClr val="1C185A"/>
                </a:solidFill>
              </a:rPr>
              <a:t>These events included members of the election official, disabled and election integrity and advocacy communi</a:t>
            </a:r>
            <a:r>
              <a:rPr lang="en-US" sz="3200" dirty="0" smtClean="0">
                <a:solidFill>
                  <a:srgbClr val="1C185A"/>
                </a:solidFill>
              </a:rPr>
              <a:t>ties</a:t>
            </a:r>
            <a:endParaRPr lang="en-US" sz="3200" dirty="0">
              <a:solidFill>
                <a:srgbClr val="1C18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08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/ Launch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4865"/>
            <a:ext cx="8432800" cy="4140203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1C185A"/>
                </a:solidFill>
              </a:rPr>
              <a:t>3-City LEO Roadshow –</a:t>
            </a:r>
            <a:r>
              <a:rPr lang="en-US" sz="3200" dirty="0">
                <a:solidFill>
                  <a:srgbClr val="1C185A"/>
                </a:solidFill>
              </a:rPr>
              <a:t> </a:t>
            </a:r>
            <a:r>
              <a:rPr lang="en-US" sz="3200" dirty="0" smtClean="0">
                <a:solidFill>
                  <a:srgbClr val="1C185A"/>
                </a:solidFill>
              </a:rPr>
              <a:t>Engagement Tour)</a:t>
            </a:r>
          </a:p>
          <a:p>
            <a:pPr lvl="1"/>
            <a:r>
              <a:rPr lang="en-US" sz="2800" dirty="0" smtClean="0">
                <a:solidFill>
                  <a:srgbClr val="1C185A"/>
                </a:solidFill>
              </a:rPr>
              <a:t>Washington DC – May 28</a:t>
            </a:r>
            <a:r>
              <a:rPr lang="en-US" sz="2800" baseline="30000" dirty="0" smtClean="0">
                <a:solidFill>
                  <a:srgbClr val="1C185A"/>
                </a:solidFill>
              </a:rPr>
              <a:t>th</a:t>
            </a:r>
            <a:endParaRPr lang="en-US" sz="2800" dirty="0" smtClean="0">
              <a:solidFill>
                <a:srgbClr val="1C185A"/>
              </a:solidFill>
            </a:endParaRPr>
          </a:p>
          <a:p>
            <a:pPr lvl="1"/>
            <a:r>
              <a:rPr lang="en-US" sz="2800" dirty="0" smtClean="0">
                <a:solidFill>
                  <a:srgbClr val="1C185A"/>
                </a:solidFill>
              </a:rPr>
              <a:t>Seattle, WA – May 29</a:t>
            </a:r>
            <a:r>
              <a:rPr lang="en-US" sz="2800" baseline="30000" dirty="0" smtClean="0">
                <a:solidFill>
                  <a:srgbClr val="1C185A"/>
                </a:solidFill>
              </a:rPr>
              <a:t>th</a:t>
            </a:r>
            <a:endParaRPr lang="en-US" sz="2800" dirty="0" smtClean="0">
              <a:solidFill>
                <a:srgbClr val="1C185A"/>
              </a:solidFill>
            </a:endParaRPr>
          </a:p>
          <a:p>
            <a:pPr lvl="1"/>
            <a:r>
              <a:rPr lang="en-US" sz="2800" dirty="0" smtClean="0">
                <a:solidFill>
                  <a:srgbClr val="1C185A"/>
                </a:solidFill>
              </a:rPr>
              <a:t>Santa Fe, NM – Jun 3</a:t>
            </a:r>
            <a:r>
              <a:rPr lang="en-US" sz="2800" baseline="30000" dirty="0" smtClean="0">
                <a:solidFill>
                  <a:srgbClr val="1C185A"/>
                </a:solidFill>
              </a:rPr>
              <a:t>rd</a:t>
            </a:r>
            <a:endParaRPr lang="en-US" sz="2800" dirty="0" smtClean="0">
              <a:solidFill>
                <a:srgbClr val="1C185A"/>
              </a:solidFill>
            </a:endParaRPr>
          </a:p>
          <a:p>
            <a:r>
              <a:rPr lang="en-US" sz="3200" dirty="0" smtClean="0">
                <a:solidFill>
                  <a:srgbClr val="1C185A"/>
                </a:solidFill>
              </a:rPr>
              <a:t>NCSL Policy &amp; Elections Tech Conference – </a:t>
            </a:r>
            <a:br>
              <a:rPr lang="en-US" sz="3200" dirty="0" smtClean="0">
                <a:solidFill>
                  <a:srgbClr val="1C185A"/>
                </a:solidFill>
              </a:rPr>
            </a:br>
            <a:r>
              <a:rPr lang="en-US" sz="3200" dirty="0" smtClean="0">
                <a:solidFill>
                  <a:srgbClr val="1C185A"/>
                </a:solidFill>
              </a:rPr>
              <a:t>Jun 5</a:t>
            </a:r>
            <a:r>
              <a:rPr lang="en-US" sz="3200" baseline="30000" dirty="0" smtClean="0">
                <a:solidFill>
                  <a:srgbClr val="1C185A"/>
                </a:solidFill>
              </a:rPr>
              <a:t>th</a:t>
            </a:r>
            <a:r>
              <a:rPr lang="en-US" sz="3200" dirty="0" smtClean="0">
                <a:solidFill>
                  <a:srgbClr val="1C185A"/>
                </a:solidFill>
              </a:rPr>
              <a:t> – Voting Technology Session</a:t>
            </a:r>
          </a:p>
          <a:p>
            <a:r>
              <a:rPr lang="en-US" sz="3200" dirty="0" smtClean="0">
                <a:solidFill>
                  <a:srgbClr val="1C185A"/>
                </a:solidFill>
              </a:rPr>
              <a:t>NASS Summer Conference – Present Report Findings and Publication Launch</a:t>
            </a:r>
          </a:p>
          <a:p>
            <a:pPr marL="0" indent="0">
              <a:buNone/>
            </a:pPr>
            <a:endParaRPr lang="en-US" sz="3200" dirty="0" smtClean="0">
              <a:solidFill>
                <a:srgbClr val="1C185A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rgbClr val="1C18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704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Likely Pronouncements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5664"/>
            <a:ext cx="8229600" cy="414020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1C185A"/>
                </a:solidFill>
              </a:rPr>
              <a:t>Feel free to change this title!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1C185A"/>
                </a:solidFill>
              </a:rPr>
              <a:t>We should likely tell them what we think the results are going to be</a:t>
            </a:r>
          </a:p>
        </p:txBody>
      </p:sp>
    </p:spTree>
    <p:extLst>
      <p:ext uri="{BB962C8B-B14F-4D97-AF65-F5344CB8AC3E}">
        <p14:creationId xmlns:p14="http://schemas.microsoft.com/office/powerpoint/2010/main" val="1612001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Additions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C185A"/>
                </a:solidFill>
              </a:rPr>
              <a:t>Galois contribution: Demonstrators</a:t>
            </a:r>
          </a:p>
          <a:p>
            <a:r>
              <a:rPr lang="en-US" dirty="0" smtClean="0">
                <a:solidFill>
                  <a:srgbClr val="1C185A"/>
                </a:solidFill>
              </a:rPr>
              <a:t>Demonstrated Email Ballot Hack / Video</a:t>
            </a:r>
          </a:p>
          <a:p>
            <a:r>
              <a:rPr lang="en-US" dirty="0" smtClean="0">
                <a:solidFill>
                  <a:srgbClr val="1C185A"/>
                </a:solidFill>
              </a:rPr>
              <a:t>System Prototype</a:t>
            </a:r>
          </a:p>
          <a:p>
            <a:r>
              <a:rPr lang="en-US" dirty="0" smtClean="0">
                <a:solidFill>
                  <a:srgbClr val="1C185A"/>
                </a:solidFill>
              </a:rPr>
              <a:t>Funders Coming Forward</a:t>
            </a:r>
          </a:p>
          <a:p>
            <a:r>
              <a:rPr lang="en-US" dirty="0" smtClean="0">
                <a:solidFill>
                  <a:srgbClr val="1C185A"/>
                </a:solidFill>
              </a:rPr>
              <a:t>Positive Engagement from the Community!</a:t>
            </a:r>
          </a:p>
          <a:p>
            <a:endParaRPr lang="en-US" dirty="0" smtClean="0">
              <a:solidFill>
                <a:srgbClr val="1C18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48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UVF Color Scheme">
      <a:dk1>
        <a:srgbClr val="000830"/>
      </a:dk1>
      <a:lt1>
        <a:sysClr val="window" lastClr="FFFFFF"/>
      </a:lt1>
      <a:dk2>
        <a:srgbClr val="21254C"/>
      </a:dk2>
      <a:lt2>
        <a:srgbClr val="B4BAD3"/>
      </a:lt2>
      <a:accent1>
        <a:srgbClr val="1C185A"/>
      </a:accent1>
      <a:accent2>
        <a:srgbClr val="96001A"/>
      </a:accent2>
      <a:accent3>
        <a:srgbClr val="7F8FA9"/>
      </a:accent3>
      <a:accent4>
        <a:srgbClr val="4A66AC"/>
      </a:accent4>
      <a:accent5>
        <a:srgbClr val="5E8FB8"/>
      </a:accent5>
      <a:accent6>
        <a:srgbClr val="606374"/>
      </a:accent6>
      <a:hlink>
        <a:srgbClr val="2F7DAD"/>
      </a:hlink>
      <a:folHlink>
        <a:srgbClr val="2F7DAD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54587</TotalTime>
  <Words>378</Words>
  <Application>Microsoft Macintosh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Executive</vt:lpstr>
      <vt:lpstr>Present and Future</vt:lpstr>
      <vt:lpstr>Presentation Agenda </vt:lpstr>
      <vt:lpstr>Informal Goals – E2E VIV Project</vt:lpstr>
      <vt:lpstr>Formal Goals – Success Targets</vt:lpstr>
      <vt:lpstr>Team and Organization</vt:lpstr>
      <vt:lpstr>Presentations / Exposure </vt:lpstr>
      <vt:lpstr>Communication / Launch</vt:lpstr>
      <vt:lpstr>Likely Pronouncements</vt:lpstr>
      <vt:lpstr>Welcome Additions</vt:lpstr>
      <vt:lpstr>Recommendations</vt:lpstr>
      <vt:lpstr>Next Steps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Vote - Democracy Fund</dc:title>
  <dc:subject>E2E and US Vote Review Presenation</dc:subject>
  <dc:creator>U.S. Vote Foundation</dc:creator>
  <cp:keywords/>
  <dc:description/>
  <cp:lastModifiedBy>Susan Dzieduszycka-Suinat</cp:lastModifiedBy>
  <cp:revision>223</cp:revision>
  <cp:lastPrinted>2012-02-09T15:00:58Z</cp:lastPrinted>
  <dcterms:created xsi:type="dcterms:W3CDTF">2013-02-27T15:54:38Z</dcterms:created>
  <dcterms:modified xsi:type="dcterms:W3CDTF">2015-04-09T11:16:59Z</dcterms:modified>
  <cp:category/>
</cp:coreProperties>
</file>