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600"/>
              <a:t>- expected recommendations</a:t>
            </a:r>
            <a:endParaRPr sz="1600"/>
          </a:p>
          <a:p>
            <a:pPr lvl="0">
              <a:defRPr sz="1800"/>
            </a:pPr>
            <a:r>
              <a:rPr sz="1600"/>
              <a:t> + crypto scheme evolution to match requirements</a:t>
            </a:r>
            <a:endParaRPr sz="1600"/>
          </a:p>
          <a:p>
            <a:pPr lvl="0">
              <a:defRPr sz="1800"/>
            </a:pPr>
            <a:r>
              <a:rPr sz="1600"/>
              <a:t>+ more in-depth usability studies</a:t>
            </a:r>
            <a:endParaRPr sz="1600"/>
          </a:p>
          <a:p>
            <a:pPr lvl="0">
              <a:defRPr sz="1800"/>
            </a:pPr>
            <a:r>
              <a:rPr sz="1600"/>
              <a:t>+ implementation of experimental systems</a:t>
            </a:r>
            <a:endParaRPr sz="1600"/>
          </a:p>
          <a:p>
            <a:pPr lvl="0">
              <a:defRPr sz="1800"/>
            </a:pPr>
            <a:r>
              <a:rPr sz="1600"/>
              <a:t>- completed work, current state, delivery dates</a:t>
            </a:r>
            <a:endParaRPr sz="1600"/>
          </a:p>
          <a:p>
            <a:pPr lvl="0">
              <a:defRPr sz="1800"/>
            </a:pPr>
            <a:r>
              <a:rPr sz="1600"/>
              <a:t>+ prototype implementations (Demos &amp; STAR-Vote)</a:t>
            </a:r>
            <a:endParaRPr sz="1600"/>
          </a:p>
          <a:p>
            <a:pPr lvl="0">
              <a:defRPr sz="1800"/>
            </a:pPr>
            <a:r>
              <a:rPr sz="1600"/>
              <a:t>+ first-stage usability studies and planning for more</a:t>
            </a:r>
            <a:endParaRPr sz="1600"/>
          </a:p>
          <a:p>
            <a:pPr lvl="0">
              <a:defRPr sz="1800"/>
            </a:pPr>
            <a:r>
              <a:rPr sz="1600"/>
              <a:t>+ interviews with LEOs</a:t>
            </a:r>
            <a:endParaRPr sz="1600"/>
          </a:p>
          <a:p>
            <a:pPr lvl="0">
              <a:defRPr sz="1800"/>
            </a:pPr>
            <a:r>
              <a:rPr sz="1600"/>
              <a:t>- vehicles for publication, feedback, and promotion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8000"/>
              <a:t>E2E VIV Status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200"/>
            <a:ext cx="10464800" cy="186124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Democracy Fund Update</a:t>
            </a:r>
            <a:endParaRPr sz="3200"/>
          </a:p>
          <a:p>
            <a:pPr lvl="0">
              <a:defRPr sz="1800"/>
            </a:pPr>
            <a:r>
              <a:rPr sz="3200"/>
              <a:t>Joe Kiniry</a:t>
            </a:r>
            <a:endParaRPr sz="3200"/>
          </a:p>
          <a:p>
            <a:pPr lvl="0">
              <a:defRPr sz="1800"/>
            </a:pPr>
            <a:r>
              <a:rPr sz="3200"/>
              <a:t>April 2015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Unexpected Delightful Outcomes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Galois development of STAR-Vote and UX framework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Galois demonstration of PDF ballot email hack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core components of STAR-Vote and Demos are reusable for E2E VIV prototype in phase two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media coverage has been growing about effort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potential funders (both foundations and commercial) are coming forward and expressing an interest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engagement and interest from the EVN and Verified Voting communities has been healthy and constructive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Next Steps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report and related artifacts (code, specs, etc.) will be published and widely announced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a move is necessary to a for-profit model in next phases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we expect to hold online meetings with ES vendors to introduce them to concepts and code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Galois, via its elections spin-out, is interested in taking on the responsibility of the R&amp;D of phase two and commercially supporting the system in the long term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further introductions to potential funders for effort welcome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Expected Recommendations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it is worthwhile to move to a new phase to design, implement, and experiment with an E2E VIV system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there remain significant-but-achievable challenges in getting the cryptographic protocol and UI right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we must rigorously ensure that both fulfill the requirements and are correct, secure, and usable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the project next becomes a proper R&amp;D exercise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there are challenging rigorous engineering issues of design, deployment, validation, and verification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952500" y="444499"/>
            <a:ext cx="11099800" cy="1587501"/>
          </a:xfrm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 lvl="0">
              <a:defRPr sz="1800"/>
            </a:pPr>
            <a:r>
              <a:rPr sz="7760"/>
              <a:t>Report Table of Contents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952500" y="2095500"/>
            <a:ext cx="11099800" cy="6770043"/>
          </a:xfrm>
          <a:prstGeom prst="rect">
            <a:avLst/>
          </a:prstGeom>
        </p:spPr>
        <p:txBody>
          <a:bodyPr numCol="2" spcCol="554990"/>
          <a:lstStyle/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Executive Summary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Part 1: For the Public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Introduction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Remote Voting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E2E VIV Explained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Required Properties of E2E Systems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Part 2: For Technologists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Crypto Specification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Architecture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System Specification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Verification and Validation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Part 3: Looking Forward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Feasibility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Conclusion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Appendices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952500" y="444499"/>
            <a:ext cx="11099800" cy="1587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Status Update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952500" y="2095500"/>
            <a:ext cx="11099800" cy="7315200"/>
          </a:xfrm>
          <a:prstGeom prst="rect">
            <a:avLst/>
          </a:prstGeom>
        </p:spPr>
        <p:txBody>
          <a:bodyPr/>
          <a:lstStyle/>
          <a:p>
            <a:pPr lvl="0" marL="293370" indent="-293370" defTabSz="385572">
              <a:spcBef>
                <a:spcPts val="2700"/>
              </a:spcBef>
              <a:defRPr sz="1800"/>
            </a:pPr>
            <a:r>
              <a:rPr sz="2376"/>
              <a:t>Part 1 is complete</a:t>
            </a:r>
            <a:endParaRPr sz="2376"/>
          </a:p>
          <a:p>
            <a:pPr lvl="1" marL="586740" indent="-293370" defTabSz="385572">
              <a:spcBef>
                <a:spcPts val="2700"/>
              </a:spcBef>
              <a:defRPr sz="1800"/>
            </a:pPr>
            <a:r>
              <a:rPr sz="2376"/>
              <a:t>most importantly, draft requirements are complete and under review by experts; LEO input has been particularly useful in ensuring we are complete</a:t>
            </a:r>
            <a:endParaRPr sz="2376"/>
          </a:p>
          <a:p>
            <a:pPr lvl="0" marL="293370" indent="-293370" defTabSz="385572">
              <a:spcBef>
                <a:spcPts val="2700"/>
              </a:spcBef>
              <a:defRPr sz="1800"/>
            </a:pPr>
            <a:r>
              <a:rPr sz="2376"/>
              <a:t>Part 2 is being written now</a:t>
            </a:r>
            <a:endParaRPr sz="2376"/>
          </a:p>
          <a:p>
            <a:pPr lvl="1" marL="586740" indent="-293370" defTabSz="385572">
              <a:spcBef>
                <a:spcPts val="2700"/>
              </a:spcBef>
              <a:defRPr sz="1800"/>
            </a:pPr>
            <a:r>
              <a:rPr sz="2376"/>
              <a:t>a newly proposed cryptographic scheme is being summarized</a:t>
            </a:r>
            <a:endParaRPr sz="2376"/>
          </a:p>
          <a:p>
            <a:pPr lvl="2" marL="880110" indent="-293370" defTabSz="385572">
              <a:spcBef>
                <a:spcPts val="2700"/>
              </a:spcBef>
              <a:defRPr sz="1800"/>
            </a:pPr>
            <a:r>
              <a:rPr sz="2376"/>
              <a:t>it was co-invented by one of our crypto experts, Aggelos Kiayias, and is being presented at a top crypto conference (EUROCRYPT) this month</a:t>
            </a:r>
            <a:endParaRPr sz="2376"/>
          </a:p>
          <a:p>
            <a:pPr lvl="1" marL="586740" indent="-293370" defTabSz="385572">
              <a:spcBef>
                <a:spcPts val="2700"/>
              </a:spcBef>
              <a:defRPr sz="1800"/>
            </a:pPr>
            <a:r>
              <a:rPr sz="2376"/>
              <a:t>an set of architecture and system specifications are being described</a:t>
            </a:r>
            <a:endParaRPr sz="2376"/>
          </a:p>
          <a:p>
            <a:pPr lvl="2" marL="880110" indent="-293370" defTabSz="385572">
              <a:spcBef>
                <a:spcPts val="2700"/>
              </a:spcBef>
              <a:defRPr sz="1800"/>
            </a:pPr>
            <a:r>
              <a:rPr sz="2376"/>
              <a:t>mapping out the space of design, development, and deployment possibilities; during phase 2 one strategically explores alternatives</a:t>
            </a:r>
            <a:endParaRPr sz="2376"/>
          </a:p>
          <a:p>
            <a:pPr lvl="1" marL="586740" indent="-293370" defTabSz="385572">
              <a:spcBef>
                <a:spcPts val="2700"/>
              </a:spcBef>
              <a:defRPr sz="1800"/>
            </a:pPr>
            <a:r>
              <a:rPr sz="2376"/>
              <a:t>validation and verification proposal aligns with best-practices in high-assurance systems engineering and brings to bear new technologies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Prototype Implementations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Galois implemented a variant of </a:t>
            </a: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STAR-Vote</a:t>
            </a:r>
            <a:r>
              <a:rPr sz="3600"/>
              <a:t> for use in usability studies and as a potential E2E internet-based remote ballot marker</a:t>
            </a:r>
            <a:endParaRPr sz="3600"/>
          </a:p>
          <a:p>
            <a:pPr lvl="0">
              <a:defRPr sz="1800"/>
            </a:pPr>
            <a:r>
              <a:rPr sz="3600"/>
              <a:t>Aggelos and his team implemented </a:t>
            </a: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Demos</a:t>
            </a:r>
            <a:r>
              <a:rPr sz="3600"/>
              <a:t>, a prototype of his new crypto scheme</a:t>
            </a:r>
            <a:endParaRPr sz="3600"/>
          </a:p>
          <a:p>
            <a:pPr lvl="1">
              <a:defRPr sz="1800"/>
            </a:pPr>
            <a:r>
              <a:rPr sz="3600"/>
              <a:t>Aggelos is under NDA with Galois and we are discussing getting him directly involved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Usability Studies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Keith and the usability team (Morgan and Judy) have crafted a framing for a usability study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they are performing a live interactive usability study with several dozen volunteers around the world</a:t>
            </a:r>
            <a:endParaRPr sz="3348"/>
          </a:p>
          <a:p>
            <a:pPr lvl="1" marL="826769" indent="-413384" defTabSz="543305">
              <a:spcBef>
                <a:spcPts val="3900"/>
              </a:spcBef>
              <a:defRPr sz="1800"/>
            </a:pPr>
            <a:r>
              <a:rPr sz="3348"/>
              <a:t>live use of internet voting system mockup based upon STAR-Vote, passive observation of activities and voter’s thinking, reflections about experience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Galois has developed technology to enable us to quickly setup and run usability studies for large cohorts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Expert Group Feedback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feedback from expert group has been bursty</a:t>
            </a:r>
            <a:endParaRPr sz="3600"/>
          </a:p>
          <a:p>
            <a:pPr lvl="0">
              <a:defRPr sz="1800"/>
            </a:pPr>
            <a:r>
              <a:rPr sz="3600"/>
              <a:t>key individuals make meaningful contributions, others sit back and listen</a:t>
            </a:r>
            <a:endParaRPr sz="3600"/>
          </a:p>
          <a:p>
            <a:pPr lvl="0">
              <a:defRPr sz="1800"/>
            </a:pPr>
            <a:r>
              <a:rPr sz="3600"/>
              <a:t>we expect all to provide meaningful feedback on the draft report</a:t>
            </a:r>
            <a:endParaRPr sz="3600"/>
          </a:p>
          <a:p>
            <a:pPr lvl="0">
              <a:defRPr sz="1800"/>
            </a:pPr>
            <a:r>
              <a:rPr sz="3600"/>
              <a:t>expert input and reflections will be captured in revisions of the report as well as appendices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 lvl="0">
              <a:defRPr sz="1800"/>
            </a:pPr>
            <a:r>
              <a:rPr sz="7360"/>
              <a:t>Vehicles for Dissemination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E2E VIV “Road Show” to visit D.C., Seattle, Portland (OR), and Sante Fe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web site dedicated to report, artifacts, and outcomes with facilitated feedback from the public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social media outreach via OVF and Galois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speaking about project’s work or outcome at HCSS, to EVN, at NCSL, NASED, and potentially NASS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NIST and EAC have made an invitation for a visit and a presentation of report’s results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Executive Summary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