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3"/>
  </p:notesMasterIdLst>
  <p:handoutMasterIdLst>
    <p:handoutMasterId r:id="rId54"/>
  </p:handoutMasterIdLst>
  <p:sldIdLst>
    <p:sldId id="539" r:id="rId2"/>
    <p:sldId id="599" r:id="rId3"/>
    <p:sldId id="654" r:id="rId4"/>
    <p:sldId id="591" r:id="rId5"/>
    <p:sldId id="675" r:id="rId6"/>
    <p:sldId id="676" r:id="rId7"/>
    <p:sldId id="678" r:id="rId8"/>
    <p:sldId id="677" r:id="rId9"/>
    <p:sldId id="679" r:id="rId10"/>
    <p:sldId id="601" r:id="rId11"/>
    <p:sldId id="593" r:id="rId12"/>
    <p:sldId id="595" r:id="rId13"/>
    <p:sldId id="596" r:id="rId14"/>
    <p:sldId id="653" r:id="rId15"/>
    <p:sldId id="597" r:id="rId16"/>
    <p:sldId id="609" r:id="rId17"/>
    <p:sldId id="598" r:id="rId18"/>
    <p:sldId id="655" r:id="rId19"/>
    <p:sldId id="606" r:id="rId20"/>
    <p:sldId id="652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26" r:id="rId31"/>
    <p:sldId id="616" r:id="rId32"/>
    <p:sldId id="636" r:id="rId33"/>
    <p:sldId id="613" r:id="rId34"/>
    <p:sldId id="622" r:id="rId35"/>
    <p:sldId id="665" r:id="rId36"/>
    <p:sldId id="666" r:id="rId37"/>
    <p:sldId id="674" r:id="rId38"/>
    <p:sldId id="570" r:id="rId39"/>
    <p:sldId id="637" r:id="rId40"/>
    <p:sldId id="638" r:id="rId41"/>
    <p:sldId id="651" r:id="rId42"/>
    <p:sldId id="629" r:id="rId43"/>
    <p:sldId id="671" r:id="rId44"/>
    <p:sldId id="672" r:id="rId45"/>
    <p:sldId id="673" r:id="rId46"/>
    <p:sldId id="625" r:id="rId47"/>
    <p:sldId id="576" r:id="rId48"/>
    <p:sldId id="575" r:id="rId49"/>
    <p:sldId id="631" r:id="rId50"/>
    <p:sldId id="630" r:id="rId51"/>
    <p:sldId id="60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3B528A"/>
    <a:srgbClr val="005700"/>
    <a:srgbClr val="0000E4"/>
    <a:srgbClr val="E4D78E"/>
    <a:srgbClr val="1C185A"/>
    <a:srgbClr val="900000"/>
    <a:srgbClr val="B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7" autoAdjust="0"/>
  </p:normalViewPr>
  <p:slideViewPr>
    <p:cSldViewPr snapToGrid="0" snapToObjects="1">
      <p:cViewPr>
        <p:scale>
          <a:sx n="100" d="100"/>
          <a:sy n="100" d="100"/>
        </p:scale>
        <p:origin x="-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7543-4E6F-004B-9C60-85A6AEA5CF64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C5A2-F31C-D94C-9654-591706621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9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FA07-1904-E040-91A7-58E4A852246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4E03A-C357-4546-B0DF-DECF3C6EB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7CA74-AE9D-0A4B-9A00-6782BCF17653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the heck</a:t>
            </a:r>
            <a:r>
              <a:rPr lang="en-US" baseline="0" dirty="0" smtClean="0"/>
              <a:t> are we – why are we up here? Establish our leadership position, our credibility.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0650" indent="-290650" defTabSz="381998">
              <a:spcBef>
                <a:spcPts val="2742"/>
              </a:spcBef>
              <a:defRPr sz="1800"/>
            </a:pPr>
            <a:r>
              <a:rPr lang="en-US" sz="2400" dirty="0" smtClean="0"/>
              <a:t>Keith and the usability team (Morgan and Judy) have crafted a framing for a usability study</a:t>
            </a:r>
          </a:p>
          <a:p>
            <a:pPr marL="290650" indent="-290650" defTabSz="381998">
              <a:spcBef>
                <a:spcPts val="2742"/>
              </a:spcBef>
              <a:defRPr sz="1800"/>
            </a:pPr>
            <a:r>
              <a:rPr lang="en-US" sz="2400" dirty="0" smtClean="0"/>
              <a:t>they are performing a live interactive usability study with several dozen volunteers around the world</a:t>
            </a:r>
          </a:p>
          <a:p>
            <a:pPr marL="581301" lvl="1" indent="-290650" defTabSz="381998">
              <a:spcBef>
                <a:spcPts val="2742"/>
              </a:spcBef>
              <a:defRPr sz="1800"/>
            </a:pPr>
            <a:r>
              <a:rPr lang="en-US" dirty="0" smtClean="0"/>
              <a:t>live use of internet voting system mockup based upon STAR-Vote, passive observation of activities and voter’s thinking, reflections about experience</a:t>
            </a:r>
          </a:p>
          <a:p>
            <a:pPr marL="290650" indent="-290650" defTabSz="381998">
              <a:spcBef>
                <a:spcPts val="2742"/>
              </a:spcBef>
              <a:defRPr sz="1800"/>
            </a:pPr>
            <a:r>
              <a:rPr lang="en-US" sz="2400" dirty="0" smtClean="0"/>
              <a:t>Galois has developed technology to enable us to quickly setup and run usability studies for large cohorts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830"/>
                </a:solidFill>
              </a:rPr>
              <a:t>Voters want voting to be engaging</a:t>
            </a:r>
          </a:p>
          <a:p>
            <a:r>
              <a:rPr lang="en-US" sz="3600" dirty="0" smtClean="0">
                <a:solidFill>
                  <a:srgbClr val="000830"/>
                </a:solidFill>
              </a:rPr>
              <a:t>It’s no fun:</a:t>
            </a:r>
          </a:p>
          <a:p>
            <a:pPr lvl="1"/>
            <a:r>
              <a:rPr lang="en-US" sz="3200" dirty="0" smtClean="0">
                <a:solidFill>
                  <a:srgbClr val="000830"/>
                </a:solidFill>
              </a:rPr>
              <a:t>To wait for hours in line;</a:t>
            </a:r>
          </a:p>
          <a:p>
            <a:pPr lvl="1"/>
            <a:r>
              <a:rPr lang="en-US" sz="3200" dirty="0" smtClean="0">
                <a:solidFill>
                  <a:srgbClr val="000830"/>
                </a:solidFill>
              </a:rPr>
              <a:t>Vote behind a curtain;</a:t>
            </a:r>
          </a:p>
          <a:p>
            <a:pPr lvl="1"/>
            <a:r>
              <a:rPr lang="en-US" sz="3200" dirty="0" smtClean="0">
                <a:solidFill>
                  <a:srgbClr val="000830"/>
                </a:solidFill>
              </a:rPr>
              <a:t>Use pen and paper or an antique DRM </a:t>
            </a:r>
          </a:p>
          <a:p>
            <a:endParaRPr lang="en-US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we can bring that forward in an experience like this one....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5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it is worthwhile to move to a new phase to design, implement, and experiment with an E2E VIV system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there remain significant-but-achievable challenges in getting the cryptographic protocol and UI right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we must rigorously ensure that both fulfill the requirements and are correct, secure, and usable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the project next becomes a proper R&amp;D exercise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there are challenging rigorous engineering issues of design, deployment, validation, and verification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F845C-13DC-3942-9425-C37BBC6192AF}" type="slidenum">
              <a:rPr lang="en-US"/>
              <a:pPr/>
              <a:t>51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F845C-13DC-3942-9425-C37BBC6192AF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F845C-13DC-3942-9425-C37BBC6192AF}" type="slidenum">
              <a:rPr lang="en-US"/>
              <a:pPr/>
              <a:t>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Introductions / Expectations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Goals for the Day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Answer the Burning Questions Upfront!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Context  - What’s the Story Behind the Project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Objectives / Motivations of the Study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E2E Verifiable Internet Voting Project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Projected Findings and Recommendations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Implications for Voters / Industry / Election Admin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0830"/>
                </a:solidFill>
              </a:rPr>
              <a:t>E2EV</a:t>
            </a:r>
            <a:r>
              <a:rPr lang="en-US" sz="3600" dirty="0" smtClean="0">
                <a:solidFill>
                  <a:srgbClr val="000830"/>
                </a:solidFill>
              </a:rPr>
              <a:t> is a </a:t>
            </a:r>
            <a:r>
              <a:rPr lang="en-US" sz="3600" i="1" dirty="0" smtClean="0">
                <a:solidFill>
                  <a:schemeClr val="accent2"/>
                </a:solidFill>
              </a:rPr>
              <a:t>property</a:t>
            </a:r>
            <a:r>
              <a:rPr lang="en-US" sz="3600" dirty="0" smtClean="0">
                <a:solidFill>
                  <a:srgbClr val="000830"/>
                </a:solidFill>
              </a:rPr>
              <a:t> of an “evidence-based” election </a:t>
            </a:r>
          </a:p>
          <a:p>
            <a:r>
              <a:rPr lang="en-US" sz="3600" dirty="0" smtClean="0">
                <a:solidFill>
                  <a:srgbClr val="000830"/>
                </a:solidFill>
              </a:rPr>
              <a:t>A </a:t>
            </a:r>
            <a:r>
              <a:rPr lang="en-US" sz="3600" i="1" dirty="0" smtClean="0">
                <a:solidFill>
                  <a:schemeClr val="accent2"/>
                </a:solidFill>
              </a:rPr>
              <a:t>Verifiable Election</a:t>
            </a:r>
            <a:r>
              <a:rPr lang="en-US" sz="3600" dirty="0" smtClean="0">
                <a:solidFill>
                  <a:srgbClr val="000830"/>
                </a:solidFill>
              </a:rPr>
              <a:t> has 3 features: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Voters can individually check that their ballots are </a:t>
            </a:r>
            <a:r>
              <a:rPr lang="en-US" sz="3200" i="1" dirty="0" smtClean="0">
                <a:solidFill>
                  <a:schemeClr val="accent2"/>
                </a:solidFill>
              </a:rPr>
              <a:t>cast as they intend</a:t>
            </a:r>
            <a:r>
              <a:rPr lang="en-US" sz="3200" dirty="0" smtClean="0">
                <a:solidFill>
                  <a:srgbClr val="000830"/>
                </a:solidFill>
              </a:rPr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Voters can check that </a:t>
            </a:r>
            <a:r>
              <a:rPr lang="en-US" sz="3200" i="1" dirty="0" smtClean="0">
                <a:solidFill>
                  <a:schemeClr val="accent2"/>
                </a:solidFill>
              </a:rPr>
              <a:t>their ballot was included in the tally</a:t>
            </a:r>
            <a:r>
              <a:rPr lang="en-US" sz="3200" dirty="0" smtClean="0">
                <a:solidFill>
                  <a:srgbClr val="000830"/>
                </a:solidFill>
              </a:rPr>
              <a:t>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Anyone can check that </a:t>
            </a:r>
            <a:r>
              <a:rPr lang="en-US" sz="3200" i="1" dirty="0" smtClean="0">
                <a:solidFill>
                  <a:schemeClr val="accent2"/>
                </a:solidFill>
              </a:rPr>
              <a:t>all of the cast ballots have been accurately tallied.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0830"/>
                </a:solidFill>
              </a:rPr>
              <a:t>E2EV</a:t>
            </a:r>
            <a:r>
              <a:rPr lang="en-US" sz="3600" dirty="0" smtClean="0">
                <a:solidFill>
                  <a:srgbClr val="000830"/>
                </a:solidFill>
              </a:rPr>
              <a:t> is a </a:t>
            </a:r>
            <a:r>
              <a:rPr lang="en-US" sz="3600" i="1" dirty="0" smtClean="0">
                <a:solidFill>
                  <a:schemeClr val="accent2"/>
                </a:solidFill>
              </a:rPr>
              <a:t>property</a:t>
            </a:r>
            <a:r>
              <a:rPr lang="en-US" sz="3600" dirty="0" smtClean="0">
                <a:solidFill>
                  <a:srgbClr val="000830"/>
                </a:solidFill>
              </a:rPr>
              <a:t> of an “evidence-based” election </a:t>
            </a:r>
          </a:p>
          <a:p>
            <a:r>
              <a:rPr lang="en-US" sz="3600" dirty="0" smtClean="0">
                <a:solidFill>
                  <a:srgbClr val="000830"/>
                </a:solidFill>
              </a:rPr>
              <a:t>A </a:t>
            </a:r>
            <a:r>
              <a:rPr lang="en-US" sz="3600" i="1" dirty="0" smtClean="0">
                <a:solidFill>
                  <a:schemeClr val="accent2"/>
                </a:solidFill>
              </a:rPr>
              <a:t>Verifiable Election</a:t>
            </a:r>
            <a:r>
              <a:rPr lang="en-US" sz="3600" dirty="0" smtClean="0">
                <a:solidFill>
                  <a:srgbClr val="000830"/>
                </a:solidFill>
              </a:rPr>
              <a:t> has 3 features: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Voters can individually check that their ballots are </a:t>
            </a:r>
            <a:r>
              <a:rPr lang="en-US" sz="3200" i="1" dirty="0" smtClean="0">
                <a:solidFill>
                  <a:schemeClr val="accent2"/>
                </a:solidFill>
              </a:rPr>
              <a:t>cast as they intend</a:t>
            </a:r>
            <a:r>
              <a:rPr lang="en-US" sz="3200" dirty="0" smtClean="0">
                <a:solidFill>
                  <a:srgbClr val="000830"/>
                </a:solidFill>
              </a:rPr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Voters can check that </a:t>
            </a:r>
            <a:r>
              <a:rPr lang="en-US" sz="3200" i="1" dirty="0" smtClean="0">
                <a:solidFill>
                  <a:schemeClr val="accent2"/>
                </a:solidFill>
              </a:rPr>
              <a:t>their ballot was included in the tally</a:t>
            </a:r>
            <a:r>
              <a:rPr lang="en-US" sz="3200" dirty="0" smtClean="0">
                <a:solidFill>
                  <a:srgbClr val="000830"/>
                </a:solidFill>
              </a:rPr>
              <a:t>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830"/>
                </a:solidFill>
              </a:rPr>
              <a:t>Anyone can check that </a:t>
            </a:r>
            <a:r>
              <a:rPr lang="en-US" sz="3200" i="1" dirty="0" smtClean="0">
                <a:solidFill>
                  <a:schemeClr val="accent2"/>
                </a:solidFill>
              </a:rPr>
              <a:t>all of the cast ballots have been accurately tallied.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MAKES</a:t>
            </a:r>
            <a:r>
              <a:rPr lang="en-US" baseline="0" dirty="0" smtClean="0"/>
              <a:t> ME WANT TO SCREAM – YES IT’S DIFFICULT. SO?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WHAT ARE WE GOING TO DO ABOUT IT? THIS IS SO VAGUE. CORRECT CORRECT DIFFICULT DIFFICULT. 20 YEARS AND WHAT – DO WE HAVE TO WAIT ANOTHER 20?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Nobody has done it.  2. It commonly takes 20 years for academic research to hit the real world.  3. 20 years have passed, and we have sufficient capabilities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correctness and security, so now is the time to put a team together and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Joe, I don’t get the point of this information on STAR-Vote – it seems beside the point. Our project is not about building or </a:t>
            </a:r>
            <a:r>
              <a:rPr lang="en-US" dirty="0" err="1" smtClean="0"/>
              <a:t>analysing</a:t>
            </a:r>
            <a:r>
              <a:rPr lang="en-US" dirty="0" smtClean="0"/>
              <a:t> STAR-Vote. We cannot forget that our project is about creating the spec and feasibility analysis for an actual E2E VIV system.</a:t>
            </a:r>
          </a:p>
          <a:p>
            <a:r>
              <a:rPr lang="en-US" dirty="0" smtClean="0"/>
              <a:t>It seems like instead of saying this about STAR-Vote we should be talking about it shows promise to become the basis for an E2E VIV system.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STAR-Vote prototype is an E2EV system, it is </a:t>
            </a:r>
            <a:r>
              <a:rPr lang="en-US" i="1" dirty="0" smtClean="0">
                <a:solidFill>
                  <a:schemeClr val="accent2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an internet voting system!  What’s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User Interface need polishing necessary to make it look like a product of the 21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century.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lot of User Experience research necessary to ensure that all voters can successfully and joyfully vote and officials can conduct their elections.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Ensuring the product is correct and secure is an extremely difficult R&amp;D task that only a small number of organizations can undertake.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We need a new Avengers of Elections to focus on these challenges for E2EV Internet Voting!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4E03A-C357-4546-B0DF-DECF3C6EBDE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9467"/>
            <a:ext cx="7772400" cy="222673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13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vf_logo_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"/>
            <a:ext cx="6232525" cy="2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 userDrawn="1"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rgbClr val="002C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latin typeface="Avenir Next Regular"/>
                <a:cs typeface="Avenir Next Regular"/>
              </a:defRPr>
            </a:lvl4pPr>
            <a:lvl5pPr>
              <a:defRPr>
                <a:latin typeface="Avenir Next Regular"/>
                <a:cs typeface="Avenir Next Regular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168399"/>
            <a:ext cx="9144000" cy="220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065" y="6356350"/>
            <a:ext cx="456053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U.S. Vote Foundation – Democracy Fund – Review Meeting 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13604" y="6356350"/>
            <a:ext cx="1032522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8 April 2015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0082" y="6356350"/>
            <a:ext cx="56197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rgbClr val="96001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686300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96001A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800" y="6356350"/>
            <a:ext cx="1032522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8 April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065" y="6356350"/>
            <a:ext cx="657983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U.S. Vote Foundation – Democracy Fund – Project and Organizational Review Meeting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4pPr>
              <a:defRPr>
                <a:latin typeface="Avenir Next Regular"/>
                <a:cs typeface="Avenir Next Regular"/>
              </a:defRPr>
            </a:lvl4pPr>
            <a:lvl5pPr>
              <a:defRPr>
                <a:latin typeface="Avenir Next Regular"/>
                <a:cs typeface="Avenir Next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134533"/>
            <a:ext cx="9144000" cy="220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9467"/>
            <a:ext cx="7992122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195"/>
            <a:ext cx="8229600" cy="414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78F24D-EB19-4AE0-B015-2BEA6D5224F2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0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Avenir Next Medium"/>
          <a:ea typeface="+mn-ea"/>
          <a:cs typeface="Avenir Next Medium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rgbClr val="000090"/>
          </a:solidFill>
          <a:latin typeface="Avenir Next Medium"/>
          <a:ea typeface="+mn-ea"/>
          <a:cs typeface="Avenir Next Medium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Avenir Next Medium"/>
          <a:ea typeface="+mn-ea"/>
          <a:cs typeface="Avenir Next Medium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kiniry/Sandboxes/E2E%20VIV/Road%20Show/Hacking.mp4" TargetMode="Externa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Users/kiniry/Sandboxes/E2E%20VIV/Road%20Show/STAR-Vote_Demo.mp4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40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99110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Susan </a:t>
            </a:r>
            <a:r>
              <a:rPr lang="en-US" sz="2000" dirty="0" err="1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Dzieduszycka-</a:t>
            </a:r>
            <a:r>
              <a:rPr lang="en-US" sz="2000" dirty="0" err="1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Suinat</a:t>
            </a:r>
            <a:r>
              <a:rPr lang="en-US" sz="2000" dirty="0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</a:br>
            <a:r>
              <a:rPr lang="en-US" sz="2000" dirty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President and CEO, U.S. Vote </a:t>
            </a:r>
            <a:r>
              <a:rPr lang="en-US" sz="2000" dirty="0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Foundation</a:t>
            </a:r>
          </a:p>
          <a:p>
            <a:pPr algn="ctr" eaLnBrk="1" hangingPunct="1"/>
            <a:endParaRPr lang="en-US" sz="2000" dirty="0">
              <a:solidFill>
                <a:schemeClr val="bg1"/>
              </a:solidFill>
              <a:latin typeface="Avenir Next Medium" charset="0"/>
              <a:cs typeface="Avenir Next Medium" charset="0"/>
            </a:endParaRPr>
          </a:p>
          <a:p>
            <a:pPr algn="ctr" eaLnBrk="1" hangingPunct="1"/>
            <a:r>
              <a:rPr lang="en-US" sz="2000" dirty="0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Joseph </a:t>
            </a:r>
            <a:r>
              <a:rPr lang="en-US" sz="2000" dirty="0" err="1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Kiniry</a:t>
            </a:r>
            <a:endParaRPr lang="en-US" sz="2000" dirty="0" smtClean="0">
              <a:solidFill>
                <a:schemeClr val="bg1"/>
              </a:solidFill>
              <a:latin typeface="Avenir Next Medium" charset="0"/>
              <a:cs typeface="Avenir Next Medium" charset="0"/>
            </a:endParaRPr>
          </a:p>
          <a:p>
            <a:pPr algn="ctr" eaLnBrk="1" hangingPunct="1"/>
            <a:r>
              <a:rPr lang="en-US" sz="2000" dirty="0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  <a:t>Principal Investigator, Galois, Inc. </a:t>
            </a:r>
            <a:br>
              <a:rPr lang="en-US" sz="2000" dirty="0" smtClean="0">
                <a:solidFill>
                  <a:schemeClr val="bg1"/>
                </a:solidFill>
                <a:latin typeface="Avenir Next Medium" charset="0"/>
                <a:cs typeface="Avenir Next Medium" charset="0"/>
              </a:rPr>
            </a:br>
            <a:endParaRPr lang="en-US" sz="2000" dirty="0">
              <a:solidFill>
                <a:schemeClr val="bg1"/>
              </a:solidFill>
              <a:latin typeface="Avenir Next Medium" charset="0"/>
              <a:cs typeface="Avenir Next Medium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373380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End-to-End Verifiable Internet Voting: 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Specification and Feasibility Research Study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79601" y="2622023"/>
            <a:ext cx="57023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0C38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3600" b="1" u="sng" dirty="0" smtClean="0">
                <a:solidFill>
                  <a:schemeClr val="accent3"/>
                </a:solidFill>
                <a:latin typeface="Avenir Next Demi Bold" charset="0"/>
                <a:cs typeface="Avenir Next Demi Bold" charset="0"/>
              </a:rPr>
              <a:t>THE FUTURE</a:t>
            </a:r>
            <a:r>
              <a:rPr lang="en-US" sz="3600" b="1" dirty="0" smtClean="0">
                <a:solidFill>
                  <a:schemeClr val="accent3"/>
                </a:solidFill>
                <a:latin typeface="Avenir Next Demi Bold" charset="0"/>
                <a:cs typeface="Avenir Next Demi Bold" charset="0"/>
              </a:rPr>
              <a:t> </a:t>
            </a:r>
            <a:r>
              <a:rPr lang="en-US" sz="3600" b="1" u="sng" dirty="0" smtClean="0">
                <a:solidFill>
                  <a:srgbClr val="002C5F"/>
                </a:solidFill>
                <a:latin typeface="Avenir Next Demi Bold" charset="0"/>
                <a:cs typeface="Avenir Next Demi Bold" charset="0"/>
              </a:rPr>
              <a:t>OF VOTING</a:t>
            </a:r>
            <a:endParaRPr lang="en-US" sz="3600" u="sng" dirty="0">
              <a:solidFill>
                <a:schemeClr val="bg1"/>
              </a:solidFill>
              <a:latin typeface="Avenir Next Demi Bold" charset="0"/>
            </a:endParaRPr>
          </a:p>
        </p:txBody>
      </p:sp>
      <p:pic>
        <p:nvPicPr>
          <p:cNvPr id="6" name="Picture 5" descr="uvf_logo_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89" y="0"/>
            <a:ext cx="6412839" cy="26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550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711200"/>
            <a:ext cx="7772400" cy="231457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Please tell us about your expectations for our session today </a:t>
            </a:r>
            <a:endParaRPr lang="en-US" dirty="0"/>
          </a:p>
        </p:txBody>
      </p:sp>
      <p:pic>
        <p:nvPicPr>
          <p:cNvPr id="6" name="Picture 5" descr="RaisedHands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0" r="14128"/>
          <a:stretch/>
        </p:blipFill>
        <p:spPr>
          <a:xfrm>
            <a:off x="-1" y="3584575"/>
            <a:ext cx="9144001" cy="3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726519"/>
            <a:ext cx="7772400" cy="2505075"/>
          </a:xfrm>
        </p:spPr>
        <p:txBody>
          <a:bodyPr/>
          <a:lstStyle/>
          <a:p>
            <a:r>
              <a:rPr lang="en-US" dirty="0" smtClean="0"/>
              <a:t>What does the </a:t>
            </a:r>
            <a:br>
              <a:rPr lang="en-US" dirty="0" smtClean="0"/>
            </a:br>
            <a:r>
              <a:rPr lang="en-US" dirty="0" smtClean="0"/>
              <a:t>Future of Voting look </a:t>
            </a:r>
            <a:r>
              <a:rPr lang="en-US" dirty="0"/>
              <a:t>l</a:t>
            </a:r>
            <a:r>
              <a:rPr lang="en-US" dirty="0" smtClean="0"/>
              <a:t>ike to You?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Man_using_tab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2652962"/>
            <a:ext cx="7772400" cy="4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07996" y="423330"/>
            <a:ext cx="3268134" cy="66209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 smtClean="0"/>
              <a:t>Let’s answer the 3 most common questions</a:t>
            </a:r>
            <a:r>
              <a:rPr lang="en-US" sz="5400" dirty="0"/>
              <a:t> </a:t>
            </a:r>
            <a:r>
              <a:rPr lang="en-US" sz="5400" dirty="0" smtClean="0"/>
              <a:t>first.... </a:t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6" name="Picture 5" descr="iStock_000011320877X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-7749"/>
            <a:ext cx="4690531" cy="7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8533"/>
            <a:ext cx="7992122" cy="1553634"/>
          </a:xfrm>
        </p:spPr>
        <p:txBody>
          <a:bodyPr/>
          <a:lstStyle/>
          <a:p>
            <a:pPr algn="ctr"/>
            <a:r>
              <a:rPr lang="en-US" sz="4800" dirty="0" smtClean="0"/>
              <a:t>If I can bank online, </a:t>
            </a:r>
            <a:br>
              <a:rPr lang="en-US" sz="4800" dirty="0" smtClean="0"/>
            </a:br>
            <a:r>
              <a:rPr lang="en-US" sz="4800" dirty="0" smtClean="0"/>
              <a:t>why can’t I vote online? </a:t>
            </a:r>
            <a:endParaRPr lang="en-US" sz="4800" dirty="0"/>
          </a:p>
        </p:txBody>
      </p:sp>
      <p:pic>
        <p:nvPicPr>
          <p:cNvPr id="3" name="Picture 2" descr="onlinebank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976967"/>
            <a:ext cx="7924800" cy="4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≠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8300"/>
            <a:ext cx="9093200" cy="51473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 banking, the bank…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Knows who you are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Knows every transaction you make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Has a ledger on all transactions in the bank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The bank and the federal government insure loss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 elections…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Voter identity and vote are private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No ledger of all transactions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No insurance if something goes wrong</a:t>
            </a:r>
          </a:p>
        </p:txBody>
      </p:sp>
    </p:spTree>
    <p:extLst>
      <p:ext uri="{BB962C8B-B14F-4D97-AF65-F5344CB8AC3E}">
        <p14:creationId xmlns:p14="http://schemas.microsoft.com/office/powerpoint/2010/main" val="386467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992122" cy="1672167"/>
          </a:xfrm>
        </p:spPr>
        <p:txBody>
          <a:bodyPr/>
          <a:lstStyle/>
          <a:p>
            <a:pPr algn="ctr"/>
            <a:r>
              <a:rPr lang="en-US" sz="4800" dirty="0" smtClean="0"/>
              <a:t>Why not just use email to transmit ballots? </a:t>
            </a:r>
            <a:endParaRPr lang="en-US" sz="4800" dirty="0"/>
          </a:p>
        </p:txBody>
      </p:sp>
      <p:pic>
        <p:nvPicPr>
          <p:cNvPr id="2" name="Picture 1" descr="emailballo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082800"/>
            <a:ext cx="7552945" cy="42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ideo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560475"/>
            <a:ext cx="4546600" cy="34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7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23333"/>
            <a:ext cx="7992122" cy="5841999"/>
          </a:xfrm>
        </p:spPr>
        <p:txBody>
          <a:bodyPr/>
          <a:lstStyle/>
          <a:p>
            <a:pPr algn="ctr"/>
            <a:r>
              <a:rPr lang="en-US" sz="4800" dirty="0" smtClean="0"/>
              <a:t>Aren’t there a lot of existing vendors already out there selling </a:t>
            </a:r>
            <a:br>
              <a:rPr lang="en-US" sz="4800" dirty="0" smtClean="0"/>
            </a:br>
            <a:r>
              <a:rPr lang="en-US" sz="4800" dirty="0" smtClean="0"/>
              <a:t>Internet Voting already.... 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How are they successful, </a:t>
            </a:r>
            <a:br>
              <a:rPr lang="en-US" sz="4800" dirty="0" smtClean="0"/>
            </a:br>
            <a:r>
              <a:rPr lang="en-US" sz="4800" dirty="0" smtClean="0"/>
              <a:t>if Internet Voting </a:t>
            </a:r>
            <a:br>
              <a:rPr lang="en-US" sz="4800" dirty="0" smtClean="0"/>
            </a:br>
            <a:r>
              <a:rPr lang="en-US" sz="4800" dirty="0" smtClean="0"/>
              <a:t>is so risky?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2511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38667"/>
            <a:ext cx="7992122" cy="711200"/>
          </a:xfrm>
        </p:spPr>
        <p:txBody>
          <a:bodyPr/>
          <a:lstStyle/>
          <a:p>
            <a:r>
              <a:rPr lang="en-US" dirty="0" smtClean="0"/>
              <a:t>Today’s Internet Voting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2394"/>
            <a:ext cx="8534400" cy="5156205"/>
          </a:xfrm>
        </p:spPr>
        <p:txBody>
          <a:bodyPr>
            <a:noAutofit/>
          </a:bodyPr>
          <a:lstStyle/>
          <a:p>
            <a:r>
              <a:rPr lang="en-US" sz="3200" dirty="0" smtClean="0"/>
              <a:t>No Existing </a:t>
            </a:r>
            <a:r>
              <a:rPr lang="en-US" sz="3200" dirty="0"/>
              <a:t>V</a:t>
            </a:r>
            <a:r>
              <a:rPr lang="en-US" sz="3200" dirty="0" smtClean="0"/>
              <a:t>endor…</a:t>
            </a:r>
          </a:p>
          <a:p>
            <a:pPr lvl="1"/>
            <a:r>
              <a:rPr lang="en-US" sz="2800" dirty="0" smtClean="0"/>
              <a:t>Permits public disclosure of their source code </a:t>
            </a:r>
          </a:p>
          <a:p>
            <a:pPr lvl="1"/>
            <a:r>
              <a:rPr lang="en-US" sz="2800" dirty="0" smtClean="0"/>
              <a:t>Has publicly-documented protocols or formats</a:t>
            </a:r>
          </a:p>
          <a:p>
            <a:pPr lvl="1"/>
            <a:r>
              <a:rPr lang="en-US" sz="2800" dirty="0" smtClean="0"/>
              <a:t>Provides evidence of election correctness verifiable by any individual or organization</a:t>
            </a:r>
          </a:p>
          <a:p>
            <a:pPr lvl="1"/>
            <a:r>
              <a:rPr lang="en-US" sz="2800" dirty="0" smtClean="0"/>
              <a:t>Permits public discussion of their pricing or contracts</a:t>
            </a:r>
          </a:p>
          <a:p>
            <a:pPr lvl="1"/>
            <a:r>
              <a:rPr lang="en-US" sz="2800" dirty="0" smtClean="0"/>
              <a:t>Has an </a:t>
            </a:r>
            <a:r>
              <a:rPr lang="en-US" sz="2800" b="1" i="1" dirty="0" smtClean="0"/>
              <a:t>End-to-End </a:t>
            </a:r>
            <a:r>
              <a:rPr lang="en-US" sz="2800" b="1" i="1" dirty="0"/>
              <a:t>V</a:t>
            </a:r>
            <a:r>
              <a:rPr lang="en-US" sz="2800" b="1" i="1" dirty="0" smtClean="0"/>
              <a:t>erifiable</a:t>
            </a:r>
            <a:r>
              <a:rPr lang="en-US" sz="2800" dirty="0" smtClean="0"/>
              <a:t> system: </a:t>
            </a:r>
            <a:br>
              <a:rPr lang="en-US" sz="2800" dirty="0" smtClean="0"/>
            </a:br>
            <a:r>
              <a:rPr lang="en-US" sz="2800" dirty="0" smtClean="0"/>
              <a:t>a property that every elections security expert in the world insists is mandatory for all election systems (internet or not!)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225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77333"/>
            <a:ext cx="8432800" cy="3852328"/>
          </a:xfrm>
        </p:spPr>
        <p:txBody>
          <a:bodyPr/>
          <a:lstStyle/>
          <a:p>
            <a:pPr algn="ctr"/>
            <a:r>
              <a:rPr lang="en-US" sz="4800" dirty="0" smtClean="0"/>
              <a:t>Before we move on....</a:t>
            </a:r>
            <a:br>
              <a:rPr lang="en-US" sz="4800" dirty="0" smtClean="0"/>
            </a:br>
            <a:r>
              <a:rPr lang="en-US" sz="4800" dirty="0" smtClean="0"/>
              <a:t>What does</a:t>
            </a:r>
            <a:br>
              <a:rPr lang="en-US" sz="4800" dirty="0" smtClean="0"/>
            </a:br>
            <a:r>
              <a:rPr lang="en-US" sz="4800" dirty="0" smtClean="0"/>
              <a:t>End-to-End Verifiable </a:t>
            </a:r>
            <a:br>
              <a:rPr lang="en-US" sz="4800" dirty="0" smtClean="0"/>
            </a:br>
            <a:r>
              <a:rPr lang="en-US" sz="4800" dirty="0" smtClean="0"/>
              <a:t>really mean? </a:t>
            </a:r>
            <a:endParaRPr lang="en-US" sz="4800" dirty="0"/>
          </a:p>
        </p:txBody>
      </p:sp>
      <p:pic>
        <p:nvPicPr>
          <p:cNvPr id="5" name="Picture 4" descr="ReFood-Difference-Images-endtoend-solutions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r="27272" b="18819"/>
          <a:stretch/>
        </p:blipFill>
        <p:spPr>
          <a:xfrm>
            <a:off x="2667000" y="3399364"/>
            <a:ext cx="3657600" cy="34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485900" y="1231900"/>
            <a:ext cx="62103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0C3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b="1" u="sng" dirty="0" smtClean="0">
                <a:solidFill>
                  <a:schemeClr val="bg2"/>
                </a:solidFill>
                <a:latin typeface="Avenir Next Demi Bold" charset="0"/>
                <a:cs typeface="Avenir Next Demi Bold" charset="0"/>
              </a:rPr>
              <a:t>THE FUTURE</a:t>
            </a:r>
            <a:r>
              <a:rPr lang="en-US" sz="3600" b="1" dirty="0">
                <a:solidFill>
                  <a:srgbClr val="BB0C38"/>
                </a:solidFill>
                <a:latin typeface="Avenir Next Demi Bold" charset="0"/>
                <a:cs typeface="Avenir Next Demi Bold" charset="0"/>
              </a:rPr>
              <a:t> </a:t>
            </a:r>
            <a:r>
              <a:rPr lang="en-US" sz="3600" b="1" u="sng" dirty="0" smtClean="0">
                <a:solidFill>
                  <a:srgbClr val="002C5F"/>
                </a:solidFill>
                <a:latin typeface="Avenir Next Demi Bold" charset="0"/>
                <a:cs typeface="Avenir Next Demi Bold" charset="0"/>
              </a:rPr>
              <a:t>OF VOTING</a:t>
            </a:r>
            <a:endParaRPr lang="en-US" sz="3600" u="sng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0" y="2810196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Thank You for Joining Us Today!</a:t>
            </a:r>
            <a:endParaRPr lang="en-US" sz="3200" dirty="0">
              <a:solidFill>
                <a:schemeClr val="bg1"/>
              </a:solidFill>
              <a:latin typeface="Avenir Next Demi Bold" charset="0"/>
              <a:cs typeface="Avenir Next Demi Bold" charset="0"/>
            </a:endParaRPr>
          </a:p>
        </p:txBody>
      </p:sp>
      <p:pic>
        <p:nvPicPr>
          <p:cNvPr id="6" name="Picture 5" descr="DemFun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869317"/>
            <a:ext cx="5918201" cy="1371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2699" y="2625530"/>
            <a:ext cx="605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venir Next Medium"/>
                <a:cs typeface="Avenir Next Medium"/>
              </a:rPr>
              <a:t>Brought to you through the generous support of</a:t>
            </a:r>
          </a:p>
        </p:txBody>
      </p:sp>
    </p:spTree>
    <p:extLst>
      <p:ext uri="{BB962C8B-B14F-4D97-AF65-F5344CB8AC3E}">
        <p14:creationId xmlns:p14="http://schemas.microsoft.com/office/powerpoint/2010/main" val="18635973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77333"/>
            <a:ext cx="8432800" cy="3852328"/>
          </a:xfrm>
        </p:spPr>
        <p:txBody>
          <a:bodyPr/>
          <a:lstStyle/>
          <a:p>
            <a:pPr algn="ctr"/>
            <a:r>
              <a:rPr lang="en-US" sz="4800" dirty="0" smtClean="0"/>
              <a:t>Or better yet…</a:t>
            </a:r>
            <a:br>
              <a:rPr lang="en-US" sz="4800" dirty="0" smtClean="0"/>
            </a:br>
            <a:r>
              <a:rPr lang="en-US" sz="4800" dirty="0" smtClean="0"/>
              <a:t>What precisely is </a:t>
            </a:r>
            <a:br>
              <a:rPr lang="en-US" sz="4800" dirty="0" smtClean="0"/>
            </a:br>
            <a:r>
              <a:rPr lang="en-US" sz="4800" dirty="0" smtClean="0"/>
              <a:t>Internet Voting</a:t>
            </a:r>
            <a:br>
              <a:rPr lang="en-US" sz="4800" dirty="0" smtClean="0"/>
            </a:br>
            <a:r>
              <a:rPr lang="en-US" sz="4800" dirty="0" smtClean="0"/>
              <a:t>and when can I use it?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345711"/>
            <a:ext cx="3683000" cy="35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Internet Voting if...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96995"/>
            <a:ext cx="9080500" cy="525780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Voter is permitted to submit their completed ballot over the Internet in any manner (email, web site, iPhone app, desktop app, etc.)…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3000" i="1" dirty="0" smtClean="0">
                <a:solidFill>
                  <a:schemeClr val="accent2"/>
                </a:solidFill>
              </a:rPr>
              <a:t>Then the voter is using Internet </a:t>
            </a:r>
            <a:r>
              <a:rPr lang="en-US" sz="3000" i="1" dirty="0">
                <a:solidFill>
                  <a:schemeClr val="accent2"/>
                </a:solidFill>
              </a:rPr>
              <a:t>V</a:t>
            </a:r>
            <a:r>
              <a:rPr lang="en-US" sz="3000" i="1" dirty="0" smtClean="0">
                <a:solidFill>
                  <a:schemeClr val="accent2"/>
                </a:solidFill>
              </a:rPr>
              <a:t>oting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E</a:t>
            </a:r>
            <a:r>
              <a:rPr lang="en-US" sz="3200" dirty="0" smtClean="0">
                <a:solidFill>
                  <a:srgbClr val="000830"/>
                </a:solidFill>
              </a:rPr>
              <a:t>lection official is using technology which transmits voter choices over the Internet (whether it is over a VPN, implicitly by reporting ballots after the election, etc.)...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3000" i="1" dirty="0" smtClean="0">
                <a:solidFill>
                  <a:srgbClr val="96001A"/>
                </a:solidFill>
              </a:rPr>
              <a:t>Then the election official is using Internet </a:t>
            </a:r>
            <a:r>
              <a:rPr lang="en-US" sz="3000" i="1" dirty="0">
                <a:solidFill>
                  <a:srgbClr val="96001A"/>
                </a:solidFill>
              </a:rPr>
              <a:t>V</a:t>
            </a:r>
            <a:r>
              <a:rPr lang="en-US" sz="3000" i="1" dirty="0" smtClean="0">
                <a:solidFill>
                  <a:srgbClr val="96001A"/>
                </a:solidFill>
              </a:rPr>
              <a:t>oting</a:t>
            </a:r>
            <a:endParaRPr lang="en-US" sz="3000" i="1" dirty="0">
              <a:solidFill>
                <a:srgbClr val="96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5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Want Internet Voting!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422394"/>
            <a:ext cx="9182100" cy="530860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It will raise election participation rates!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 will decrease election costs!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 will permit the disabled greater independence in participating in democracy!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 will be more convenient for voters!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 will be make elections easier to manage!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900" y="4994394"/>
            <a:ext cx="86741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None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of these statements are true </a:t>
            </a:r>
            <a:r>
              <a:rPr lang="en-US" sz="3200" dirty="0" smtClean="0">
                <a:solidFill>
                  <a:schemeClr val="tx1"/>
                </a:solidFill>
              </a:rPr>
              <a:t>today - 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i="1" dirty="0">
                <a:solidFill>
                  <a:schemeClr val="tx1"/>
                </a:solidFill>
              </a:rPr>
              <a:t>W</a:t>
            </a:r>
            <a:r>
              <a:rPr lang="en-US" sz="3200" i="1" dirty="0" smtClean="0">
                <a:solidFill>
                  <a:schemeClr val="tx1"/>
                </a:solidFill>
              </a:rPr>
              <a:t>ere </a:t>
            </a:r>
            <a:r>
              <a:rPr lang="en-US" sz="3200" i="1" dirty="0">
                <a:solidFill>
                  <a:schemeClr val="tx1"/>
                </a:solidFill>
              </a:rPr>
              <a:t>an open source E2E VIV system to exist, perhaps they could be true </a:t>
            </a:r>
            <a:r>
              <a:rPr lang="en-US" sz="3200" i="1" dirty="0" smtClean="0">
                <a:solidFill>
                  <a:schemeClr val="tx1"/>
                </a:solidFill>
              </a:rPr>
              <a:t>tomorrow</a:t>
            </a:r>
            <a:endParaRPr 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Internet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22" y="1562097"/>
            <a:ext cx="9152878" cy="316230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Think how difficult it is to secure a single service available over the internet—even for governments and large corporations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Internet Voting to work using traditional IT, you must secure every computer, phone, cable modem of every voter in your election!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4796120"/>
            <a:ext cx="87630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 custom, fit-for-purpose, open source, </a:t>
            </a:r>
            <a:r>
              <a:rPr lang="en-US" sz="3000" dirty="0"/>
              <a:t>E2E VIV system designed by the world’s experts is the only possible way to have a secure, trustworthy internet </a:t>
            </a:r>
            <a:r>
              <a:rPr lang="en-US" sz="3000" dirty="0" smtClean="0"/>
              <a:t>election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92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422400"/>
            <a:ext cx="9169400" cy="5410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830"/>
                </a:solidFill>
              </a:rPr>
              <a:t>An election is </a:t>
            </a:r>
            <a:r>
              <a:rPr lang="en-US" sz="3200" b="1" i="1" dirty="0" smtClean="0"/>
              <a:t>verifiable</a:t>
            </a:r>
            <a:r>
              <a:rPr lang="en-US" sz="3200" dirty="0" smtClean="0">
                <a:solidFill>
                  <a:srgbClr val="000830"/>
                </a:solidFill>
              </a:rPr>
              <a:t> if independent third parties can confirm the election outcome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T</a:t>
            </a:r>
            <a:r>
              <a:rPr lang="en-US" sz="3200" dirty="0" smtClean="0">
                <a:solidFill>
                  <a:schemeClr val="accent2"/>
                </a:solidFill>
              </a:rPr>
              <a:t>raditional elections are verifiable…</a:t>
            </a:r>
          </a:p>
          <a:p>
            <a:pPr lvl="2"/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3200" dirty="0" smtClean="0">
                <a:solidFill>
                  <a:schemeClr val="accent2"/>
                </a:solidFill>
              </a:rPr>
              <a:t>uality election processes</a:t>
            </a:r>
          </a:p>
          <a:p>
            <a:pPr lvl="2"/>
            <a:r>
              <a:rPr lang="en-US" sz="3200" dirty="0" smtClean="0">
                <a:solidFill>
                  <a:schemeClr val="accent2"/>
                </a:solidFill>
              </a:rPr>
              <a:t>Independent election observers</a:t>
            </a:r>
          </a:p>
          <a:p>
            <a:pPr lvl="2"/>
            <a:r>
              <a:rPr lang="en-US" sz="3200" dirty="0" smtClean="0">
                <a:solidFill>
                  <a:schemeClr val="accent2"/>
                </a:solidFill>
              </a:rPr>
              <a:t>Public participation in elections</a:t>
            </a:r>
          </a:p>
          <a:p>
            <a:pPr lvl="2"/>
            <a:r>
              <a:rPr lang="en-US" sz="32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public tally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00" y="5511800"/>
            <a:ext cx="853440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existing </a:t>
            </a:r>
            <a:r>
              <a:rPr lang="en-US" sz="3200" dirty="0" smtClean="0"/>
              <a:t>Internet </a:t>
            </a:r>
            <a:r>
              <a:rPr lang="en-US" sz="3200" dirty="0"/>
              <a:t>Voting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system </a:t>
            </a:r>
            <a:r>
              <a:rPr lang="en-US" sz="3200" dirty="0"/>
              <a:t>is </a:t>
            </a:r>
            <a:r>
              <a:rPr lang="en-US" sz="3200" dirty="0" smtClean="0"/>
              <a:t>verifiable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63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37299"/>
            <a:ext cx="8991600" cy="4074501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end-to-end secure system means …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System designed to be secure from threats from the beginning to the end of the system’s purpose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For elections, that means from brain of the voter to the announcement of the election result</a:t>
            </a:r>
          </a:p>
          <a:p>
            <a:r>
              <a:rPr lang="en-US" sz="3200" dirty="0" smtClean="0"/>
              <a:t>An end-to-end secure election system is secure from hackers, insider-attack, and simple mistakes in running the election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600700"/>
            <a:ext cx="799212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existing </a:t>
            </a:r>
            <a:r>
              <a:rPr lang="en-US" sz="3200" dirty="0" smtClean="0"/>
              <a:t>Internet Voting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system is end-to-end </a:t>
            </a:r>
            <a:r>
              <a:rPr lang="en-US" sz="3200" dirty="0" smtClean="0"/>
              <a:t>secure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84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Verifiable 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23995"/>
            <a:ext cx="8512822" cy="382270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830"/>
                </a:solidFill>
              </a:rPr>
              <a:t>Consequently, an End-to-End Verifiable Election system is both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Verifiable</a:t>
            </a:r>
            <a:r>
              <a:rPr lang="en-US" sz="2800" dirty="0" smtClean="0">
                <a:solidFill>
                  <a:srgbClr val="000830"/>
                </a:solidFill>
              </a:rPr>
              <a:t> (independent third party verification of the election outcome is possible)</a:t>
            </a:r>
          </a:p>
          <a:p>
            <a:pPr marL="457200" lvl="1" indent="0">
              <a:buNone/>
            </a:pPr>
            <a:r>
              <a:rPr lang="en-US" sz="2800" b="1" i="1" dirty="0" smtClean="0">
                <a:solidFill>
                  <a:srgbClr val="96001A"/>
                </a:solidFill>
              </a:rPr>
              <a:t>				</a:t>
            </a:r>
            <a:r>
              <a:rPr lang="en-US" sz="3600" b="1" i="1" dirty="0" smtClean="0">
                <a:solidFill>
                  <a:srgbClr val="96001A"/>
                </a:solidFill>
              </a:rPr>
              <a:t>+</a:t>
            </a:r>
            <a:endParaRPr lang="en-US" sz="2800" b="1" dirty="0" smtClean="0">
              <a:solidFill>
                <a:srgbClr val="96001A"/>
              </a:solidFill>
            </a:endParaRPr>
          </a:p>
          <a:p>
            <a:pPr lvl="1"/>
            <a:r>
              <a:rPr lang="en-US" sz="2800" dirty="0" smtClean="0">
                <a:solidFill>
                  <a:srgbClr val="96001A"/>
                </a:solidFill>
              </a:rPr>
              <a:t>End-to-End </a:t>
            </a:r>
            <a:r>
              <a:rPr lang="en-US" sz="2800" dirty="0" smtClean="0">
                <a:solidFill>
                  <a:srgbClr val="000830"/>
                </a:solidFill>
              </a:rPr>
              <a:t>(secure from the voter’s brain to the election outcome)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22" y="5473700"/>
            <a:ext cx="878840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existing </a:t>
            </a:r>
            <a:r>
              <a:rPr lang="en-US" sz="3200" dirty="0" smtClean="0"/>
              <a:t>voting system (of any kind)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is end-to-end </a:t>
            </a:r>
            <a:r>
              <a:rPr lang="en-US" sz="3200" dirty="0" smtClean="0"/>
              <a:t>verifiable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5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7"/>
            <a:ext cx="8432800" cy="711200"/>
          </a:xfrm>
        </p:spPr>
        <p:txBody>
          <a:bodyPr/>
          <a:lstStyle/>
          <a:p>
            <a:r>
              <a:rPr lang="en-US" dirty="0" smtClean="0"/>
              <a:t>E2E Verifiable Internet Voting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31785"/>
            <a:ext cx="8737600" cy="5003805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E2E Verifiable </a:t>
            </a:r>
            <a:r>
              <a:rPr lang="en-US" sz="3200" dirty="0"/>
              <a:t>I</a:t>
            </a:r>
            <a:r>
              <a:rPr lang="en-US" sz="3200" dirty="0" smtClean="0"/>
              <a:t>nternet </a:t>
            </a:r>
            <a:r>
              <a:rPr lang="en-US" sz="3200" dirty="0"/>
              <a:t>V</a:t>
            </a:r>
            <a:r>
              <a:rPr lang="en-US" sz="3200" dirty="0" smtClean="0"/>
              <a:t>oting system is both end-to-end and verifiable, and…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Must not require that voter’s devices are secure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Must not require that your servers have security better than the likes of the IRS and Sony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Must be open source and prove to </a:t>
            </a:r>
            <a:r>
              <a:rPr lang="en-US" dirty="0" smtClean="0">
                <a:solidFill>
                  <a:srgbClr val="000830"/>
                </a:solidFill>
              </a:rPr>
              <a:t>all </a:t>
            </a:r>
            <a:r>
              <a:rPr lang="en-US" sz="2800" dirty="0" smtClean="0">
                <a:solidFill>
                  <a:srgbClr val="000830"/>
                </a:solidFill>
              </a:rPr>
              <a:t>that you are using the audited software everywhere</a:t>
            </a:r>
          </a:p>
          <a:p>
            <a:pPr lvl="1"/>
            <a:r>
              <a:rPr lang="en-US" dirty="0" smtClean="0">
                <a:solidFill>
                  <a:srgbClr val="000830"/>
                </a:solidFill>
              </a:rPr>
              <a:t>All the w</a:t>
            </a:r>
            <a:r>
              <a:rPr lang="en-US" sz="2800" dirty="0" smtClean="0">
                <a:solidFill>
                  <a:srgbClr val="000830"/>
                </a:solidFill>
              </a:rPr>
              <a:t>hile...</a:t>
            </a:r>
          </a:p>
        </p:txBody>
      </p:sp>
    </p:spTree>
    <p:extLst>
      <p:ext uri="{BB962C8B-B14F-4D97-AF65-F5344CB8AC3E}">
        <p14:creationId xmlns:p14="http://schemas.microsoft.com/office/powerpoint/2010/main" val="427215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Verifiable Internet Voting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685"/>
            <a:ext cx="8229600" cy="50038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the following key features to provide verifiability to voters: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Permits voters to check that their votes are recorded properly, but does not violate their privacy (they cannot prove how they voted)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Permits voters to check that their votes are included in the final tally</a:t>
            </a:r>
          </a:p>
          <a:p>
            <a:pPr lvl="1"/>
            <a:r>
              <a:rPr lang="en-US" sz="2800" dirty="0" smtClean="0">
                <a:solidFill>
                  <a:srgbClr val="000830"/>
                </a:solidFill>
              </a:rPr>
              <a:t>Permits anyone to check that all of the cast ballots have been tallied correctly</a:t>
            </a:r>
            <a:endParaRPr lang="en-US" sz="2800" dirty="0">
              <a:solidFill>
                <a:srgbClr val="000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VIV System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73195"/>
            <a:ext cx="8547100" cy="4305305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000830"/>
                </a:solidFill>
              </a:rPr>
              <a:t>E2E </a:t>
            </a:r>
            <a:r>
              <a:rPr lang="en-US" i="1" dirty="0" smtClean="0">
                <a:solidFill>
                  <a:srgbClr val="000830"/>
                </a:solidFill>
              </a:rPr>
              <a:t>Integrity</a:t>
            </a:r>
            <a:r>
              <a:rPr lang="en-US" dirty="0" smtClean="0">
                <a:solidFill>
                  <a:srgbClr val="000830"/>
                </a:solidFill>
              </a:rPr>
              <a:t> </a:t>
            </a:r>
            <a:r>
              <a:rPr lang="en-US" dirty="0" smtClean="0"/>
              <a:t>– a digital </a:t>
            </a:r>
            <a:r>
              <a:rPr lang="en-US" dirty="0"/>
              <a:t>manifestation of processes and controls that you know and understand used in paper-based </a:t>
            </a:r>
            <a:r>
              <a:rPr lang="en-US" dirty="0" smtClean="0"/>
              <a:t>elections</a:t>
            </a:r>
          </a:p>
          <a:p>
            <a:pPr lvl="1"/>
            <a:r>
              <a:rPr lang="en-US" sz="2600" dirty="0" smtClean="0">
                <a:solidFill>
                  <a:srgbClr val="000830"/>
                </a:solidFill>
              </a:rPr>
              <a:t>The </a:t>
            </a:r>
            <a:r>
              <a:rPr lang="en-US" sz="2600" dirty="0">
                <a:solidFill>
                  <a:srgbClr val="000830"/>
                </a:solidFill>
              </a:rPr>
              <a:t>system protects the election from hackers, </a:t>
            </a:r>
            <a:br>
              <a:rPr lang="en-US" sz="2600" dirty="0">
                <a:solidFill>
                  <a:srgbClr val="000830"/>
                </a:solidFill>
              </a:rPr>
            </a:br>
            <a:r>
              <a:rPr lang="en-US" sz="2600" dirty="0">
                <a:solidFill>
                  <a:srgbClr val="000830"/>
                </a:solidFill>
              </a:rPr>
              <a:t>malicious insiders, and administrative </a:t>
            </a:r>
            <a:r>
              <a:rPr lang="en-US" sz="2600" dirty="0" smtClean="0">
                <a:solidFill>
                  <a:srgbClr val="000830"/>
                </a:solidFill>
              </a:rPr>
              <a:t>errors</a:t>
            </a:r>
            <a:endParaRPr lang="en-US" sz="2600" dirty="0">
              <a:solidFill>
                <a:srgbClr val="000830"/>
              </a:solidFill>
            </a:endParaRPr>
          </a:p>
          <a:p>
            <a:r>
              <a:rPr lang="en-US" i="1" dirty="0" smtClean="0">
                <a:solidFill>
                  <a:srgbClr val="000830"/>
                </a:solidFill>
              </a:rPr>
              <a:t>Software </a:t>
            </a:r>
            <a:r>
              <a:rPr lang="en-US" i="1" dirty="0">
                <a:solidFill>
                  <a:srgbClr val="000830"/>
                </a:solidFill>
              </a:rPr>
              <a:t>Independent</a:t>
            </a:r>
            <a:r>
              <a:rPr lang="en-US" dirty="0">
                <a:solidFill>
                  <a:srgbClr val="00083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you need not trust </a:t>
            </a:r>
            <a:r>
              <a:rPr lang="en-US" dirty="0" smtClean="0"/>
              <a:t>vendors</a:t>
            </a:r>
            <a:r>
              <a:rPr lang="en-US" dirty="0"/>
              <a:t>’ software or hardware for a correct election </a:t>
            </a:r>
            <a:r>
              <a:rPr lang="en-US" dirty="0" smtClean="0"/>
              <a:t>outcome  </a:t>
            </a:r>
            <a:endParaRPr lang="en-US" dirty="0"/>
          </a:p>
          <a:p>
            <a:pPr lvl="1"/>
            <a:r>
              <a:rPr lang="en-US" sz="2600" dirty="0">
                <a:solidFill>
                  <a:srgbClr val="000830"/>
                </a:solidFill>
              </a:rPr>
              <a:t>If something goes wrong, election officials are guaranteed to detect it, determine the cause, and remedy the </a:t>
            </a:r>
            <a:r>
              <a:rPr lang="en-US" sz="2600" dirty="0" smtClean="0">
                <a:solidFill>
                  <a:srgbClr val="000830"/>
                </a:solidFill>
              </a:rPr>
              <a:t>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900" y="5727005"/>
            <a:ext cx="7899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existing </a:t>
            </a:r>
            <a:r>
              <a:rPr lang="en-US" sz="2800" dirty="0" smtClean="0"/>
              <a:t>Internet Voting </a:t>
            </a:r>
            <a:r>
              <a:rPr lang="en-US" sz="2800" dirty="0"/>
              <a:t>system has E2E integrity or software </a:t>
            </a:r>
            <a:r>
              <a:rPr lang="en-US" sz="2800" dirty="0" smtClean="0"/>
              <a:t>independence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60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65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11600" y="666806"/>
            <a:ext cx="5029200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0C3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u="sng" dirty="0" smtClean="0">
                <a:solidFill>
                  <a:schemeClr val="bg2"/>
                </a:solidFill>
                <a:latin typeface="Avenir Next Demi Bold" charset="0"/>
                <a:cs typeface="Avenir Next Demi Bold" charset="0"/>
              </a:rPr>
              <a:t>THE FUTURE</a:t>
            </a:r>
            <a:r>
              <a:rPr lang="en-US" sz="3200" b="1" dirty="0">
                <a:solidFill>
                  <a:srgbClr val="BB0C38"/>
                </a:solidFill>
                <a:latin typeface="Avenir Next Demi Bold" charset="0"/>
                <a:cs typeface="Avenir Next Demi Bold" charset="0"/>
              </a:rPr>
              <a:t> </a:t>
            </a:r>
            <a:r>
              <a:rPr lang="en-US" sz="3200" b="1" u="sng" dirty="0" smtClean="0">
                <a:solidFill>
                  <a:srgbClr val="002C5F"/>
                </a:solidFill>
                <a:latin typeface="Avenir Next Demi Bold" charset="0"/>
                <a:cs typeface="Avenir Next Demi Bold" charset="0"/>
              </a:rPr>
              <a:t>OF VOTING</a:t>
            </a:r>
            <a:endParaRPr lang="en-US" sz="3200" u="sng" dirty="0">
              <a:solidFill>
                <a:schemeClr val="bg1"/>
              </a:solidFill>
              <a:latin typeface="Avenir Next Demi Bold" charset="0"/>
            </a:endParaRPr>
          </a:p>
        </p:txBody>
      </p:sp>
      <p:pic>
        <p:nvPicPr>
          <p:cNvPr id="55301" name="Picture 5" descr="uvf_logo_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6575"/>
            <a:ext cx="3265903" cy="13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1651000"/>
            <a:ext cx="9144000" cy="5207000"/>
          </a:xfrm>
          <a:prstGeom prst="rect">
            <a:avLst/>
          </a:prstGeom>
          <a:solidFill>
            <a:srgbClr val="002C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0" y="2103967"/>
            <a:ext cx="9144000" cy="42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PART I</a:t>
            </a:r>
            <a:b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End-to-End Verifiable Internet </a:t>
            </a: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Voting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nd the Project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- - -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PART II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36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Discussion and Feedback</a:t>
            </a:r>
            <a:endParaRPr lang="en-US" sz="3600" dirty="0">
              <a:solidFill>
                <a:schemeClr val="bg1"/>
              </a:solidFill>
              <a:latin typeface="Avenir Next Demi Bold" charset="0"/>
              <a:cs typeface="Avenir Next Dem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71233"/>
      </p:ext>
    </p:extLst>
  </p:cSld>
  <p:clrMapOvr>
    <a:masterClrMapping/>
  </p:clrMapOvr>
  <p:transition xmlns:p14="http://schemas.microsoft.com/office/powerpoint/2010/main" spd="slow" advClick="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21466"/>
            <a:ext cx="7772400" cy="964142"/>
          </a:xfrm>
        </p:spPr>
        <p:txBody>
          <a:bodyPr/>
          <a:lstStyle/>
          <a:p>
            <a:r>
              <a:rPr lang="en-US" dirty="0" smtClean="0"/>
              <a:t>Sounds Magical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305830"/>
            <a:ext cx="7772400" cy="1131887"/>
          </a:xfrm>
        </p:spPr>
        <p:txBody>
          <a:bodyPr/>
          <a:lstStyle/>
          <a:p>
            <a:r>
              <a:rPr lang="en-US" dirty="0" smtClean="0"/>
              <a:t>Is it possible?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70" y="152400"/>
            <a:ext cx="8297334" cy="863602"/>
          </a:xfrm>
        </p:spPr>
        <p:txBody>
          <a:bodyPr/>
          <a:lstStyle/>
          <a:p>
            <a:r>
              <a:rPr lang="en-US" dirty="0" smtClean="0"/>
              <a:t>E2E VIV is Complex,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505"/>
            <a:ext cx="8382000" cy="377609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R&amp;D on E2EV election systems has been ongoing for </a:t>
            </a:r>
            <a:r>
              <a:rPr lang="en-US" sz="3200" i="1" dirty="0" smtClean="0">
                <a:solidFill>
                  <a:schemeClr val="accent2"/>
                </a:solidFill>
              </a:rPr>
              <a:t>20+ years</a:t>
            </a:r>
            <a:r>
              <a:rPr lang="en-US" sz="3200" dirty="0" smtClean="0"/>
              <a:t>, and while</a:t>
            </a:r>
          </a:p>
          <a:p>
            <a:pPr lvl="1"/>
            <a:r>
              <a:rPr lang="en-US" dirty="0" smtClean="0"/>
              <a:t>Creating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i="1" dirty="0">
                <a:solidFill>
                  <a:schemeClr val="accent2"/>
                </a:solidFill>
              </a:rPr>
              <a:t>correct</a:t>
            </a:r>
            <a:r>
              <a:rPr lang="en-US" sz="2800" dirty="0">
                <a:solidFill>
                  <a:schemeClr val="tx1"/>
                </a:solidFill>
              </a:rPr>
              <a:t> E2EV system is </a:t>
            </a:r>
            <a:r>
              <a:rPr lang="en-US" sz="2800" i="1" dirty="0" smtClean="0">
                <a:solidFill>
                  <a:schemeClr val="accent2"/>
                </a:solidFill>
              </a:rPr>
              <a:t>difficult, &amp;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Creating and </a:t>
            </a:r>
            <a:r>
              <a:rPr lang="en-US" sz="2800" dirty="0" smtClean="0"/>
              <a:t>operating </a:t>
            </a:r>
            <a:r>
              <a:rPr lang="en-US" sz="2800" dirty="0" smtClean="0">
                <a:solidFill>
                  <a:schemeClr val="tx1"/>
                </a:solidFill>
              </a:rPr>
              <a:t>a </a:t>
            </a:r>
            <a:r>
              <a:rPr lang="en-US" sz="2800" i="1" dirty="0" smtClean="0">
                <a:solidFill>
                  <a:schemeClr val="accent2"/>
                </a:solidFill>
              </a:rPr>
              <a:t>secure</a:t>
            </a:r>
            <a:r>
              <a:rPr lang="en-US" sz="2800" dirty="0" smtClean="0">
                <a:solidFill>
                  <a:schemeClr val="tx1"/>
                </a:solidFill>
              </a:rPr>
              <a:t> E2EV system is </a:t>
            </a:r>
            <a:r>
              <a:rPr lang="en-US" sz="2800" i="1" dirty="0" smtClean="0">
                <a:solidFill>
                  <a:schemeClr val="accent2"/>
                </a:solidFill>
              </a:rPr>
              <a:t>very difficult,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Because of advances in the state-of-the art,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reating and operating a correct and secure E2EV </a:t>
            </a:r>
            <a:r>
              <a:rPr lang="en-US" i="1" dirty="0" smtClean="0"/>
              <a:t>Internet Voting </a:t>
            </a:r>
            <a:r>
              <a:rPr lang="en-US" dirty="0" smtClean="0">
                <a:solidFill>
                  <a:schemeClr val="tx1"/>
                </a:solidFill>
              </a:rPr>
              <a:t>system is…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295900"/>
            <a:ext cx="76962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only possible with the right team </a:t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i="1" dirty="0">
                <a:solidFill>
                  <a:schemeClr val="tx1"/>
                </a:solidFill>
              </a:rPr>
              <a:t>at the right time…</a:t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and that time is </a:t>
            </a:r>
            <a:r>
              <a:rPr lang="en-US" sz="2800" b="1" i="1" dirty="0" smtClean="0">
                <a:solidFill>
                  <a:schemeClr val="tx1"/>
                </a:solidFill>
              </a:rPr>
              <a:t>now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7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354262"/>
            <a:ext cx="7772400" cy="1014942"/>
          </a:xfrm>
        </p:spPr>
        <p:txBody>
          <a:bodyPr/>
          <a:lstStyle/>
          <a:p>
            <a:r>
              <a:rPr lang="en-US" dirty="0" smtClean="0"/>
              <a:t>Let’s Have a Look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339691"/>
            <a:ext cx="7772400" cy="11318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E2E System in Action:</a:t>
            </a:r>
          </a:p>
          <a:p>
            <a:r>
              <a:rPr lang="en-US" dirty="0" smtClean="0"/>
              <a:t>Turning Theory into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8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E2EV in Action – STAR-Vote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9" y="1417834"/>
            <a:ext cx="8754533" cy="544016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Introducing a “</a:t>
            </a:r>
            <a:r>
              <a:rPr lang="en-US" sz="3200" dirty="0" smtClean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tx2"/>
                </a:solidFill>
              </a:rPr>
              <a:t>ecure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/>
              <a:t>T</a:t>
            </a:r>
            <a:r>
              <a:rPr lang="en-US" sz="3200" dirty="0">
                <a:solidFill>
                  <a:schemeClr val="tx2"/>
                </a:solidFill>
              </a:rPr>
              <a:t>ransparent, </a:t>
            </a:r>
            <a:r>
              <a:rPr lang="en-US" sz="3200" dirty="0"/>
              <a:t>A</a:t>
            </a:r>
            <a:r>
              <a:rPr lang="en-US" sz="3200" dirty="0">
                <a:solidFill>
                  <a:schemeClr val="tx2"/>
                </a:solidFill>
              </a:rPr>
              <a:t>uditable, and </a:t>
            </a:r>
            <a:r>
              <a:rPr lang="en-US" sz="3200" dirty="0" smtClean="0"/>
              <a:t>R</a:t>
            </a:r>
            <a:r>
              <a:rPr lang="en-US" sz="3200" dirty="0" smtClean="0">
                <a:solidFill>
                  <a:schemeClr val="tx2"/>
                </a:solidFill>
              </a:rPr>
              <a:t>eliable” </a:t>
            </a:r>
            <a:r>
              <a:rPr lang="en-US" sz="3200" dirty="0">
                <a:solidFill>
                  <a:schemeClr val="tx2"/>
                </a:solidFill>
              </a:rPr>
              <a:t>Voting </a:t>
            </a:r>
            <a:r>
              <a:rPr lang="en-US" sz="3200" dirty="0" smtClean="0">
                <a:solidFill>
                  <a:schemeClr val="tx2"/>
                </a:solidFill>
              </a:rPr>
              <a:t>System – The </a:t>
            </a:r>
            <a:r>
              <a:rPr lang="en-US" sz="3200" dirty="0" smtClean="0"/>
              <a:t>STAR</a:t>
            </a:r>
            <a:r>
              <a:rPr lang="en-US" sz="3200" dirty="0" smtClean="0">
                <a:solidFill>
                  <a:schemeClr val="tx2"/>
                </a:solidFill>
              </a:rPr>
              <a:t>-Vote ballot </a:t>
            </a:r>
            <a:r>
              <a:rPr lang="en-US" sz="3200" dirty="0">
                <a:solidFill>
                  <a:schemeClr val="tx2"/>
                </a:solidFill>
              </a:rPr>
              <a:t>m</a:t>
            </a:r>
            <a:r>
              <a:rPr lang="en-US" sz="3200" dirty="0" smtClean="0">
                <a:solidFill>
                  <a:schemeClr val="tx2"/>
                </a:solidFill>
              </a:rPr>
              <a:t>arking System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Designed by election officials in Travis County, Texas in tandem with top academic experts in E2EV systems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The STAR-Vote </a:t>
            </a:r>
            <a:r>
              <a:rPr lang="en-US" sz="3200" dirty="0">
                <a:solidFill>
                  <a:schemeClr val="accent2"/>
                </a:solidFill>
              </a:rPr>
              <a:t>T</a:t>
            </a:r>
            <a:r>
              <a:rPr lang="en-US" sz="3200" dirty="0" smtClean="0">
                <a:solidFill>
                  <a:schemeClr val="accent2"/>
                </a:solidFill>
              </a:rPr>
              <a:t>eam – The “</a:t>
            </a:r>
            <a:r>
              <a:rPr lang="en-US" sz="3200" i="1" dirty="0" smtClean="0">
                <a:solidFill>
                  <a:schemeClr val="accent2"/>
                </a:solidFill>
              </a:rPr>
              <a:t>Avengers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i="1" dirty="0" smtClean="0">
                <a:solidFill>
                  <a:schemeClr val="accent2"/>
                </a:solidFill>
              </a:rPr>
              <a:t>for Elections”</a:t>
            </a:r>
            <a:r>
              <a:rPr lang="en-US" sz="3200" dirty="0" smtClean="0">
                <a:solidFill>
                  <a:schemeClr val="accent2"/>
                </a:solidFill>
              </a:rPr>
              <a:t>: </a:t>
            </a:r>
            <a:r>
              <a:rPr lang="en-US" sz="3200" dirty="0" smtClean="0">
                <a:solidFill>
                  <a:schemeClr val="tx1"/>
                </a:solidFill>
              </a:rPr>
              <a:t>cryptographers, security experts, statisticians, election auditing experts, etc.</a:t>
            </a:r>
          </a:p>
        </p:txBody>
      </p:sp>
    </p:spTree>
    <p:extLst>
      <p:ext uri="{BB962C8B-B14F-4D97-AF65-F5344CB8AC3E}">
        <p14:creationId xmlns:p14="http://schemas.microsoft.com/office/powerpoint/2010/main" val="246351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8667"/>
            <a:ext cx="7992122" cy="711200"/>
          </a:xfrm>
        </p:spPr>
        <p:txBody>
          <a:bodyPr/>
          <a:lstStyle/>
          <a:p>
            <a:pPr algn="ctr"/>
            <a:r>
              <a:rPr lang="en-US" sz="4800" dirty="0" smtClean="0"/>
              <a:t>STAR-Vote </a:t>
            </a:r>
            <a:r>
              <a:rPr lang="en-US" sz="4800" dirty="0" smtClean="0">
                <a:hlinkClick r:id="rId2" action="ppaction://hlinkfile"/>
              </a:rPr>
              <a:t>Prototype</a:t>
            </a:r>
            <a:r>
              <a:rPr lang="en-US" sz="4800" dirty="0" smtClean="0"/>
              <a:t>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683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2"/>
            <a:ext cx="7992122" cy="711200"/>
          </a:xfrm>
        </p:spPr>
        <p:txBody>
          <a:bodyPr/>
          <a:lstStyle/>
          <a:p>
            <a:r>
              <a:rPr lang="en-US" sz="4400" dirty="0" smtClean="0"/>
              <a:t>STAR-Vote as an Internet BMD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2" y="1384295"/>
            <a:ext cx="8517878" cy="381000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Why not use STAR-Vote as an end-to-end internet </a:t>
            </a:r>
            <a:r>
              <a:rPr lang="en-US" sz="3200" dirty="0">
                <a:solidFill>
                  <a:schemeClr val="tx1"/>
                </a:solidFill>
              </a:rPr>
              <a:t>b</a:t>
            </a:r>
            <a:r>
              <a:rPr lang="en-US" sz="3200" dirty="0" smtClean="0">
                <a:solidFill>
                  <a:schemeClr val="tx1"/>
                </a:solidFill>
              </a:rPr>
              <a:t>allot marking device?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Design is specif</a:t>
            </a:r>
            <a:r>
              <a:rPr lang="en-US" dirty="0" smtClean="0">
                <a:solidFill>
                  <a:schemeClr val="tx1"/>
                </a:solidFill>
              </a:rPr>
              <a:t>ic </a:t>
            </a:r>
            <a:r>
              <a:rPr lang="en-US" sz="2800" dirty="0" smtClean="0">
                <a:solidFill>
                  <a:schemeClr val="tx1"/>
                </a:solidFill>
              </a:rPr>
              <a:t>to supervised voting, not an internet ballot marking device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User Interface — particularly relating to vote verification — is hard to use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Ensuring the product is correct and secure is an extremely difficult R&amp;D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283200"/>
            <a:ext cx="8280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Next Medium"/>
                <a:cs typeface="Avenir Next Medium"/>
              </a:rPr>
              <a:t>But we can use STAR</a:t>
            </a:r>
            <a:r>
              <a:rPr lang="en-US" sz="2800" b="1" dirty="0">
                <a:latin typeface="Avenir Next Medium"/>
                <a:cs typeface="Avenir Next Medium"/>
              </a:rPr>
              <a:t>-Vote </a:t>
            </a:r>
            <a:r>
              <a:rPr lang="en-US" sz="2800" b="1" dirty="0" smtClean="0">
                <a:latin typeface="Avenir Next Medium"/>
                <a:cs typeface="Avenir Next Medium"/>
              </a:rPr>
              <a:t>as case </a:t>
            </a:r>
            <a:r>
              <a:rPr lang="en-US" sz="2800" b="1" dirty="0">
                <a:latin typeface="Avenir Next Medium"/>
                <a:cs typeface="Avenir Next Medium"/>
              </a:rPr>
              <a:t>study in how to design and build an E2E VIV system and </a:t>
            </a:r>
            <a:r>
              <a:rPr lang="en-US" sz="2800" b="1" dirty="0" smtClean="0">
                <a:latin typeface="Avenir Next Medium"/>
                <a:cs typeface="Avenir Next Medium"/>
              </a:rPr>
              <a:t>to perform </a:t>
            </a:r>
            <a:r>
              <a:rPr lang="en-US" sz="2800" b="1" dirty="0">
                <a:latin typeface="Avenir Next Medium"/>
                <a:cs typeface="Avenir Next Medium"/>
              </a:rPr>
              <a:t>usability </a:t>
            </a:r>
            <a:r>
              <a:rPr lang="en-US" sz="2800" b="1" dirty="0" smtClean="0">
                <a:latin typeface="Avenir Next Medium"/>
                <a:cs typeface="Avenir Next Medium"/>
              </a:rPr>
              <a:t>experiments for VIV</a:t>
            </a:r>
            <a:endParaRPr lang="en-US" sz="2800" dirty="0">
              <a:solidFill>
                <a:schemeClr val="accent2"/>
              </a:solidFill>
              <a:latin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311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E2E VIV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331"/>
            <a:ext cx="8229600" cy="520106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 we cannot use STAR-Vote for Internet </a:t>
            </a:r>
            <a:r>
              <a:rPr lang="en-US" sz="3200" dirty="0"/>
              <a:t>V</a:t>
            </a:r>
            <a:r>
              <a:rPr lang="en-US" sz="3200" dirty="0" smtClean="0"/>
              <a:t>oting or as a home BMD…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000830"/>
                </a:solidFill>
              </a:rPr>
              <a:t>W</a:t>
            </a:r>
            <a:r>
              <a:rPr lang="en-US" sz="3200" i="1" dirty="0" smtClean="0">
                <a:solidFill>
                  <a:srgbClr val="000830"/>
                </a:solidFill>
              </a:rPr>
              <a:t>e must precisely understand exactly what is necessary for a E2E VIV that is useful, accessible, correct, and secure</a:t>
            </a:r>
            <a:endParaRPr lang="en-US" sz="3200" i="1" dirty="0">
              <a:solidFill>
                <a:srgbClr val="000830"/>
              </a:solidFill>
            </a:endParaRPr>
          </a:p>
          <a:p>
            <a:r>
              <a:rPr lang="en-US" sz="3200" dirty="0" smtClean="0"/>
              <a:t>How do we use the latest research in…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830"/>
                </a:solidFill>
              </a:rPr>
              <a:t>E</a:t>
            </a:r>
            <a:r>
              <a:rPr lang="en-US" sz="3200" dirty="0" smtClean="0">
                <a:solidFill>
                  <a:srgbClr val="000830"/>
                </a:solidFill>
              </a:rPr>
              <a:t>nd-to-end secure systems, verifiable elections and systems, and usable secure systems</a:t>
            </a:r>
            <a:r>
              <a:rPr lang="en-US" sz="3200" dirty="0">
                <a:solidFill>
                  <a:srgbClr val="000830"/>
                </a:solidFill>
              </a:rPr>
              <a:t> </a:t>
            </a:r>
            <a:r>
              <a:rPr lang="en-US" sz="3200" dirty="0" smtClean="0">
                <a:solidFill>
                  <a:srgbClr val="000830"/>
                </a:solidFill>
              </a:rPr>
              <a:t>to design the world’s first E2E VIV system for the public?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266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880533"/>
            <a:ext cx="7772400" cy="2505075"/>
          </a:xfrm>
        </p:spPr>
        <p:txBody>
          <a:bodyPr/>
          <a:lstStyle/>
          <a:p>
            <a:r>
              <a:rPr lang="en-US" dirty="0" smtClean="0"/>
              <a:t>Phase I Project Outcomes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322763"/>
            <a:ext cx="7772400" cy="1131887"/>
          </a:xfrm>
        </p:spPr>
        <p:txBody>
          <a:bodyPr/>
          <a:lstStyle/>
          <a:p>
            <a:r>
              <a:rPr lang="en-US" dirty="0" smtClean="0"/>
              <a:t>Specification and Feasibility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Contents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57700" y="1600200"/>
            <a:ext cx="4533900" cy="4889500"/>
          </a:xfrm>
          <a:ln w="19050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/>
              <a:t>Part 2: For </a:t>
            </a:r>
            <a:r>
              <a:rPr lang="en-US" b="1" u="sng" dirty="0" smtClean="0"/>
              <a:t>Technologists</a:t>
            </a:r>
            <a:endParaRPr lang="en-US" sz="2400" b="1" u="sn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830"/>
                </a:solidFill>
              </a:rPr>
              <a:t>Crypto </a:t>
            </a:r>
            <a:r>
              <a:rPr lang="en-US" dirty="0" smtClean="0">
                <a:solidFill>
                  <a:srgbClr val="000830"/>
                </a:solidFill>
              </a:rPr>
              <a:t>Specification</a:t>
            </a:r>
            <a:endParaRPr lang="en-US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830"/>
                </a:solidFill>
              </a:rPr>
              <a:t>Architecture</a:t>
            </a:r>
            <a:endParaRPr lang="en-US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830"/>
                </a:solidFill>
              </a:rPr>
              <a:t>Rigorous Engineering</a:t>
            </a:r>
            <a:endParaRPr lang="en-US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830"/>
                </a:solidFill>
              </a:rPr>
              <a:t>Verification </a:t>
            </a:r>
            <a:r>
              <a:rPr lang="en-US" dirty="0" smtClean="0">
                <a:solidFill>
                  <a:srgbClr val="000830"/>
                </a:solidFill>
              </a:rPr>
              <a:t>&amp; Validation</a:t>
            </a:r>
            <a:br>
              <a:rPr lang="en-US" dirty="0" smtClean="0">
                <a:solidFill>
                  <a:srgbClr val="000830"/>
                </a:solidFill>
              </a:rPr>
            </a:br>
            <a:endParaRPr lang="en-US" dirty="0">
              <a:solidFill>
                <a:srgbClr val="00083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/>
              <a:t>Part 3: Looking </a:t>
            </a:r>
            <a:r>
              <a:rPr lang="en-US" b="1" u="sng" dirty="0" smtClean="0"/>
              <a:t>Forward</a:t>
            </a:r>
            <a:endParaRPr lang="en-US" sz="2400" b="1" u="sn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830"/>
                </a:solidFill>
              </a:rPr>
              <a:t>Feasibility</a:t>
            </a:r>
            <a:endParaRPr lang="en-US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830"/>
                </a:solidFill>
              </a:rPr>
              <a:t>Conclusion</a:t>
            </a:r>
            <a:endParaRPr lang="en-US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830"/>
                </a:solidFill>
              </a:rPr>
              <a:t>Appendices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38760" y="1600200"/>
            <a:ext cx="4041648" cy="4889500"/>
          </a:xfrm>
          <a:ln w="19050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96001A"/>
                </a:solidFill>
              </a:rPr>
              <a:t>Executive </a:t>
            </a:r>
            <a:r>
              <a:rPr lang="en-US" b="1" u="sng" dirty="0" smtClean="0">
                <a:solidFill>
                  <a:srgbClr val="96001A"/>
                </a:solidFill>
              </a:rPr>
              <a:t>Summary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5 Pages, Illustrated</a:t>
            </a:r>
            <a:endParaRPr lang="en-US" sz="2800" b="1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rgbClr val="96001A"/>
                </a:solidFill>
              </a:rPr>
              <a:t>Part </a:t>
            </a:r>
            <a:r>
              <a:rPr lang="en-US" b="1" u="sng" dirty="0">
                <a:solidFill>
                  <a:srgbClr val="96001A"/>
                </a:solidFill>
              </a:rPr>
              <a:t>1: For the </a:t>
            </a:r>
            <a:r>
              <a:rPr lang="en-US" b="1" u="sng" dirty="0" smtClean="0">
                <a:solidFill>
                  <a:srgbClr val="96001A"/>
                </a:solidFill>
              </a:rPr>
              <a:t>Public</a:t>
            </a:r>
            <a:endParaRPr lang="en-US" b="1" u="sng" dirty="0">
              <a:solidFill>
                <a:srgbClr val="96001A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Introduction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Remote </a:t>
            </a:r>
            <a:r>
              <a:rPr lang="en-US" sz="2800" dirty="0" smtClean="0">
                <a:solidFill>
                  <a:schemeClr val="tx1"/>
                </a:solidFill>
              </a:rPr>
              <a:t>Voting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E2E VIV </a:t>
            </a:r>
            <a:r>
              <a:rPr lang="en-US" sz="2800" dirty="0" smtClean="0">
                <a:solidFill>
                  <a:schemeClr val="tx1"/>
                </a:solidFill>
              </a:rPr>
              <a:t>Explained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Required Properties of E2E </a:t>
            </a:r>
            <a:r>
              <a:rPr lang="en-US" sz="2800" dirty="0" smtClean="0">
                <a:solidFill>
                  <a:schemeClr val="tx1"/>
                </a:solidFill>
              </a:rPr>
              <a:t>VIV Systems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516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Outcomes – 1 of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3176"/>
            <a:ext cx="8506478" cy="55603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2"/>
                </a:solidFill>
              </a:rPr>
              <a:t>C</a:t>
            </a:r>
            <a:r>
              <a:rPr lang="en-US" b="1" i="1" dirty="0" smtClean="0">
                <a:solidFill>
                  <a:schemeClr val="accent2"/>
                </a:solidFill>
              </a:rPr>
              <a:t>omplete </a:t>
            </a:r>
            <a:r>
              <a:rPr lang="en-US" b="1" i="1" dirty="0">
                <a:solidFill>
                  <a:schemeClr val="accent2"/>
                </a:solidFill>
              </a:rPr>
              <a:t>set of requi</a:t>
            </a:r>
            <a:r>
              <a:rPr lang="en-US" b="1" i="1" dirty="0">
                <a:solidFill>
                  <a:srgbClr val="96001A"/>
                </a:solidFill>
              </a:rPr>
              <a:t>rements</a:t>
            </a:r>
            <a:r>
              <a:rPr lang="en-US" dirty="0"/>
              <a:t> for an E2E VIV system have been crafted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Any system which fulfills those requirements and provides evidence of such is an E2E VIV system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solidFill>
                  <a:srgbClr val="96001A"/>
                </a:solidFill>
              </a:rPr>
              <a:t>C</a:t>
            </a:r>
            <a:r>
              <a:rPr lang="en-US" b="1" i="1" dirty="0" smtClean="0">
                <a:solidFill>
                  <a:srgbClr val="96001A"/>
                </a:solidFill>
              </a:rPr>
              <a:t>ollection </a:t>
            </a:r>
            <a:r>
              <a:rPr lang="en-US" b="1" i="1" dirty="0">
                <a:solidFill>
                  <a:srgbClr val="96001A"/>
                </a:solidFill>
              </a:rPr>
              <a:t>of alternative architectures</a:t>
            </a:r>
            <a:r>
              <a:rPr lang="en-US" dirty="0"/>
              <a:t> for E2E VIV systems has been specified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The precise solution architecture will depend upon the threats that governments care to address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96001A"/>
                </a:solidFill>
              </a:rPr>
              <a:t>S</a:t>
            </a:r>
            <a:r>
              <a:rPr lang="en-US" b="1" i="1" dirty="0" smtClean="0">
                <a:solidFill>
                  <a:srgbClr val="96001A"/>
                </a:solidFill>
              </a:rPr>
              <a:t>et </a:t>
            </a:r>
            <a:r>
              <a:rPr lang="en-US" b="1" i="1" dirty="0">
                <a:solidFill>
                  <a:srgbClr val="96001A"/>
                </a:solidFill>
              </a:rPr>
              <a:t>of rigorous </a:t>
            </a:r>
            <a:r>
              <a:rPr lang="en-US" b="1" i="1" dirty="0" smtClean="0">
                <a:solidFill>
                  <a:srgbClr val="96001A"/>
                </a:solidFill>
              </a:rPr>
              <a:t>engineering methodologies</a:t>
            </a:r>
            <a:r>
              <a:rPr lang="en-US" b="1" i="1" dirty="0">
                <a:solidFill>
                  <a:srgbClr val="96001A"/>
                </a:solidFill>
              </a:rPr>
              <a:t>, technologies, and tools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/>
              <a:t>These technologies </a:t>
            </a:r>
            <a:r>
              <a:rPr lang="en-US" dirty="0"/>
              <a:t>are fundamental to building an E2E VIV </a:t>
            </a:r>
            <a:r>
              <a:rPr lang="en-US" dirty="0" smtClean="0"/>
              <a:t>system that is correct and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1367"/>
            <a:ext cx="7992122" cy="711200"/>
          </a:xfrm>
        </p:spPr>
        <p:txBody>
          <a:bodyPr/>
          <a:lstStyle/>
          <a:p>
            <a:r>
              <a:rPr lang="en-US" dirty="0" smtClean="0"/>
              <a:t>Goals for Today’s Meeting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95842" y="1615488"/>
            <a:ext cx="8911167" cy="5052012"/>
          </a:xfrm>
        </p:spPr>
        <p:txBody>
          <a:bodyPr>
            <a:noAutofit/>
          </a:bodyPr>
          <a:lstStyle/>
          <a:p>
            <a:r>
              <a:rPr lang="en-US" b="1" dirty="0"/>
              <a:t>Inform you of the </a:t>
            </a:r>
            <a:r>
              <a:rPr lang="en-US" dirty="0"/>
              <a:t>E2E VIV P</a:t>
            </a:r>
            <a:r>
              <a:rPr lang="en-US" dirty="0" smtClean="0"/>
              <a:t>roject Goals</a:t>
            </a:r>
            <a:endParaRPr lang="en-US" b="1" dirty="0"/>
          </a:p>
          <a:p>
            <a:r>
              <a:rPr lang="en-US" sz="3200" dirty="0" smtClean="0">
                <a:solidFill>
                  <a:schemeClr val="tx1"/>
                </a:solidFill>
              </a:rPr>
              <a:t>Answer your questions about Internet Voting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Identify the challenges in Internet Voting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Familiarize you with End-to-End Verifiable Internet Voting (E2E VIV)</a:t>
            </a:r>
          </a:p>
          <a:p>
            <a:r>
              <a:rPr lang="en-US" dirty="0" smtClean="0"/>
              <a:t>Review E2E </a:t>
            </a:r>
            <a:r>
              <a:rPr lang="en-US" dirty="0"/>
              <a:t>VIV Project </a:t>
            </a:r>
            <a:r>
              <a:rPr lang="en-US" dirty="0" smtClean="0"/>
              <a:t>Goals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Findings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Recommendations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Garner your </a:t>
            </a:r>
            <a:r>
              <a:rPr lang="en-US" sz="3200" dirty="0">
                <a:solidFill>
                  <a:schemeClr val="tx1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eedback!</a:t>
            </a:r>
            <a:r>
              <a:rPr lang="en-US" sz="3200" dirty="0">
                <a:solidFill>
                  <a:schemeClr val="tx1"/>
                </a:solidFill>
              </a:rPr>
              <a:t>	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Get you involved in the next phase!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245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Outcomes – 2 of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701400"/>
            <a:ext cx="8407841" cy="4774401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b="1" i="1" dirty="0">
                <a:solidFill>
                  <a:srgbClr val="96001A"/>
                </a:solidFill>
              </a:rPr>
              <a:t>security foundations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both theoretical and practical) of the E2E VIV system have been </a:t>
            </a:r>
            <a:r>
              <a:rPr lang="en-US" dirty="0" smtClean="0"/>
              <a:t>identified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96001A"/>
                </a:solidFill>
              </a:rPr>
              <a:t>long-term usability study</a:t>
            </a:r>
            <a:r>
              <a:rPr lang="en-US" dirty="0" smtClean="0"/>
              <a:t> has been designed to ensure the E2E VIV election system is usable by all voters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Outcomes – </a:t>
            </a:r>
            <a:r>
              <a:rPr lang="en-US" dirty="0" smtClean="0"/>
              <a:t>3 </a:t>
            </a:r>
            <a:r>
              <a:rPr lang="en-US" dirty="0"/>
              <a:t>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918"/>
            <a:ext cx="8229600" cy="4140203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In conclusion: </a:t>
            </a:r>
            <a:r>
              <a:rPr lang="en-US" sz="3600" dirty="0" smtClean="0"/>
              <a:t>Experts </a:t>
            </a:r>
            <a:r>
              <a:rPr lang="en-US" sz="3600" dirty="0"/>
              <a:t>have determined that it is </a:t>
            </a:r>
            <a:r>
              <a:rPr lang="en-US" sz="3600" b="1" i="1" dirty="0">
                <a:solidFill>
                  <a:srgbClr val="96001A"/>
                </a:solidFill>
              </a:rPr>
              <a:t>technically feasible</a:t>
            </a:r>
            <a:r>
              <a:rPr lang="en-US" sz="3600" dirty="0"/>
              <a:t> to design, develop, and support an open source E2E VIV system if there </a:t>
            </a:r>
            <a:r>
              <a:rPr lang="en-US" sz="3600" dirty="0" smtClean="0"/>
              <a:t>is…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sufficient </a:t>
            </a:r>
            <a:r>
              <a:rPr lang="en-US" sz="3200" dirty="0">
                <a:solidFill>
                  <a:schemeClr val="tx1"/>
                </a:solidFill>
              </a:rPr>
              <a:t>political </a:t>
            </a:r>
            <a:r>
              <a:rPr lang="en-US" sz="3200" dirty="0" smtClean="0">
                <a:solidFill>
                  <a:schemeClr val="tx1"/>
                </a:solidFill>
              </a:rPr>
              <a:t>will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financial support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right </a:t>
            </a:r>
            <a:r>
              <a:rPr lang="en-US" sz="3200" dirty="0" smtClean="0">
                <a:solidFill>
                  <a:schemeClr val="tx1"/>
                </a:solidFill>
              </a:rPr>
              <a:t>international </a:t>
            </a:r>
            <a:r>
              <a:rPr lang="en-US" sz="3200" dirty="0">
                <a:solidFill>
                  <a:schemeClr val="tx1"/>
                </a:solidFill>
              </a:rPr>
              <a:t>team is </a:t>
            </a:r>
            <a:r>
              <a:rPr lang="en-US" sz="3200" dirty="0" smtClean="0">
                <a:solidFill>
                  <a:schemeClr val="tx1"/>
                </a:solidFill>
              </a:rPr>
              <a:t>engaged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48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321735"/>
            <a:ext cx="8500533" cy="711200"/>
          </a:xfrm>
        </p:spPr>
        <p:txBody>
          <a:bodyPr/>
          <a:lstStyle/>
          <a:p>
            <a:r>
              <a:rPr lang="en-US" sz="4400" dirty="0" smtClean="0"/>
              <a:t>Additional Findings / Outcomes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56930"/>
            <a:ext cx="8229600" cy="4729485"/>
          </a:xfrm>
        </p:spPr>
        <p:txBody>
          <a:bodyPr>
            <a:noAutofit/>
          </a:bodyPr>
          <a:lstStyle/>
          <a:p>
            <a:r>
              <a:rPr lang="en-US" dirty="0" smtClean="0"/>
              <a:t>E2E </a:t>
            </a:r>
            <a:r>
              <a:rPr lang="en-US" dirty="0"/>
              <a:t>systems built with these cutting-edge technologies are 1/10</a:t>
            </a:r>
            <a:r>
              <a:rPr lang="en-US" baseline="30000" dirty="0"/>
              <a:t>th</a:t>
            </a:r>
            <a:r>
              <a:rPr lang="en-US" dirty="0"/>
              <a:t> the size and complexity of </a:t>
            </a:r>
            <a:r>
              <a:rPr lang="en-US" dirty="0" smtClean="0"/>
              <a:t>previous products</a:t>
            </a:r>
            <a:endParaRPr lang="en-US" dirty="0"/>
          </a:p>
          <a:p>
            <a:r>
              <a:rPr lang="en-US" dirty="0" smtClean="0"/>
              <a:t>Voters and elections officials are interested in verifiability due to the cyber-threats they witness in the media</a:t>
            </a:r>
          </a:p>
          <a:p>
            <a:r>
              <a:rPr lang="en-US" b="1" i="1" dirty="0" smtClean="0">
                <a:solidFill>
                  <a:srgbClr val="96001A"/>
                </a:solidFill>
              </a:rPr>
              <a:t>Usable security is at the crux of the entire solution</a:t>
            </a:r>
            <a:r>
              <a:rPr lang="en-US" b="1" i="1" dirty="0">
                <a:solidFill>
                  <a:srgbClr val="96001A"/>
                </a:solidFill>
              </a:rPr>
              <a:t>—</a:t>
            </a:r>
            <a:r>
              <a:rPr lang="en-US" b="1" i="1" dirty="0" smtClean="0">
                <a:solidFill>
                  <a:srgbClr val="96001A"/>
                </a:solidFill>
              </a:rPr>
              <a:t>more experiments needed to better understand voters</a:t>
            </a:r>
            <a:endParaRPr lang="en-US" b="1" i="1" dirty="0">
              <a:solidFill>
                <a:srgbClr val="96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735"/>
            <a:ext cx="7992122" cy="711200"/>
          </a:xfrm>
        </p:spPr>
        <p:txBody>
          <a:bodyPr/>
          <a:lstStyle/>
          <a:p>
            <a:r>
              <a:rPr lang="en-US" sz="4400" dirty="0" smtClean="0"/>
              <a:t>Usability Study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545162"/>
            <a:ext cx="8432800" cy="49741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830"/>
                </a:solidFill>
              </a:rPr>
              <a:t>Q</a:t>
            </a:r>
            <a:r>
              <a:rPr lang="en-US" sz="3200" dirty="0" smtClean="0">
                <a:solidFill>
                  <a:srgbClr val="000830"/>
                </a:solidFill>
              </a:rPr>
              <a:t>ualitative</a:t>
            </a:r>
            <a:r>
              <a:rPr lang="en-US" sz="3200" dirty="0">
                <a:solidFill>
                  <a:srgbClr val="000830"/>
                </a:solidFill>
              </a:rPr>
              <a:t>, interactive usability study </a:t>
            </a:r>
            <a:r>
              <a:rPr lang="en-US" sz="3200" dirty="0" smtClean="0">
                <a:solidFill>
                  <a:srgbClr val="000830"/>
                </a:solidFill>
              </a:rPr>
              <a:t>conducted with </a:t>
            </a:r>
            <a:r>
              <a:rPr lang="en-US" sz="3200" dirty="0">
                <a:solidFill>
                  <a:srgbClr val="000830"/>
                </a:solidFill>
              </a:rPr>
              <a:t>30 </a:t>
            </a:r>
            <a:r>
              <a:rPr lang="en-US" sz="3200" dirty="0" smtClean="0">
                <a:solidFill>
                  <a:srgbClr val="000830"/>
                </a:solidFill>
              </a:rPr>
              <a:t>participants </a:t>
            </a:r>
          </a:p>
          <a:p>
            <a:r>
              <a:rPr lang="en-US" sz="3200" dirty="0">
                <a:solidFill>
                  <a:srgbClr val="000830"/>
                </a:solidFill>
              </a:rPr>
              <a:t>S</a:t>
            </a:r>
            <a:r>
              <a:rPr lang="en-US" sz="3200" dirty="0" smtClean="0">
                <a:solidFill>
                  <a:srgbClr val="000830"/>
                </a:solidFill>
              </a:rPr>
              <a:t>tudy consisted of live </a:t>
            </a:r>
            <a:r>
              <a:rPr lang="en-US" sz="3200" dirty="0">
                <a:solidFill>
                  <a:srgbClr val="000830"/>
                </a:solidFill>
              </a:rPr>
              <a:t>use of </a:t>
            </a:r>
            <a:r>
              <a:rPr lang="en-US" sz="3200" dirty="0" smtClean="0">
                <a:solidFill>
                  <a:srgbClr val="000830"/>
                </a:solidFill>
              </a:rPr>
              <a:t>STAR</a:t>
            </a:r>
            <a:r>
              <a:rPr lang="en-US" sz="3200" dirty="0">
                <a:solidFill>
                  <a:srgbClr val="000830"/>
                </a:solidFill>
              </a:rPr>
              <a:t>-Vote prototype </a:t>
            </a:r>
            <a:r>
              <a:rPr lang="en-US" sz="3200" dirty="0" smtClean="0">
                <a:solidFill>
                  <a:srgbClr val="000830"/>
                </a:solidFill>
              </a:rPr>
              <a:t>as </a:t>
            </a:r>
            <a:r>
              <a:rPr lang="en-US" sz="3200" dirty="0">
                <a:solidFill>
                  <a:srgbClr val="000830"/>
                </a:solidFill>
              </a:rPr>
              <a:t>mimic for an E2E VIV system </a:t>
            </a:r>
          </a:p>
          <a:p>
            <a:r>
              <a:rPr lang="en-US" sz="3200" dirty="0" smtClean="0">
                <a:solidFill>
                  <a:srgbClr val="000830"/>
                </a:solidFill>
              </a:rPr>
              <a:t>Study results include information about the voters thought processes and their </a:t>
            </a:r>
            <a:r>
              <a:rPr lang="en-US" sz="3200" dirty="0">
                <a:solidFill>
                  <a:srgbClr val="000830"/>
                </a:solidFill>
              </a:rPr>
              <a:t>reflections about </a:t>
            </a:r>
            <a:r>
              <a:rPr lang="en-US" sz="3200" dirty="0" smtClean="0">
                <a:solidFill>
                  <a:srgbClr val="000830"/>
                </a:solidFill>
              </a:rPr>
              <a:t>their voting experiences (past and future)</a:t>
            </a:r>
            <a:endParaRPr lang="en-US" sz="3200" dirty="0">
              <a:solidFill>
                <a:srgbClr val="000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889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936"/>
            <a:ext cx="7992122" cy="711200"/>
          </a:xfrm>
        </p:spPr>
        <p:txBody>
          <a:bodyPr/>
          <a:lstStyle/>
          <a:p>
            <a:r>
              <a:rPr lang="en-US" sz="4400" dirty="0" smtClean="0"/>
              <a:t>Usability – Some Findings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467"/>
            <a:ext cx="8534400" cy="4588933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Voters tend to intrinsically trust the voting system and election authority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Very few voters are interested in verifying their votes or the election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Voters expected the IV experience to be different than traditional elections</a:t>
            </a:r>
            <a:endParaRPr lang="en-US" sz="4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1" y="287869"/>
            <a:ext cx="8365068" cy="711200"/>
          </a:xfrm>
        </p:spPr>
        <p:txBody>
          <a:bodyPr/>
          <a:lstStyle/>
          <a:p>
            <a:r>
              <a:rPr lang="en-US" sz="4400" dirty="0" smtClean="0"/>
              <a:t>Usability Study - Main Subtext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569" y="1545163"/>
            <a:ext cx="8432800" cy="476673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830"/>
                </a:solidFill>
              </a:rPr>
              <a:t>Internet Voting may </a:t>
            </a:r>
            <a:r>
              <a:rPr lang="en-US" sz="3600" dirty="0">
                <a:solidFill>
                  <a:srgbClr val="000830"/>
                </a:solidFill>
              </a:rPr>
              <a:t>offer the opportunity to break away from the </a:t>
            </a:r>
            <a:r>
              <a:rPr lang="en-US" sz="3600" dirty="0" smtClean="0">
                <a:solidFill>
                  <a:srgbClr val="000830"/>
                </a:solidFill>
              </a:rPr>
              <a:t>“old” </a:t>
            </a:r>
            <a:r>
              <a:rPr lang="en-US" sz="3600" dirty="0">
                <a:solidFill>
                  <a:srgbClr val="000830"/>
                </a:solidFill>
              </a:rPr>
              <a:t>voting experience</a:t>
            </a:r>
            <a:endParaRPr lang="en-US" sz="3600" i="1" dirty="0">
              <a:solidFill>
                <a:schemeClr val="accent2"/>
              </a:solidFill>
            </a:endParaRPr>
          </a:p>
          <a:p>
            <a:pPr lvl="1"/>
            <a:r>
              <a:rPr lang="en-US" sz="3200" i="1" dirty="0" smtClean="0">
                <a:solidFill>
                  <a:schemeClr val="accent2"/>
                </a:solidFill>
              </a:rPr>
              <a:t>Flexible: </a:t>
            </a:r>
            <a:r>
              <a:rPr lang="en-US" sz="3200" dirty="0" smtClean="0">
                <a:solidFill>
                  <a:srgbClr val="000830"/>
                </a:solidFill>
              </a:rPr>
              <a:t>Vote on your own </a:t>
            </a:r>
            <a:r>
              <a:rPr lang="en-US" sz="3200" dirty="0">
                <a:solidFill>
                  <a:srgbClr val="000830"/>
                </a:solidFill>
              </a:rPr>
              <a:t>schedule</a:t>
            </a:r>
          </a:p>
          <a:p>
            <a:pPr lvl="1"/>
            <a:r>
              <a:rPr lang="en-US" sz="3200" i="1" dirty="0" smtClean="0">
                <a:solidFill>
                  <a:schemeClr val="accent2"/>
                </a:solidFill>
              </a:rPr>
              <a:t>Comfortable: </a:t>
            </a:r>
            <a:r>
              <a:rPr lang="en-US" sz="3200" dirty="0" smtClean="0">
                <a:solidFill>
                  <a:srgbClr val="000830"/>
                </a:solidFill>
              </a:rPr>
              <a:t>Use your own devices with which you are </a:t>
            </a:r>
            <a:r>
              <a:rPr lang="en-US" sz="3200" dirty="0">
                <a:solidFill>
                  <a:srgbClr val="000830"/>
                </a:solidFill>
              </a:rPr>
              <a:t>familiar and comfortable</a:t>
            </a:r>
          </a:p>
          <a:p>
            <a:pPr lvl="1"/>
            <a:r>
              <a:rPr lang="en-US" sz="3200" i="1" dirty="0" smtClean="0">
                <a:solidFill>
                  <a:schemeClr val="accent2"/>
                </a:solidFill>
              </a:rPr>
              <a:t>Location Agnostic: </a:t>
            </a:r>
            <a:r>
              <a:rPr lang="en-US" sz="3200" dirty="0" smtClean="0">
                <a:solidFill>
                  <a:srgbClr val="000830"/>
                </a:solidFill>
              </a:rPr>
              <a:t>Vote from </a:t>
            </a:r>
            <a:r>
              <a:rPr lang="en-US" sz="3200" dirty="0">
                <a:solidFill>
                  <a:srgbClr val="000830"/>
                </a:solidFill>
              </a:rPr>
              <a:t>home or in early voting centers over </a:t>
            </a:r>
            <a:r>
              <a:rPr lang="en-US" sz="3200" dirty="0" smtClean="0">
                <a:solidFill>
                  <a:srgbClr val="000830"/>
                </a:solidFill>
              </a:rPr>
              <a:t>days </a:t>
            </a:r>
            <a:r>
              <a:rPr lang="en-US" sz="3200" dirty="0">
                <a:solidFill>
                  <a:srgbClr val="000830"/>
                </a:solidFill>
              </a:rPr>
              <a:t>or weeks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79" y="1625600"/>
            <a:ext cx="7772400" cy="2505075"/>
          </a:xfrm>
        </p:spPr>
        <p:txBody>
          <a:bodyPr/>
          <a:lstStyle/>
          <a:p>
            <a:pPr algn="ctr"/>
            <a:r>
              <a:rPr lang="en-US" sz="4800" dirty="0" smtClean="0"/>
              <a:t>Prototype </a:t>
            </a:r>
            <a:r>
              <a:rPr lang="en-US" sz="4800" dirty="0"/>
              <a:t>21</a:t>
            </a:r>
            <a:r>
              <a:rPr lang="en-US" sz="4800" baseline="30000" dirty="0"/>
              <a:t>st</a:t>
            </a:r>
            <a:r>
              <a:rPr lang="en-US" sz="4800" dirty="0"/>
              <a:t> </a:t>
            </a:r>
            <a:r>
              <a:rPr lang="en-US" sz="4800" dirty="0" smtClean="0"/>
              <a:t>Century</a:t>
            </a:r>
            <a:br>
              <a:rPr lang="en-US" sz="4800" dirty="0" smtClean="0"/>
            </a:br>
            <a:r>
              <a:rPr lang="en-US" sz="4800" dirty="0" smtClean="0"/>
              <a:t>Voting Experience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90496"/>
            <a:ext cx="7772400" cy="1131887"/>
          </a:xfrm>
        </p:spPr>
        <p:txBody>
          <a:bodyPr/>
          <a:lstStyle/>
          <a:p>
            <a:r>
              <a:rPr lang="en-US" dirty="0" smtClean="0"/>
              <a:t>Maybe voting could be </a:t>
            </a:r>
            <a:br>
              <a:rPr lang="en-US" dirty="0" smtClean="0"/>
            </a:br>
            <a:r>
              <a:rPr lang="en-US" dirty="0" smtClean="0"/>
              <a:t>something like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6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1"/>
            <a:ext cx="7992122" cy="711200"/>
          </a:xfrm>
        </p:spPr>
        <p:txBody>
          <a:bodyPr/>
          <a:lstStyle/>
          <a:p>
            <a:r>
              <a:rPr lang="en-US" sz="4400" dirty="0" smtClean="0"/>
              <a:t>E2E VIV Challenges Remain</a:t>
            </a:r>
            <a:endParaRPr lang="en-US" sz="4400" i="1" dirty="0">
              <a:solidFill>
                <a:srgbClr val="9600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657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72"/>
              </a:spcBef>
            </a:pPr>
            <a:r>
              <a:rPr lang="en-US" sz="3200" dirty="0">
                <a:solidFill>
                  <a:srgbClr val="000830"/>
                </a:solidFill>
              </a:rPr>
              <a:t>Significant-but-achievable </a:t>
            </a:r>
            <a:r>
              <a:rPr lang="en-US" sz="3200" dirty="0" smtClean="0">
                <a:solidFill>
                  <a:srgbClr val="000830"/>
                </a:solidFill>
              </a:rPr>
              <a:t>research and engineering challenges remain:</a:t>
            </a:r>
            <a:endParaRPr lang="en-US" sz="3200" dirty="0">
              <a:solidFill>
                <a:srgbClr val="000830"/>
              </a:solidFill>
            </a:endParaRP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sz="2800" dirty="0">
                <a:solidFill>
                  <a:srgbClr val="000830"/>
                </a:solidFill>
              </a:rPr>
              <a:t>Cryptographic </a:t>
            </a:r>
            <a:r>
              <a:rPr lang="en-US" sz="2800" dirty="0" smtClean="0">
                <a:solidFill>
                  <a:srgbClr val="000830"/>
                </a:solidFill>
              </a:rPr>
              <a:t>protocols</a:t>
            </a:r>
            <a:endParaRPr lang="en-US" sz="3200" dirty="0">
              <a:solidFill>
                <a:srgbClr val="000830"/>
              </a:solidFill>
            </a:endParaRP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sz="2800" dirty="0">
                <a:solidFill>
                  <a:srgbClr val="000830"/>
                </a:solidFill>
              </a:rPr>
              <a:t>User </a:t>
            </a:r>
            <a:r>
              <a:rPr lang="en-US" sz="2800" dirty="0" smtClean="0">
                <a:solidFill>
                  <a:srgbClr val="000830"/>
                </a:solidFill>
              </a:rPr>
              <a:t>interface for usability and accessibility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sz="2800" dirty="0" smtClean="0">
                <a:solidFill>
                  <a:srgbClr val="000830"/>
                </a:solidFill>
              </a:rPr>
              <a:t>Secure and highly-available deployment</a:t>
            </a:r>
            <a:endParaRPr lang="en-US" sz="1800" i="1" dirty="0" smtClean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  <a:spcBef>
                <a:spcPts val="672"/>
              </a:spcBef>
            </a:pPr>
            <a:r>
              <a:rPr lang="en-US" sz="3200" dirty="0" smtClean="0">
                <a:solidFill>
                  <a:srgbClr val="000830"/>
                </a:solidFill>
              </a:rPr>
              <a:t>Main engineering issues focus on </a:t>
            </a:r>
            <a:br>
              <a:rPr lang="en-US" sz="3200" dirty="0" smtClean="0">
                <a:solidFill>
                  <a:srgbClr val="000830"/>
                </a:solidFill>
              </a:rPr>
            </a:br>
            <a:r>
              <a:rPr lang="en-US" sz="3200" dirty="0" smtClean="0">
                <a:solidFill>
                  <a:srgbClr val="000830"/>
                </a:solidFill>
              </a:rPr>
              <a:t>high-assurance software engineering </a:t>
            </a:r>
            <a:br>
              <a:rPr lang="en-US" sz="3200" dirty="0" smtClean="0">
                <a:solidFill>
                  <a:srgbClr val="000830"/>
                </a:solidFill>
              </a:rPr>
            </a:br>
            <a:r>
              <a:rPr lang="en-US" sz="3200" dirty="0" smtClean="0">
                <a:solidFill>
                  <a:srgbClr val="000830"/>
                </a:solidFill>
              </a:rPr>
              <a:t>for nationally critical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31061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621361"/>
            <a:ext cx="8589433" cy="454313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830"/>
                </a:solidFill>
              </a:rPr>
              <a:t>Phase </a:t>
            </a:r>
            <a:r>
              <a:rPr lang="en-US" sz="3200" dirty="0">
                <a:solidFill>
                  <a:srgbClr val="000830"/>
                </a:solidFill>
              </a:rPr>
              <a:t>II R&amp;D to </a:t>
            </a:r>
            <a:r>
              <a:rPr lang="en-US" sz="3200" dirty="0" smtClean="0">
                <a:solidFill>
                  <a:srgbClr val="000830"/>
                </a:solidFill>
              </a:rPr>
              <a:t>implement </a:t>
            </a:r>
            <a:r>
              <a:rPr lang="en-US" sz="3200" dirty="0">
                <a:solidFill>
                  <a:srgbClr val="000830"/>
                </a:solidFill>
              </a:rPr>
              <a:t>and experiment with </a:t>
            </a:r>
            <a:r>
              <a:rPr lang="en-US" sz="3200" dirty="0" smtClean="0">
                <a:solidFill>
                  <a:srgbClr val="000830"/>
                </a:solidFill>
              </a:rPr>
              <a:t>high-assurance E2E </a:t>
            </a:r>
            <a:r>
              <a:rPr lang="en-US" sz="3200" dirty="0">
                <a:solidFill>
                  <a:srgbClr val="000830"/>
                </a:solidFill>
              </a:rPr>
              <a:t>VIV </a:t>
            </a:r>
            <a:r>
              <a:rPr lang="en-US" sz="3200" dirty="0" smtClean="0">
                <a:solidFill>
                  <a:srgbClr val="000830"/>
                </a:solidFill>
              </a:rPr>
              <a:t>variants</a:t>
            </a:r>
          </a:p>
          <a:p>
            <a:r>
              <a:rPr lang="en-US" sz="3200" dirty="0" smtClean="0">
                <a:solidFill>
                  <a:srgbClr val="000830"/>
                </a:solidFill>
              </a:rPr>
              <a:t>Rigorous analysis of cryptographic scheme</a:t>
            </a:r>
          </a:p>
          <a:p>
            <a:r>
              <a:rPr lang="en-US" sz="3200" dirty="0" smtClean="0">
                <a:solidFill>
                  <a:srgbClr val="000830"/>
                </a:solidFill>
              </a:rPr>
              <a:t>Determine feasibility of assurance and availability for large-scale elections</a:t>
            </a:r>
          </a:p>
          <a:p>
            <a:r>
              <a:rPr lang="en-US" sz="3200" dirty="0" smtClean="0">
                <a:solidFill>
                  <a:srgbClr val="000830"/>
                </a:solidFill>
              </a:rPr>
              <a:t>Run large-scale, advanced usability studies</a:t>
            </a:r>
          </a:p>
          <a:p>
            <a:r>
              <a:rPr lang="en-US" sz="3200" dirty="0" smtClean="0">
                <a:solidFill>
                  <a:srgbClr val="000830"/>
                </a:solidFill>
              </a:rPr>
              <a:t>Design, development, and review must be open to peer-review and the public</a:t>
            </a:r>
            <a:endParaRPr lang="en-US" sz="3200" dirty="0">
              <a:solidFill>
                <a:srgbClr val="000830"/>
              </a:solidFill>
            </a:endParaRPr>
          </a:p>
        </p:txBody>
      </p:sp>
      <p:sp>
        <p:nvSpPr>
          <p:cNvPr id="4" name="Shape 37"/>
          <p:cNvSpPr>
            <a:spLocks noGrp="1"/>
          </p:cNvSpPr>
          <p:nvPr>
            <p:ph type="title"/>
          </p:nvPr>
        </p:nvSpPr>
        <p:spPr>
          <a:xfrm>
            <a:off x="457200" y="254003"/>
            <a:ext cx="7992122" cy="711200"/>
          </a:xfrm>
          <a:prstGeom prst="rect">
            <a:avLst/>
          </a:prstGeom>
        </p:spPr>
        <p:txBody>
          <a:bodyPr>
            <a:no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000" dirty="0" smtClean="0"/>
              <a:t>Recommendations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198278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 Conclusion....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292"/>
            <a:ext cx="8229600" cy="41850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Phase I – a great step forward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Let’s move forward to Phase II</a:t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 smtClean="0"/>
              <a:t>How might you to be involved in this open project?</a:t>
            </a:r>
            <a:endParaRPr lang="en-US" sz="4400" dirty="0" smtClean="0">
              <a:solidFill>
                <a:schemeClr val="tx1"/>
              </a:solidFill>
            </a:endParaRP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400" dirty="0" smtClean="0">
              <a:solidFill>
                <a:schemeClr val="tx1"/>
              </a:solidFill>
            </a:endParaRP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743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600" y="1032933"/>
            <a:ext cx="8635999" cy="2505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End-to-End Verifiable Internet Voting: Specification and Feasibility Assessment Study (E2E VIV Project)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4390496"/>
            <a:ext cx="7772400" cy="1131887"/>
          </a:xfrm>
        </p:spPr>
        <p:txBody>
          <a:bodyPr/>
          <a:lstStyle/>
          <a:p>
            <a:r>
              <a:rPr lang="en-US" dirty="0" smtClean="0"/>
              <a:t>Take on the Internet </a:t>
            </a:r>
            <a:r>
              <a:rPr lang="en-US" dirty="0"/>
              <a:t>V</a:t>
            </a:r>
            <a:r>
              <a:rPr lang="en-US" dirty="0" smtClean="0"/>
              <a:t>oting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982134"/>
            <a:ext cx="7772400" cy="2505075"/>
          </a:xfrm>
        </p:spPr>
        <p:txBody>
          <a:bodyPr/>
          <a:lstStyle/>
          <a:p>
            <a:r>
              <a:rPr lang="en-US" dirty="0" smtClean="0"/>
              <a:t>Discussion and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88892"/>
            <a:ext cx="7772400" cy="1131887"/>
          </a:xfrm>
        </p:spPr>
        <p:txBody>
          <a:bodyPr/>
          <a:lstStyle/>
          <a:p>
            <a:r>
              <a:rPr lang="en-US" dirty="0" smtClean="0"/>
              <a:t>Questions and Comments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7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826000" y="1231900"/>
            <a:ext cx="38862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0C3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b="1" u="sng" dirty="0" smtClean="0">
                <a:solidFill>
                  <a:schemeClr val="bg2"/>
                </a:solidFill>
                <a:latin typeface="Avenir Next Demi Bold" charset="0"/>
                <a:cs typeface="Avenir Next Demi Bold" charset="0"/>
              </a:rPr>
              <a:t>THE FUTURE</a:t>
            </a:r>
            <a:r>
              <a:rPr lang="en-US" sz="3600" b="1" u="sng" dirty="0">
                <a:solidFill>
                  <a:srgbClr val="BB0C38"/>
                </a:solidFill>
                <a:latin typeface="Avenir Next Demi Bold" charset="0"/>
                <a:cs typeface="Avenir Next Demi Bold" charset="0"/>
              </a:rPr>
              <a:t/>
            </a:r>
            <a:br>
              <a:rPr lang="en-US" sz="3600" b="1" u="sng" dirty="0">
                <a:solidFill>
                  <a:srgbClr val="BB0C38"/>
                </a:solidFill>
                <a:latin typeface="Avenir Next Demi Bold" charset="0"/>
                <a:cs typeface="Avenir Next Demi Bold" charset="0"/>
              </a:rPr>
            </a:br>
            <a:r>
              <a:rPr lang="en-US" sz="3600" b="1" u="sng" dirty="0" smtClean="0">
                <a:solidFill>
                  <a:srgbClr val="002C5F"/>
                </a:solidFill>
                <a:latin typeface="Avenir Next Demi Bold" charset="0"/>
                <a:cs typeface="Avenir Next Demi Bold" charset="0"/>
              </a:rPr>
              <a:t>OF VOTING</a:t>
            </a:r>
            <a:endParaRPr lang="en-US" sz="3600" u="sng" dirty="0">
              <a:solidFill>
                <a:schemeClr val="bg1"/>
              </a:solidFill>
              <a:latin typeface="Avenir Next Demi Bold" charset="0"/>
            </a:endParaRPr>
          </a:p>
        </p:txBody>
      </p:sp>
      <p:pic>
        <p:nvPicPr>
          <p:cNvPr id="55301" name="Picture 5" descr="uvf_logo_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817563"/>
            <a:ext cx="3937000" cy="160972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730500"/>
            <a:ext cx="9144000" cy="2286000"/>
          </a:xfrm>
          <a:prstGeom prst="rect">
            <a:avLst/>
          </a:prstGeom>
          <a:solidFill>
            <a:srgbClr val="002C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0" y="3330896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  <a:latin typeface="Avenir Next Demi Bold" charset="0"/>
                <a:cs typeface="Avenir Next Demi Bold" charset="0"/>
              </a:rPr>
              <a:t>Thank You for Joining Us Today!</a:t>
            </a:r>
            <a:endParaRPr lang="en-US" sz="3200" dirty="0">
              <a:solidFill>
                <a:schemeClr val="bg1"/>
              </a:solidFill>
              <a:latin typeface="Avenir Next Demi Bold" charset="0"/>
              <a:cs typeface="Avenir Next Demi Bold" charset="0"/>
            </a:endParaRPr>
          </a:p>
        </p:txBody>
      </p:sp>
      <p:pic>
        <p:nvPicPr>
          <p:cNvPr id="6" name="Picture 5" descr="DemFund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5770033"/>
            <a:ext cx="3379984" cy="7831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3200" y="5201166"/>
            <a:ext cx="580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venir Next Medium"/>
                <a:cs typeface="Avenir Next Medium"/>
              </a:rPr>
              <a:t>Brought to you through the generous support of</a:t>
            </a:r>
          </a:p>
        </p:txBody>
      </p:sp>
    </p:spTree>
    <p:extLst>
      <p:ext uri="{BB962C8B-B14F-4D97-AF65-F5344CB8AC3E}">
        <p14:creationId xmlns:p14="http://schemas.microsoft.com/office/powerpoint/2010/main" val="1047036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Goals – E2E VIV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549398"/>
            <a:ext cx="8703733" cy="50376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Convene a “Team of Rivals”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Change the Conversation </a:t>
            </a:r>
            <a:r>
              <a:rPr lang="en-US" sz="3200" dirty="0">
                <a:solidFill>
                  <a:srgbClr val="000830"/>
                </a:solidFill>
                <a:sym typeface="Wingdings"/>
              </a:rPr>
              <a:t> Constructive</a:t>
            </a:r>
            <a:endParaRPr lang="en-US" sz="3200" dirty="0">
              <a:solidFill>
                <a:srgbClr val="00083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Fill in the Research Gaps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Approach a difficult, ‘stuck’ topic from a research perspective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Create New, Current Reference Points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0830"/>
                </a:solidFill>
              </a:rPr>
              <a:t>Drive Positive Messaging</a:t>
            </a:r>
          </a:p>
        </p:txBody>
      </p:sp>
    </p:spTree>
    <p:extLst>
      <p:ext uri="{BB962C8B-B14F-4D97-AF65-F5344CB8AC3E}">
        <p14:creationId xmlns:p14="http://schemas.microsoft.com/office/powerpoint/2010/main" val="37537629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IV Challenges Head-on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695"/>
            <a:ext cx="8229600" cy="41402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830"/>
                </a:solidFill>
              </a:rPr>
              <a:t>Anonymity of Voter / Ballot</a:t>
            </a:r>
          </a:p>
          <a:p>
            <a:r>
              <a:rPr lang="en-US" sz="3600" dirty="0">
                <a:solidFill>
                  <a:srgbClr val="000830"/>
                </a:solidFill>
              </a:rPr>
              <a:t>Usability / Accessibility</a:t>
            </a:r>
          </a:p>
          <a:p>
            <a:r>
              <a:rPr lang="en-US" sz="3600" dirty="0">
                <a:solidFill>
                  <a:srgbClr val="000830"/>
                </a:solidFill>
              </a:rPr>
              <a:t>Cyber Security Threats</a:t>
            </a:r>
          </a:p>
          <a:p>
            <a:r>
              <a:rPr lang="en-US" sz="3600" dirty="0">
                <a:solidFill>
                  <a:srgbClr val="000830"/>
                </a:solidFill>
              </a:rPr>
              <a:t>Auditability</a:t>
            </a:r>
          </a:p>
          <a:p>
            <a:r>
              <a:rPr lang="en-US" sz="3600" dirty="0">
                <a:solidFill>
                  <a:srgbClr val="000830"/>
                </a:solidFill>
              </a:rPr>
              <a:t>Testing / Certification </a:t>
            </a:r>
          </a:p>
        </p:txBody>
      </p:sp>
    </p:spTree>
    <p:extLst>
      <p:ext uri="{BB962C8B-B14F-4D97-AF65-F5344CB8AC3E}">
        <p14:creationId xmlns:p14="http://schemas.microsoft.com/office/powerpoint/2010/main" val="16188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Goals – Success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583271"/>
            <a:ext cx="8737599" cy="48344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Produce Written Report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Develop System Specification 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Product Recognized by LEOs 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Public Hearings, Advocacy Groups 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Inform Public of Study Results 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000830"/>
                </a:solidFill>
              </a:rPr>
              <a:t>Identify Path to Next Phase/s</a:t>
            </a:r>
          </a:p>
        </p:txBody>
      </p:sp>
    </p:spTree>
    <p:extLst>
      <p:ext uri="{BB962C8B-B14F-4D97-AF65-F5344CB8AC3E}">
        <p14:creationId xmlns:p14="http://schemas.microsoft.com/office/powerpoint/2010/main" val="25118044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587496"/>
            <a:ext cx="8813800" cy="510116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830"/>
                </a:solidFill>
              </a:rPr>
              <a:t>U.S. Vote Foundation – organization, </a:t>
            </a:r>
            <a:r>
              <a:rPr lang="en-US" sz="3600" dirty="0" smtClean="0">
                <a:solidFill>
                  <a:srgbClr val="000830"/>
                </a:solidFill>
              </a:rPr>
              <a:t>management, </a:t>
            </a:r>
            <a:r>
              <a:rPr lang="en-US" sz="3600" dirty="0">
                <a:solidFill>
                  <a:srgbClr val="000830"/>
                </a:solidFill>
              </a:rPr>
              <a:t>and communication</a:t>
            </a:r>
          </a:p>
          <a:p>
            <a:r>
              <a:rPr lang="en-US" sz="3600" dirty="0">
                <a:solidFill>
                  <a:srgbClr val="000830"/>
                </a:solidFill>
              </a:rPr>
              <a:t>Galois – technical project </a:t>
            </a:r>
            <a:r>
              <a:rPr lang="en-US" sz="3600" dirty="0" smtClean="0">
                <a:solidFill>
                  <a:srgbClr val="000830"/>
                </a:solidFill>
              </a:rPr>
              <a:t>management</a:t>
            </a:r>
            <a:r>
              <a:rPr lang="en-US" sz="3600" dirty="0">
                <a:solidFill>
                  <a:srgbClr val="000830"/>
                </a:solidFill>
              </a:rPr>
              <a:t>, execution, and engineering</a:t>
            </a:r>
          </a:p>
          <a:p>
            <a:r>
              <a:rPr lang="en-US" sz="3600" dirty="0">
                <a:solidFill>
                  <a:srgbClr val="000830"/>
                </a:solidFill>
              </a:rPr>
              <a:t>Academic and Scientific Experts</a:t>
            </a:r>
          </a:p>
          <a:p>
            <a:r>
              <a:rPr lang="en-US" sz="3600" dirty="0">
                <a:solidFill>
                  <a:srgbClr val="000830"/>
                </a:solidFill>
              </a:rPr>
              <a:t>Usability and Accessibility Experts</a:t>
            </a:r>
          </a:p>
          <a:p>
            <a:r>
              <a:rPr lang="en-US" sz="3600" dirty="0">
                <a:solidFill>
                  <a:srgbClr val="000830"/>
                </a:solidFill>
              </a:rPr>
              <a:t>Local Election </a:t>
            </a:r>
            <a:r>
              <a:rPr lang="en-US" sz="3600" dirty="0" smtClean="0">
                <a:solidFill>
                  <a:srgbClr val="000830"/>
                </a:solidFill>
              </a:rPr>
              <a:t>Officials</a:t>
            </a:r>
            <a:endParaRPr lang="en-US" sz="3600" dirty="0">
              <a:solidFill>
                <a:srgbClr val="000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346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VF Color Scheme">
      <a:dk1>
        <a:srgbClr val="000830"/>
      </a:dk1>
      <a:lt1>
        <a:sysClr val="window" lastClr="FFFFFF"/>
      </a:lt1>
      <a:dk2>
        <a:srgbClr val="21254C"/>
      </a:dk2>
      <a:lt2>
        <a:srgbClr val="B4BAD3"/>
      </a:lt2>
      <a:accent1>
        <a:srgbClr val="1C185A"/>
      </a:accent1>
      <a:accent2>
        <a:srgbClr val="96001A"/>
      </a:accent2>
      <a:accent3>
        <a:srgbClr val="7F8FA9"/>
      </a:accent3>
      <a:accent4>
        <a:srgbClr val="4A66AC"/>
      </a:accent4>
      <a:accent5>
        <a:srgbClr val="5E8FB8"/>
      </a:accent5>
      <a:accent6>
        <a:srgbClr val="606374"/>
      </a:accent6>
      <a:hlink>
        <a:srgbClr val="2F7DAD"/>
      </a:hlink>
      <a:folHlink>
        <a:srgbClr val="2F7DAD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1816159</TotalTime>
  <Words>2595</Words>
  <Application>Microsoft Macintosh PowerPoint</Application>
  <PresentationFormat>On-screen Show (4:3)</PresentationFormat>
  <Paragraphs>296</Paragraphs>
  <Slides>51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Executive</vt:lpstr>
      <vt:lpstr>PowerPoint Presentation</vt:lpstr>
      <vt:lpstr>PowerPoint Presentation</vt:lpstr>
      <vt:lpstr>PowerPoint Presentation</vt:lpstr>
      <vt:lpstr>Goals for Today’s Meeting </vt:lpstr>
      <vt:lpstr>End-to-End Verifiable Internet Voting: Specification and Feasibility Assessment Study (E2E VIV Project)</vt:lpstr>
      <vt:lpstr>Informal Goals – E2E VIV Project</vt:lpstr>
      <vt:lpstr>Address IV Challenges Head-on</vt:lpstr>
      <vt:lpstr>Formal Goals – Success Targets</vt:lpstr>
      <vt:lpstr>Team and Organization</vt:lpstr>
      <vt:lpstr> Please tell us about your expectations for our session today </vt:lpstr>
      <vt:lpstr>What does the  Future of Voting look like to You?  </vt:lpstr>
      <vt:lpstr>Let’s answer the 3 most common questions first....  </vt:lpstr>
      <vt:lpstr>If I can bank online,  why can’t I vote online? </vt:lpstr>
      <vt:lpstr>Banking ≠ Voting</vt:lpstr>
      <vt:lpstr>Why not just use email to transmit ballots? </vt:lpstr>
      <vt:lpstr>PowerPoint Presentation</vt:lpstr>
      <vt:lpstr>Aren’t there a lot of existing vendors already out there selling  Internet Voting already....   How are they successful,  if Internet Voting  is so risky? </vt:lpstr>
      <vt:lpstr>Today’s Internet Voting Vendors</vt:lpstr>
      <vt:lpstr>Before we move on.... What does End-to-End Verifiable  really mean? </vt:lpstr>
      <vt:lpstr>Or better yet… What precisely is  Internet Voting and when can I use it?</vt:lpstr>
      <vt:lpstr>It’s Internet Voting if...</vt:lpstr>
      <vt:lpstr>But We Want Internet Voting!</vt:lpstr>
      <vt:lpstr>Challenges of Internet Voting</vt:lpstr>
      <vt:lpstr>Verifiable Elections</vt:lpstr>
      <vt:lpstr>End-to-End</vt:lpstr>
      <vt:lpstr>End-to-End Verifiable Elections</vt:lpstr>
      <vt:lpstr>E2E Verifiable Internet Voting - 1</vt:lpstr>
      <vt:lpstr>E2E Verifiable Internet Voting - 2</vt:lpstr>
      <vt:lpstr>E2E VIV System Benefits</vt:lpstr>
      <vt:lpstr>Sounds Magical </vt:lpstr>
      <vt:lpstr>E2E VIV is Complex, but…</vt:lpstr>
      <vt:lpstr>Let’s Have a Look</vt:lpstr>
      <vt:lpstr>E2EV in Action – STAR-Vote</vt:lpstr>
      <vt:lpstr>STAR-Vote Prototype Demo</vt:lpstr>
      <vt:lpstr>STAR-Vote as an Internet BMD</vt:lpstr>
      <vt:lpstr>Designing an E2E VIV System</vt:lpstr>
      <vt:lpstr>Phase I Project Outcomes</vt:lpstr>
      <vt:lpstr>Report Contents </vt:lpstr>
      <vt:lpstr>Study Outcomes – 1 of 3</vt:lpstr>
      <vt:lpstr>Phase I Outcomes – 2 of 3</vt:lpstr>
      <vt:lpstr>Phase I Outcomes – 3 of 3</vt:lpstr>
      <vt:lpstr>Additional Findings / Outcomes</vt:lpstr>
      <vt:lpstr>Usability Study</vt:lpstr>
      <vt:lpstr>Usability – Some Findings</vt:lpstr>
      <vt:lpstr>Usability Study - Main Subtext</vt:lpstr>
      <vt:lpstr>Prototype 21st Century Voting Experience </vt:lpstr>
      <vt:lpstr>E2E VIV Challenges Remain</vt:lpstr>
      <vt:lpstr>Recommendations</vt:lpstr>
      <vt:lpstr>In Conclusion....</vt:lpstr>
      <vt:lpstr>Discussion and 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VIV ROADSHOW</dc:title>
  <dc:subject/>
  <dc:creator>U.S. Vote Foundation</dc:creator>
  <cp:keywords/>
  <dc:description/>
  <cp:lastModifiedBy>Joseph Kiniry</cp:lastModifiedBy>
  <cp:revision>459</cp:revision>
  <cp:lastPrinted>2015-04-22T07:26:08Z</cp:lastPrinted>
  <dcterms:created xsi:type="dcterms:W3CDTF">2013-02-27T15:54:38Z</dcterms:created>
  <dcterms:modified xsi:type="dcterms:W3CDTF">2015-06-03T19:49:00Z</dcterms:modified>
  <cp:category/>
</cp:coreProperties>
</file>