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78" r:id="rId3"/>
    <p:sldId id="279" r:id="rId4"/>
    <p:sldId id="272" r:id="rId5"/>
    <p:sldId id="283" r:id="rId6"/>
    <p:sldId id="284" r:id="rId7"/>
    <p:sldId id="280" r:id="rId8"/>
    <p:sldId id="285" r:id="rId9"/>
    <p:sldId id="286" r:id="rId10"/>
    <p:sldId id="287" r:id="rId11"/>
    <p:sldId id="288" r:id="rId12"/>
    <p:sldId id="289" r:id="rId13"/>
    <p:sldId id="301" r:id="rId14"/>
    <p:sldId id="291" r:id="rId15"/>
    <p:sldId id="292" r:id="rId16"/>
    <p:sldId id="293" r:id="rId17"/>
    <p:sldId id="297" r:id="rId18"/>
    <p:sldId id="298" r:id="rId19"/>
    <p:sldId id="299" r:id="rId20"/>
    <p:sldId id="305" r:id="rId21"/>
    <p:sldId id="307" r:id="rId22"/>
    <p:sldId id="308" r:id="rId23"/>
    <p:sldId id="268" r:id="rId24"/>
    <p:sldId id="302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2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9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35108-0CCD-483B-9013-248581CAC463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A48B4-E100-45E7-A8B0-E23CBCA84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4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A48B4-E100-45E7-A8B0-E23CBCA84A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877238-CBDC-4EAE-B30D-B85C448A521C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DCA590-C93A-4B4F-B7D5-004A005735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877238-CBDC-4EAE-B30D-B85C448A521C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DCA590-C93A-4B4F-B7D5-004A005735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877238-CBDC-4EAE-B30D-B85C448A521C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DCA590-C93A-4B4F-B7D5-004A005735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877238-CBDC-4EAE-B30D-B85C448A521C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DCA590-C93A-4B4F-B7D5-004A005735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877238-CBDC-4EAE-B30D-B85C448A521C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DCA590-C93A-4B4F-B7D5-004A0057357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877238-CBDC-4EAE-B30D-B85C448A521C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DCA590-C93A-4B4F-B7D5-004A005735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877238-CBDC-4EAE-B30D-B85C448A521C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DCA590-C93A-4B4F-B7D5-004A005735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877238-CBDC-4EAE-B30D-B85C448A521C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DCA590-C93A-4B4F-B7D5-004A005735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877238-CBDC-4EAE-B30D-B85C448A521C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DCA590-C93A-4B4F-B7D5-004A0057357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877238-CBDC-4EAE-B30D-B85C448A521C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DCA590-C93A-4B4F-B7D5-004A005735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877238-CBDC-4EAE-B30D-B85C448A521C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DCA590-C93A-4B4F-B7D5-004A005735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2877238-CBDC-4EAE-B30D-B85C448A521C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0DCA590-C93A-4B4F-B7D5-004A0057357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3165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Architecture: Building Blocks, Real-Time Issues, and Schedulability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667000"/>
            <a:ext cx="7406640" cy="3276600"/>
          </a:xfrm>
        </p:spPr>
        <p:txBody>
          <a:bodyPr/>
          <a:lstStyle/>
          <a:p>
            <a:r>
              <a:rPr lang="en-US" b="1" dirty="0" smtClean="0"/>
              <a:t>Mike Whalen</a:t>
            </a:r>
          </a:p>
          <a:p>
            <a:r>
              <a:rPr lang="en-US" dirty="0" smtClean="0"/>
              <a:t>University of Minnesota Software Engineering Center</a:t>
            </a:r>
          </a:p>
          <a:p>
            <a:endParaRPr lang="en-US" dirty="0"/>
          </a:p>
          <a:p>
            <a:r>
              <a:rPr lang="en-US" dirty="0" smtClean="0"/>
              <a:t>Andrew </a:t>
            </a:r>
            <a:r>
              <a:rPr lang="en-US" dirty="0" err="1" smtClean="0"/>
              <a:t>Gacek</a:t>
            </a:r>
            <a:r>
              <a:rPr lang="en-US" dirty="0" smtClean="0"/>
              <a:t>, John </a:t>
            </a:r>
            <a:r>
              <a:rPr lang="en-US" dirty="0" err="1" smtClean="0"/>
              <a:t>Backes</a:t>
            </a:r>
            <a:r>
              <a:rPr lang="en-US" dirty="0" smtClean="0"/>
              <a:t>, Darren </a:t>
            </a:r>
            <a:r>
              <a:rPr lang="en-US" dirty="0" err="1" smtClean="0"/>
              <a:t>Cofer</a:t>
            </a:r>
            <a:endParaRPr lang="en-US" dirty="0" smtClean="0"/>
          </a:p>
          <a:p>
            <a:r>
              <a:rPr lang="en-US" dirty="0" smtClean="0"/>
              <a:t>Rockwell Collins Advanced Technology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05200" y="3276599"/>
            <a:ext cx="4227121" cy="1752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708392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Phase 2</a:t>
            </a:r>
            <a:r>
              <a:rPr lang="en-US" sz="3200" dirty="0"/>
              <a:t> </a:t>
            </a:r>
            <a:r>
              <a:rPr lang="en-US" sz="3200" dirty="0" smtClean="0"/>
              <a:t>with RPCs</a:t>
            </a:r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1676400" y="1676400"/>
            <a:ext cx="1295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3733800" y="1676400"/>
            <a:ext cx="12954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6248400" y="1676400"/>
            <a:ext cx="12954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3581400"/>
            <a:ext cx="1295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3733800" y="3598223"/>
            <a:ext cx="12954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6248400" y="3598223"/>
            <a:ext cx="1295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6248400" y="3598223"/>
            <a:ext cx="12954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971800" y="2209800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8" idx="1"/>
          </p:cNvCxnSpPr>
          <p:nvPr/>
        </p:nvCxnSpPr>
        <p:spPr>
          <a:xfrm>
            <a:off x="2971800" y="2209800"/>
            <a:ext cx="762000" cy="19218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5029200" y="2209800"/>
            <a:ext cx="1219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 flipH="1">
            <a:off x="4381500" y="2743200"/>
            <a:ext cx="2514600" cy="8550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0" idx="1"/>
          </p:cNvCxnSpPr>
          <p:nvPr/>
        </p:nvCxnSpPr>
        <p:spPr>
          <a:xfrm>
            <a:off x="5029200" y="4131623"/>
            <a:ext cx="1219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8" idx="1"/>
          </p:cNvCxnSpPr>
          <p:nvPr/>
        </p:nvCxnSpPr>
        <p:spPr>
          <a:xfrm>
            <a:off x="2971800" y="4114800"/>
            <a:ext cx="762000" cy="168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1676400" y="1808652"/>
            <a:ext cx="6315694" cy="2142180"/>
          </a:xfrm>
          <a:custGeom>
            <a:avLst/>
            <a:gdLst>
              <a:gd name="connsiteX0" fmla="*/ 0 w 6650182"/>
              <a:gd name="connsiteY0" fmla="*/ 104265 h 2142180"/>
              <a:gd name="connsiteX1" fmla="*/ 2897579 w 6650182"/>
              <a:gd name="connsiteY1" fmla="*/ 128016 h 2142180"/>
              <a:gd name="connsiteX2" fmla="*/ 5272644 w 6650182"/>
              <a:gd name="connsiteY2" fmla="*/ 139891 h 2142180"/>
              <a:gd name="connsiteX3" fmla="*/ 2850078 w 6650182"/>
              <a:gd name="connsiteY3" fmla="*/ 1992442 h 2142180"/>
              <a:gd name="connsiteX4" fmla="*/ 5474524 w 6650182"/>
              <a:gd name="connsiteY4" fmla="*/ 2028067 h 2142180"/>
              <a:gd name="connsiteX5" fmla="*/ 6650182 w 6650182"/>
              <a:gd name="connsiteY5" fmla="*/ 2028067 h 214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0182" h="2142180">
                <a:moveTo>
                  <a:pt x="0" y="104265"/>
                </a:moveTo>
                <a:lnTo>
                  <a:pt x="2897579" y="128016"/>
                </a:lnTo>
                <a:cubicBezTo>
                  <a:pt x="3776353" y="133954"/>
                  <a:pt x="5280561" y="-170847"/>
                  <a:pt x="5272644" y="139891"/>
                </a:cubicBezTo>
                <a:cubicBezTo>
                  <a:pt x="5264727" y="450629"/>
                  <a:pt x="2816431" y="1677746"/>
                  <a:pt x="2850078" y="1992442"/>
                </a:cubicBezTo>
                <a:cubicBezTo>
                  <a:pt x="2883725" y="2307138"/>
                  <a:pt x="5474524" y="2028067"/>
                  <a:pt x="5474524" y="2028067"/>
                </a:cubicBezTo>
                <a:lnTo>
                  <a:pt x="6650182" y="2028067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671452" y="4419600"/>
            <a:ext cx="624939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543800" y="2209800"/>
            <a:ext cx="37704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543800" y="4114800"/>
            <a:ext cx="37704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76400" y="2743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Periodic: 100ms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733800" y="2743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Passive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248400" y="2743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Passive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733800" y="467977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Passive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6248400" y="467977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Passive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671452" y="46482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Sporadic: IRQ with min dispatch interval: 1 </a:t>
            </a:r>
            <a:r>
              <a:rPr lang="en-US" sz="1200" dirty="0" err="1" smtClean="0"/>
              <a:t>ms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066800" y="390079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T2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66800" y="1976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Content Placeholder 13"/>
          <p:cNvSpPr txBox="1">
            <a:spLocks/>
          </p:cNvSpPr>
          <p:nvPr/>
        </p:nvSpPr>
        <p:spPr>
          <a:xfrm>
            <a:off x="1828324" y="5334000"/>
            <a:ext cx="6934676" cy="4572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800" dirty="0" smtClean="0"/>
              <a:t>Want to avoid </a:t>
            </a:r>
            <a:r>
              <a:rPr lang="en-US" sz="1800" b="1" dirty="0" smtClean="0"/>
              <a:t>deadlock </a:t>
            </a:r>
            <a:r>
              <a:rPr lang="en-US" sz="1800" dirty="0" smtClean="0"/>
              <a:t>and minimize </a:t>
            </a:r>
            <a:r>
              <a:rPr lang="en-US" sz="1800" b="1" dirty="0" smtClean="0"/>
              <a:t>resource contention</a:t>
            </a:r>
          </a:p>
        </p:txBody>
      </p:sp>
      <p:sp>
        <p:nvSpPr>
          <p:cNvPr id="32" name="Content Placeholder 13"/>
          <p:cNvSpPr txBox="1">
            <a:spLocks/>
          </p:cNvSpPr>
          <p:nvPr/>
        </p:nvSpPr>
        <p:spPr>
          <a:xfrm>
            <a:off x="1828800" y="5638800"/>
            <a:ext cx="6934676" cy="990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800" dirty="0" smtClean="0"/>
              <a:t>Naïve approach: Standard RPCs</a:t>
            </a:r>
          </a:p>
          <a:p>
            <a:pPr lvl="1"/>
            <a:r>
              <a:rPr lang="en-US" sz="1400" dirty="0" smtClean="0"/>
              <a:t>Resource contention length is sum of WCETs of longest contention chain</a:t>
            </a:r>
          </a:p>
          <a:p>
            <a:pPr lvl="1"/>
            <a:r>
              <a:rPr lang="en-US" sz="1400" dirty="0" smtClean="0"/>
              <a:t>Deadlock possible if circular communications between threads</a:t>
            </a:r>
          </a:p>
        </p:txBody>
      </p:sp>
    </p:spTree>
    <p:extLst>
      <p:ext uri="{BB962C8B-B14F-4D97-AF65-F5344CB8AC3E}">
        <p14:creationId xmlns:p14="http://schemas.microsoft.com/office/powerpoint/2010/main" val="43088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05201" y="3276599"/>
            <a:ext cx="1790462" cy="1752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708392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Phase 2</a:t>
            </a:r>
            <a:r>
              <a:rPr lang="en-US" sz="3200" dirty="0"/>
              <a:t> </a:t>
            </a:r>
            <a:r>
              <a:rPr lang="en-US" sz="3200" dirty="0" smtClean="0"/>
              <a:t>with Queued RPCs</a:t>
            </a:r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1676400" y="1676400"/>
            <a:ext cx="1295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3733800" y="1676400"/>
            <a:ext cx="12954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6248400" y="1676400"/>
            <a:ext cx="12954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3581400"/>
            <a:ext cx="1295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3733800" y="3598223"/>
            <a:ext cx="12954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6248400" y="3598223"/>
            <a:ext cx="1295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6248400" y="3598223"/>
            <a:ext cx="12954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971800" y="2209800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8" idx="1"/>
          </p:cNvCxnSpPr>
          <p:nvPr/>
        </p:nvCxnSpPr>
        <p:spPr>
          <a:xfrm>
            <a:off x="2971800" y="2209800"/>
            <a:ext cx="762000" cy="19218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5029200" y="2209800"/>
            <a:ext cx="1219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 flipH="1">
            <a:off x="4381500" y="2743200"/>
            <a:ext cx="2514600" cy="8550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0" idx="1"/>
          </p:cNvCxnSpPr>
          <p:nvPr/>
        </p:nvCxnSpPr>
        <p:spPr>
          <a:xfrm>
            <a:off x="5029200" y="4131623"/>
            <a:ext cx="1219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8" idx="1"/>
          </p:cNvCxnSpPr>
          <p:nvPr/>
        </p:nvCxnSpPr>
        <p:spPr>
          <a:xfrm>
            <a:off x="2971800" y="4114800"/>
            <a:ext cx="762000" cy="168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1676400" y="1808652"/>
            <a:ext cx="6315694" cy="2142180"/>
          </a:xfrm>
          <a:custGeom>
            <a:avLst/>
            <a:gdLst>
              <a:gd name="connsiteX0" fmla="*/ 0 w 6650182"/>
              <a:gd name="connsiteY0" fmla="*/ 104265 h 2142180"/>
              <a:gd name="connsiteX1" fmla="*/ 2897579 w 6650182"/>
              <a:gd name="connsiteY1" fmla="*/ 128016 h 2142180"/>
              <a:gd name="connsiteX2" fmla="*/ 5272644 w 6650182"/>
              <a:gd name="connsiteY2" fmla="*/ 139891 h 2142180"/>
              <a:gd name="connsiteX3" fmla="*/ 2850078 w 6650182"/>
              <a:gd name="connsiteY3" fmla="*/ 1992442 h 2142180"/>
              <a:gd name="connsiteX4" fmla="*/ 5474524 w 6650182"/>
              <a:gd name="connsiteY4" fmla="*/ 2028067 h 2142180"/>
              <a:gd name="connsiteX5" fmla="*/ 6650182 w 6650182"/>
              <a:gd name="connsiteY5" fmla="*/ 2028067 h 214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0182" h="2142180">
                <a:moveTo>
                  <a:pt x="0" y="104265"/>
                </a:moveTo>
                <a:lnTo>
                  <a:pt x="2897579" y="128016"/>
                </a:lnTo>
                <a:cubicBezTo>
                  <a:pt x="3776353" y="133954"/>
                  <a:pt x="5280561" y="-170847"/>
                  <a:pt x="5272644" y="139891"/>
                </a:cubicBezTo>
                <a:cubicBezTo>
                  <a:pt x="5264727" y="450629"/>
                  <a:pt x="2816431" y="1677746"/>
                  <a:pt x="2850078" y="1992442"/>
                </a:cubicBezTo>
                <a:cubicBezTo>
                  <a:pt x="2883725" y="2307138"/>
                  <a:pt x="5474524" y="2028067"/>
                  <a:pt x="5474524" y="2028067"/>
                </a:cubicBezTo>
                <a:lnTo>
                  <a:pt x="6650182" y="2028067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671452" y="4419600"/>
            <a:ext cx="624939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543800" y="2209800"/>
            <a:ext cx="37704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543800" y="4114800"/>
            <a:ext cx="37704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76400" y="2743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Periodic: 100ms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733800" y="2743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Passive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248400" y="2743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Passive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733800" y="467977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Passive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6248400" y="467977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Passive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671452" y="46482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Sporadic: IRQ with min dispatch interval: 1 </a:t>
            </a:r>
            <a:r>
              <a:rPr lang="en-US" sz="1200" dirty="0" err="1" smtClean="0"/>
              <a:t>ms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066800" y="390079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T2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66800" y="1976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Content Placeholder 13"/>
          <p:cNvSpPr txBox="1">
            <a:spLocks/>
          </p:cNvSpPr>
          <p:nvPr/>
        </p:nvSpPr>
        <p:spPr>
          <a:xfrm>
            <a:off x="1828324" y="5257800"/>
            <a:ext cx="6934676" cy="5334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800" dirty="0" smtClean="0"/>
              <a:t>Want to avoid </a:t>
            </a:r>
            <a:r>
              <a:rPr lang="en-US" sz="1800" b="1" dirty="0" smtClean="0"/>
              <a:t>deadlock </a:t>
            </a:r>
            <a:r>
              <a:rPr lang="en-US" sz="1800" dirty="0" smtClean="0"/>
              <a:t>and minimize </a:t>
            </a:r>
            <a:r>
              <a:rPr lang="en-US" sz="1800" b="1" dirty="0" smtClean="0"/>
              <a:t>resource contention</a:t>
            </a:r>
          </a:p>
        </p:txBody>
      </p:sp>
      <p:sp>
        <p:nvSpPr>
          <p:cNvPr id="32" name="Content Placeholder 13"/>
          <p:cNvSpPr txBox="1">
            <a:spLocks/>
          </p:cNvSpPr>
          <p:nvPr/>
        </p:nvSpPr>
        <p:spPr>
          <a:xfrm>
            <a:off x="1828325" y="5638800"/>
            <a:ext cx="6934676" cy="8382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800" dirty="0" smtClean="0"/>
              <a:t>Queued RPCs: Queue events until monitor complete and semaphore released</a:t>
            </a:r>
          </a:p>
          <a:p>
            <a:r>
              <a:rPr lang="en-US" sz="1800" dirty="0" smtClean="0"/>
              <a:t>Resource contention is then WCET of single monitor</a:t>
            </a:r>
          </a:p>
        </p:txBody>
      </p:sp>
    </p:spTree>
    <p:extLst>
      <p:ext uri="{BB962C8B-B14F-4D97-AF65-F5344CB8AC3E}">
        <p14:creationId xmlns:p14="http://schemas.microsoft.com/office/powerpoint/2010/main" val="25890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Queued RPCs</a:t>
            </a:r>
            <a:endParaRPr lang="en-US" dirty="0"/>
          </a:p>
        </p:txBody>
      </p:sp>
      <p:pic>
        <p:nvPicPr>
          <p:cNvPr id="3" name="image0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92016" y="1905000"/>
            <a:ext cx="5827984" cy="307657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730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708392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Visualizing an Execution Sequence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76400" y="1676400"/>
            <a:ext cx="1295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3733800" y="1676400"/>
            <a:ext cx="12954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6248400" y="1676400"/>
            <a:ext cx="12954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3581400"/>
            <a:ext cx="1295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3733800" y="3598223"/>
            <a:ext cx="12954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6248400" y="3598223"/>
            <a:ext cx="1295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6248400" y="3598223"/>
            <a:ext cx="12954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971800" y="2209800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8" idx="1"/>
          </p:cNvCxnSpPr>
          <p:nvPr/>
        </p:nvCxnSpPr>
        <p:spPr>
          <a:xfrm>
            <a:off x="2971800" y="2209800"/>
            <a:ext cx="762000" cy="19218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5029200" y="2209800"/>
            <a:ext cx="1219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 flipH="1">
            <a:off x="4381500" y="2743200"/>
            <a:ext cx="2514600" cy="8550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0" idx="1"/>
          </p:cNvCxnSpPr>
          <p:nvPr/>
        </p:nvCxnSpPr>
        <p:spPr>
          <a:xfrm>
            <a:off x="5029200" y="4131623"/>
            <a:ext cx="1219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8" idx="1"/>
          </p:cNvCxnSpPr>
          <p:nvPr/>
        </p:nvCxnSpPr>
        <p:spPr>
          <a:xfrm>
            <a:off x="2971800" y="4114800"/>
            <a:ext cx="762000" cy="168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543800" y="2209800"/>
            <a:ext cx="37704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543800" y="4114800"/>
            <a:ext cx="37704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76400" y="2743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Periodic: 100ms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733800" y="2743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Passive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248400" y="2743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Passive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733800" y="467977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Passive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6248400" y="467977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Passive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671452" y="46482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Sporadic: IRQ with min dispatch interval: 1 </a:t>
            </a:r>
            <a:r>
              <a:rPr lang="en-US" sz="1200" dirty="0" err="1" smtClean="0"/>
              <a:t>ms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066800" y="390079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T2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66800" y="1976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Content Placeholder 13"/>
          <p:cNvSpPr txBox="1">
            <a:spLocks/>
          </p:cNvSpPr>
          <p:nvPr/>
        </p:nvSpPr>
        <p:spPr>
          <a:xfrm>
            <a:off x="1828324" y="5334000"/>
            <a:ext cx="6934676" cy="1371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800" dirty="0" smtClean="0"/>
              <a:t>Want to avoid </a:t>
            </a:r>
            <a:r>
              <a:rPr lang="en-US" sz="1800" b="1" dirty="0" smtClean="0"/>
              <a:t>deadlock </a:t>
            </a:r>
            <a:r>
              <a:rPr lang="en-US" sz="1800" dirty="0" smtClean="0"/>
              <a:t>and minimize </a:t>
            </a:r>
            <a:r>
              <a:rPr lang="en-US" sz="1800" b="1" dirty="0" smtClean="0"/>
              <a:t>resource contention</a:t>
            </a:r>
          </a:p>
          <a:p>
            <a:r>
              <a:rPr lang="en-US" sz="1800" dirty="0" smtClean="0"/>
              <a:t>Queue events until monitor complete</a:t>
            </a:r>
          </a:p>
          <a:p>
            <a:r>
              <a:rPr lang="en-US" sz="1800" dirty="0" smtClean="0"/>
              <a:t>Resource contention is then WCET of single monitor</a:t>
            </a:r>
          </a:p>
        </p:txBody>
      </p:sp>
      <p:pic>
        <p:nvPicPr>
          <p:cNvPr id="1027" name="Picture 3" descr="C:\Users\Whalen\AppData\Local\Microsoft\Windows\Temporary Internet Files\Content.IE5\FWKP9KIY\MC900431599[1]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514" y="1066914"/>
            <a:ext cx="914286" cy="9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Whalen\AppData\Local\Microsoft\Windows\Temporary Internet Files\Content.IE5\FWKP9KIY\MC900431599[1]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553" y="3059847"/>
            <a:ext cx="914286" cy="9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Whalen\AppData\Local\Microsoft\Windows\Temporary Internet Files\Content.IE5\FWKP9KIY\MC900431599[1]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57" y="1066800"/>
            <a:ext cx="914286" cy="9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Whalen\AppData\Local\Microsoft\Windows\Temporary Internet Files\Content.IE5\FWKP9KIY\MC900431599[1]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861" y="3059847"/>
            <a:ext cx="914286" cy="9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Whalen\AppData\Local\Microsoft\Windows\Temporary Internet Files\Content.IE5\FWKP9KIY\MC900431599[1]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514" y="3061741"/>
            <a:ext cx="914286" cy="9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/>
          <p:cNvSpPr/>
          <p:nvPr/>
        </p:nvSpPr>
        <p:spPr>
          <a:xfrm>
            <a:off x="2895600" y="2057400"/>
            <a:ext cx="190500" cy="1905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19400" y="3962400"/>
            <a:ext cx="214973" cy="214973"/>
          </a:xfrm>
          <a:prstGeom prst="ellipse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3" descr="C:\Users\Whalen\AppData\Local\Microsoft\Windows\Temporary Internet Files\Content.IE5\FWKP9KIY\MC900431599[1]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48114"/>
            <a:ext cx="914286" cy="9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 44"/>
          <p:cNvSpPr/>
          <p:nvPr/>
        </p:nvSpPr>
        <p:spPr>
          <a:xfrm>
            <a:off x="2895600" y="2247900"/>
            <a:ext cx="190500" cy="1905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00832 L 0.07292 0.0083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92 0.00832 L 0.22292 0.0083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92 0.00832 L 0.35625 0.0083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625 0.00832 L 0.43125 0.08603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38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125 0.08603 L 0.15625 0.20814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50" y="6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79463E-6 L 0.08836 0.006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0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25 0.20814 L 0.22292 0.28584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38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36 0.0067 L 0.23003 0.0067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03 0.0067 L 0.36336 0.0067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336 0.0067 L 0.50503 0.0067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92 0.28584 L 0.35625 0.28584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625 0.28584 L 0.49792 0.28584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5" grpId="0" animBg="1"/>
      <p:bldP spid="15" grpId="1" animBg="1"/>
      <p:bldP spid="15" grpId="2" animBg="1"/>
      <p:bldP spid="15" grpId="3" animBg="1"/>
      <p:bldP spid="15" grpId="4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Schedulability Analysis with RMS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76400" y="1676400"/>
            <a:ext cx="1295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3733800" y="1676400"/>
            <a:ext cx="12954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6248400" y="1676400"/>
            <a:ext cx="12954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3581400"/>
            <a:ext cx="1295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3733800" y="3598223"/>
            <a:ext cx="12954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6248400" y="3598223"/>
            <a:ext cx="1295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6248400" y="3598223"/>
            <a:ext cx="12954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971800" y="2209800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8" idx="1"/>
          </p:cNvCxnSpPr>
          <p:nvPr/>
        </p:nvCxnSpPr>
        <p:spPr>
          <a:xfrm>
            <a:off x="2971800" y="2209800"/>
            <a:ext cx="762000" cy="19218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5029200" y="2209800"/>
            <a:ext cx="1219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 flipH="1">
            <a:off x="4381500" y="2743200"/>
            <a:ext cx="2514600" cy="8550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0" idx="1"/>
          </p:cNvCxnSpPr>
          <p:nvPr/>
        </p:nvCxnSpPr>
        <p:spPr>
          <a:xfrm>
            <a:off x="5029200" y="4131623"/>
            <a:ext cx="1219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8" idx="1"/>
          </p:cNvCxnSpPr>
          <p:nvPr/>
        </p:nvCxnSpPr>
        <p:spPr>
          <a:xfrm>
            <a:off x="2971800" y="4114800"/>
            <a:ext cx="762000" cy="168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1676400" y="1808652"/>
            <a:ext cx="6315694" cy="2142180"/>
          </a:xfrm>
          <a:custGeom>
            <a:avLst/>
            <a:gdLst>
              <a:gd name="connsiteX0" fmla="*/ 0 w 6650182"/>
              <a:gd name="connsiteY0" fmla="*/ 104265 h 2142180"/>
              <a:gd name="connsiteX1" fmla="*/ 2897579 w 6650182"/>
              <a:gd name="connsiteY1" fmla="*/ 128016 h 2142180"/>
              <a:gd name="connsiteX2" fmla="*/ 5272644 w 6650182"/>
              <a:gd name="connsiteY2" fmla="*/ 139891 h 2142180"/>
              <a:gd name="connsiteX3" fmla="*/ 2850078 w 6650182"/>
              <a:gd name="connsiteY3" fmla="*/ 1992442 h 2142180"/>
              <a:gd name="connsiteX4" fmla="*/ 5474524 w 6650182"/>
              <a:gd name="connsiteY4" fmla="*/ 2028067 h 2142180"/>
              <a:gd name="connsiteX5" fmla="*/ 6650182 w 6650182"/>
              <a:gd name="connsiteY5" fmla="*/ 2028067 h 214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0182" h="2142180">
                <a:moveTo>
                  <a:pt x="0" y="104265"/>
                </a:moveTo>
                <a:lnTo>
                  <a:pt x="2897579" y="128016"/>
                </a:lnTo>
                <a:cubicBezTo>
                  <a:pt x="3776353" y="133954"/>
                  <a:pt x="5280561" y="-170847"/>
                  <a:pt x="5272644" y="139891"/>
                </a:cubicBezTo>
                <a:cubicBezTo>
                  <a:pt x="5264727" y="450629"/>
                  <a:pt x="2816431" y="1677746"/>
                  <a:pt x="2850078" y="1992442"/>
                </a:cubicBezTo>
                <a:cubicBezTo>
                  <a:pt x="2883725" y="2307138"/>
                  <a:pt x="5474524" y="2028067"/>
                  <a:pt x="5474524" y="2028067"/>
                </a:cubicBezTo>
                <a:lnTo>
                  <a:pt x="6650182" y="2028067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6341423" y="1817914"/>
            <a:ext cx="1638795" cy="118754"/>
          </a:xfrm>
          <a:custGeom>
            <a:avLst/>
            <a:gdLst>
              <a:gd name="connsiteX0" fmla="*/ 0 w 1638795"/>
              <a:gd name="connsiteY0" fmla="*/ 0 h 118754"/>
              <a:gd name="connsiteX1" fmla="*/ 1638795 w 1638795"/>
              <a:gd name="connsiteY1" fmla="*/ 118754 h 11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795" h="118754">
                <a:moveTo>
                  <a:pt x="0" y="0"/>
                </a:moveTo>
                <a:lnTo>
                  <a:pt x="1638795" y="118754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2588821" y="1924792"/>
            <a:ext cx="5332021" cy="2321294"/>
          </a:xfrm>
          <a:custGeom>
            <a:avLst/>
            <a:gdLst>
              <a:gd name="connsiteX0" fmla="*/ 0 w 5332021"/>
              <a:gd name="connsiteY0" fmla="*/ 0 h 2321294"/>
              <a:gd name="connsiteX1" fmla="*/ 1496291 w 5332021"/>
              <a:gd name="connsiteY1" fmla="*/ 1983179 h 2321294"/>
              <a:gd name="connsiteX2" fmla="*/ 5332021 w 5332021"/>
              <a:gd name="connsiteY2" fmla="*/ 2303813 h 232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2021" h="2321294">
                <a:moveTo>
                  <a:pt x="0" y="0"/>
                </a:moveTo>
                <a:cubicBezTo>
                  <a:pt x="303810" y="799605"/>
                  <a:pt x="607621" y="1599210"/>
                  <a:pt x="1496291" y="1983179"/>
                </a:cubicBezTo>
                <a:cubicBezTo>
                  <a:pt x="2384961" y="2367148"/>
                  <a:pt x="3858491" y="2335480"/>
                  <a:pt x="5332021" y="230381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671452" y="4419600"/>
            <a:ext cx="624939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543800" y="2209800"/>
            <a:ext cx="37704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543800" y="4114800"/>
            <a:ext cx="37704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76400" y="27432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Periodic: 100ms</a:t>
            </a:r>
          </a:p>
          <a:p>
            <a:r>
              <a:rPr lang="en-US" sz="1200" dirty="0" smtClean="0"/>
              <a:t>WCET: 50us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733800" y="27432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Passive</a:t>
            </a:r>
          </a:p>
          <a:p>
            <a:pPr algn="ctr"/>
            <a:r>
              <a:rPr lang="en-US" sz="1200" dirty="0" smtClean="0"/>
              <a:t>WCET: 1ms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248400" y="27432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Passive</a:t>
            </a:r>
          </a:p>
          <a:p>
            <a:pPr algn="ctr"/>
            <a:r>
              <a:rPr lang="en-US" sz="1200" dirty="0" smtClean="0"/>
              <a:t>WCET: 1 </a:t>
            </a:r>
            <a:r>
              <a:rPr lang="en-US" sz="1200" dirty="0" err="1" smtClean="0"/>
              <a:t>ms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733800" y="467977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Passive</a:t>
            </a:r>
          </a:p>
          <a:p>
            <a:pPr algn="ctr"/>
            <a:r>
              <a:rPr lang="en-US" sz="1200" dirty="0" smtClean="0"/>
              <a:t>WCET: 20us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6248400" y="467977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Passive</a:t>
            </a:r>
          </a:p>
          <a:p>
            <a:pPr algn="ctr"/>
            <a:r>
              <a:rPr lang="en-US" sz="1200" dirty="0" smtClean="0"/>
              <a:t>WCET: 200us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671452" y="4648200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Sporadic: IRQ with min dispatch interval: 1 </a:t>
            </a:r>
            <a:r>
              <a:rPr lang="en-US" sz="1200" dirty="0" err="1" smtClean="0"/>
              <a:t>ms</a:t>
            </a:r>
            <a:endParaRPr lang="en-US" sz="1200" dirty="0" smtClean="0"/>
          </a:p>
          <a:p>
            <a:pPr algn="ctr"/>
            <a:r>
              <a:rPr lang="en-US" sz="1200" dirty="0" smtClean="0"/>
              <a:t>WCET: 50us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066800" y="390079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T2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66800" y="1976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48600" y="297403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OS Task Switch:</a:t>
            </a:r>
          </a:p>
          <a:p>
            <a:r>
              <a:rPr lang="en-US" sz="1200" dirty="0" smtClean="0"/>
              <a:t>10us</a:t>
            </a:r>
            <a:endParaRPr lang="en-US" sz="1200" dirty="0"/>
          </a:p>
        </p:txBody>
      </p:sp>
      <p:sp>
        <p:nvSpPr>
          <p:cNvPr id="34" name="Content Placeholder 13"/>
          <p:cNvSpPr txBox="1">
            <a:spLocks/>
          </p:cNvSpPr>
          <p:nvPr/>
        </p:nvSpPr>
        <p:spPr>
          <a:xfrm>
            <a:off x="990600" y="5486400"/>
            <a:ext cx="5676900" cy="12954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lnSpc>
                <a:spcPts val="1200"/>
              </a:lnSpc>
              <a:buNone/>
            </a:pPr>
            <a:r>
              <a:rPr lang="en-US" sz="1400" dirty="0" smtClean="0"/>
              <a:t>From component writers, we need:</a:t>
            </a:r>
          </a:p>
          <a:p>
            <a:pPr>
              <a:lnSpc>
                <a:spcPts val="1200"/>
              </a:lnSpc>
            </a:pPr>
            <a:r>
              <a:rPr lang="en-US" sz="1400" dirty="0" smtClean="0"/>
              <a:t>maximum number of outgoing events per port per task dispatch</a:t>
            </a:r>
          </a:p>
          <a:p>
            <a:pPr>
              <a:lnSpc>
                <a:spcPts val="1200"/>
              </a:lnSpc>
            </a:pPr>
            <a:r>
              <a:rPr lang="en-US" sz="1400" dirty="0" smtClean="0"/>
              <a:t>WCET for each task</a:t>
            </a:r>
          </a:p>
          <a:p>
            <a:pPr>
              <a:lnSpc>
                <a:spcPts val="1200"/>
              </a:lnSpc>
            </a:pPr>
            <a:r>
              <a:rPr lang="en-US" sz="1400" dirty="0" smtClean="0"/>
              <a:t>Dispatch type and min-interval for active threads</a:t>
            </a:r>
          </a:p>
          <a:p>
            <a:pPr>
              <a:lnSpc>
                <a:spcPts val="1200"/>
              </a:lnSpc>
            </a:pPr>
            <a:r>
              <a:rPr lang="en-US" sz="1400" dirty="0" smtClean="0"/>
              <a:t>Maximum time / dispatch rate for First Level Interrupt Handlers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06931" y="1924744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8549" y="243840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29200" y="1924698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19800" y="2705799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43500" y="3846212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48000" y="388620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ontent Placeholder 13"/>
          <p:cNvSpPr txBox="1">
            <a:spLocks/>
          </p:cNvSpPr>
          <p:nvPr/>
        </p:nvSpPr>
        <p:spPr>
          <a:xfrm>
            <a:off x="6628411" y="5486400"/>
            <a:ext cx="2363190" cy="11430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sz="1400" dirty="0" smtClean="0"/>
              <a:t>From OS, we need:</a:t>
            </a:r>
          </a:p>
          <a:p>
            <a:r>
              <a:rPr lang="en-US" sz="1400" dirty="0" smtClean="0"/>
              <a:t>Task switch time (preemption overhead)</a:t>
            </a:r>
          </a:p>
          <a:p>
            <a:r>
              <a:rPr lang="en-US" sz="1400" dirty="0" err="1" smtClean="0"/>
              <a:t>Mutex</a:t>
            </a:r>
            <a:r>
              <a:rPr lang="en-US" sz="1400" dirty="0" smtClean="0"/>
              <a:t> lock time</a:t>
            </a:r>
          </a:p>
          <a:p>
            <a:endParaRPr lang="en-US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28902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Schedulability Analysis with RMS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76400" y="1676400"/>
            <a:ext cx="1295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3733800" y="1676400"/>
            <a:ext cx="12954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6248400" y="1676400"/>
            <a:ext cx="12954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3581400"/>
            <a:ext cx="1295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3733800" y="3598223"/>
            <a:ext cx="12954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6248400" y="3598223"/>
            <a:ext cx="1295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6248400" y="3598223"/>
            <a:ext cx="12954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971800" y="2209800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8" idx="1"/>
          </p:cNvCxnSpPr>
          <p:nvPr/>
        </p:nvCxnSpPr>
        <p:spPr>
          <a:xfrm>
            <a:off x="2971800" y="2209800"/>
            <a:ext cx="762000" cy="19218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5029200" y="2209800"/>
            <a:ext cx="1219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 flipH="1">
            <a:off x="4381500" y="2743200"/>
            <a:ext cx="2514600" cy="8550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0" idx="1"/>
          </p:cNvCxnSpPr>
          <p:nvPr/>
        </p:nvCxnSpPr>
        <p:spPr>
          <a:xfrm>
            <a:off x="5029200" y="4131623"/>
            <a:ext cx="1219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8" idx="1"/>
          </p:cNvCxnSpPr>
          <p:nvPr/>
        </p:nvCxnSpPr>
        <p:spPr>
          <a:xfrm>
            <a:off x="2971800" y="4114800"/>
            <a:ext cx="762000" cy="168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1676400" y="1808652"/>
            <a:ext cx="6315694" cy="2142180"/>
          </a:xfrm>
          <a:custGeom>
            <a:avLst/>
            <a:gdLst>
              <a:gd name="connsiteX0" fmla="*/ 0 w 6650182"/>
              <a:gd name="connsiteY0" fmla="*/ 104265 h 2142180"/>
              <a:gd name="connsiteX1" fmla="*/ 2897579 w 6650182"/>
              <a:gd name="connsiteY1" fmla="*/ 128016 h 2142180"/>
              <a:gd name="connsiteX2" fmla="*/ 5272644 w 6650182"/>
              <a:gd name="connsiteY2" fmla="*/ 139891 h 2142180"/>
              <a:gd name="connsiteX3" fmla="*/ 2850078 w 6650182"/>
              <a:gd name="connsiteY3" fmla="*/ 1992442 h 2142180"/>
              <a:gd name="connsiteX4" fmla="*/ 5474524 w 6650182"/>
              <a:gd name="connsiteY4" fmla="*/ 2028067 h 2142180"/>
              <a:gd name="connsiteX5" fmla="*/ 6650182 w 6650182"/>
              <a:gd name="connsiteY5" fmla="*/ 2028067 h 214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0182" h="2142180">
                <a:moveTo>
                  <a:pt x="0" y="104265"/>
                </a:moveTo>
                <a:lnTo>
                  <a:pt x="2897579" y="128016"/>
                </a:lnTo>
                <a:cubicBezTo>
                  <a:pt x="3776353" y="133954"/>
                  <a:pt x="5280561" y="-170847"/>
                  <a:pt x="5272644" y="139891"/>
                </a:cubicBezTo>
                <a:cubicBezTo>
                  <a:pt x="5264727" y="450629"/>
                  <a:pt x="2816431" y="1677746"/>
                  <a:pt x="2850078" y="1992442"/>
                </a:cubicBezTo>
                <a:cubicBezTo>
                  <a:pt x="2883725" y="2307138"/>
                  <a:pt x="5474524" y="2028067"/>
                  <a:pt x="5474524" y="2028067"/>
                </a:cubicBezTo>
                <a:lnTo>
                  <a:pt x="6650182" y="2028067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6341423" y="1817914"/>
            <a:ext cx="1638795" cy="118754"/>
          </a:xfrm>
          <a:custGeom>
            <a:avLst/>
            <a:gdLst>
              <a:gd name="connsiteX0" fmla="*/ 0 w 1638795"/>
              <a:gd name="connsiteY0" fmla="*/ 0 h 118754"/>
              <a:gd name="connsiteX1" fmla="*/ 1638795 w 1638795"/>
              <a:gd name="connsiteY1" fmla="*/ 118754 h 11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795" h="118754">
                <a:moveTo>
                  <a:pt x="0" y="0"/>
                </a:moveTo>
                <a:lnTo>
                  <a:pt x="1638795" y="118754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2588821" y="1924792"/>
            <a:ext cx="5332021" cy="2321294"/>
          </a:xfrm>
          <a:custGeom>
            <a:avLst/>
            <a:gdLst>
              <a:gd name="connsiteX0" fmla="*/ 0 w 5332021"/>
              <a:gd name="connsiteY0" fmla="*/ 0 h 2321294"/>
              <a:gd name="connsiteX1" fmla="*/ 1496291 w 5332021"/>
              <a:gd name="connsiteY1" fmla="*/ 1983179 h 2321294"/>
              <a:gd name="connsiteX2" fmla="*/ 5332021 w 5332021"/>
              <a:gd name="connsiteY2" fmla="*/ 2303813 h 232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2021" h="2321294">
                <a:moveTo>
                  <a:pt x="0" y="0"/>
                </a:moveTo>
                <a:cubicBezTo>
                  <a:pt x="303810" y="799605"/>
                  <a:pt x="607621" y="1599210"/>
                  <a:pt x="1496291" y="1983179"/>
                </a:cubicBezTo>
                <a:cubicBezTo>
                  <a:pt x="2384961" y="2367148"/>
                  <a:pt x="3858491" y="2335480"/>
                  <a:pt x="5332021" y="230381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671452" y="4419600"/>
            <a:ext cx="624939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543800" y="2209800"/>
            <a:ext cx="37704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543800" y="4114800"/>
            <a:ext cx="37704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76400" y="27432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Periodic: 100ms</a:t>
            </a:r>
          </a:p>
          <a:p>
            <a:r>
              <a:rPr lang="en-US" sz="1200" dirty="0" smtClean="0"/>
              <a:t>WCET: 50us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733800" y="27432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Passive</a:t>
            </a:r>
          </a:p>
          <a:p>
            <a:pPr algn="ctr"/>
            <a:r>
              <a:rPr lang="en-US" sz="1200" dirty="0" smtClean="0"/>
              <a:t>WCET: 1ms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248400" y="27432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Passive</a:t>
            </a:r>
          </a:p>
          <a:p>
            <a:pPr algn="ctr"/>
            <a:r>
              <a:rPr lang="en-US" sz="1200" dirty="0" smtClean="0"/>
              <a:t>WCET: 1 </a:t>
            </a:r>
            <a:r>
              <a:rPr lang="en-US" sz="1200" dirty="0" err="1" smtClean="0"/>
              <a:t>ms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733800" y="467977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Passive</a:t>
            </a:r>
          </a:p>
          <a:p>
            <a:pPr algn="ctr"/>
            <a:r>
              <a:rPr lang="en-US" sz="1200" dirty="0" smtClean="0"/>
              <a:t>WCET: 20us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6248400" y="467977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Passive</a:t>
            </a:r>
          </a:p>
          <a:p>
            <a:pPr algn="ctr"/>
            <a:r>
              <a:rPr lang="en-US" sz="1200" dirty="0" smtClean="0"/>
              <a:t>WCET: 200us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671452" y="4648200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Sporadic: IRQ with min dispatch interval: 1 </a:t>
            </a:r>
            <a:r>
              <a:rPr lang="en-US" sz="1200" dirty="0" err="1" smtClean="0"/>
              <a:t>ms</a:t>
            </a:r>
            <a:endParaRPr lang="en-US" sz="1200" dirty="0" smtClean="0"/>
          </a:p>
          <a:p>
            <a:pPr algn="ctr"/>
            <a:r>
              <a:rPr lang="en-US" sz="1200" dirty="0" smtClean="0"/>
              <a:t>WCET: 50us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066800" y="390079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T2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66800" y="1976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48600" y="297403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OS Task Switch:</a:t>
            </a:r>
          </a:p>
          <a:p>
            <a:r>
              <a:rPr lang="en-US" sz="1200" dirty="0" smtClean="0"/>
              <a:t>10us</a:t>
            </a:r>
            <a:endParaRPr lang="en-US" sz="1200" dirty="0"/>
          </a:p>
        </p:txBody>
      </p:sp>
      <p:sp>
        <p:nvSpPr>
          <p:cNvPr id="34" name="Content Placeholder 13"/>
          <p:cNvSpPr txBox="1">
            <a:spLocks/>
          </p:cNvSpPr>
          <p:nvPr/>
        </p:nvSpPr>
        <p:spPr>
          <a:xfrm>
            <a:off x="990600" y="5486400"/>
            <a:ext cx="8077200" cy="12954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400" dirty="0" smtClean="0"/>
              <a:t>Thread 1 has </a:t>
            </a:r>
            <a:r>
              <a:rPr lang="en-US" sz="1400" b="1" dirty="0" smtClean="0"/>
              <a:t>low</a:t>
            </a:r>
            <a:r>
              <a:rPr lang="en-US" sz="1400" dirty="0" smtClean="0"/>
              <a:t> priority.  T1 WCET: 100us + 1ms + 2*(1 </a:t>
            </a:r>
            <a:r>
              <a:rPr lang="en-US" sz="1400" dirty="0" err="1" smtClean="0"/>
              <a:t>ms</a:t>
            </a:r>
            <a:r>
              <a:rPr lang="en-US" sz="1400" dirty="0" smtClean="0"/>
              <a:t> + 20us + 200us) + 20us + 200us = 3760us</a:t>
            </a:r>
          </a:p>
          <a:p>
            <a:r>
              <a:rPr lang="en-US" sz="1400" dirty="0" smtClean="0"/>
              <a:t>Thread 2 has </a:t>
            </a:r>
            <a:r>
              <a:rPr lang="en-US" sz="1400" b="1" dirty="0" smtClean="0"/>
              <a:t>high </a:t>
            </a:r>
            <a:r>
              <a:rPr lang="en-US" sz="1400" dirty="0" smtClean="0"/>
              <a:t>priority.  T2 WCET: 50us + 20us + 200us = 270us</a:t>
            </a:r>
          </a:p>
          <a:p>
            <a:r>
              <a:rPr lang="en-US" sz="1400" dirty="0" smtClean="0"/>
              <a:t>Maximum </a:t>
            </a:r>
            <a:r>
              <a:rPr lang="en-US" sz="1400" b="1" dirty="0" smtClean="0"/>
              <a:t>blocking time </a:t>
            </a:r>
            <a:r>
              <a:rPr lang="en-US" sz="1400" dirty="0" smtClean="0"/>
              <a:t>for thread 1</a:t>
            </a:r>
            <a:r>
              <a:rPr lang="en-US" sz="1400" b="1" dirty="0" smtClean="0"/>
              <a:t>: </a:t>
            </a:r>
            <a:r>
              <a:rPr lang="en-US" sz="1400" dirty="0" smtClean="0"/>
              <a:t> execution of Task F (200us)</a:t>
            </a:r>
          </a:p>
          <a:p>
            <a:r>
              <a:rPr lang="en-US" sz="1400" dirty="0" smtClean="0"/>
              <a:t>+ time for context switches + </a:t>
            </a:r>
            <a:r>
              <a:rPr lang="en-US" sz="1400" dirty="0" err="1" smtClean="0"/>
              <a:t>mutex</a:t>
            </a:r>
            <a:r>
              <a:rPr lang="en-US" sz="1400" dirty="0" smtClean="0"/>
              <a:t> lock/unlock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06931" y="1924744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8549" y="243840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29200" y="1924698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19800" y="2705799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43500" y="3846212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48000" y="388620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2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 Analysis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76400" y="1676400"/>
            <a:ext cx="1295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3733800" y="1676400"/>
            <a:ext cx="12954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6248400" y="1676400"/>
            <a:ext cx="12954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3581400"/>
            <a:ext cx="1295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3733800" y="3598223"/>
            <a:ext cx="12954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6248400" y="3598223"/>
            <a:ext cx="1295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6248400" y="3598223"/>
            <a:ext cx="12954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971800" y="2209800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8" idx="1"/>
          </p:cNvCxnSpPr>
          <p:nvPr/>
        </p:nvCxnSpPr>
        <p:spPr>
          <a:xfrm>
            <a:off x="2971800" y="2209800"/>
            <a:ext cx="762000" cy="19218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5029200" y="2209800"/>
            <a:ext cx="1219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 flipH="1">
            <a:off x="4381500" y="2743200"/>
            <a:ext cx="2514600" cy="8550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0" idx="1"/>
          </p:cNvCxnSpPr>
          <p:nvPr/>
        </p:nvCxnSpPr>
        <p:spPr>
          <a:xfrm>
            <a:off x="5029200" y="4131623"/>
            <a:ext cx="1219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8" idx="1"/>
          </p:cNvCxnSpPr>
          <p:nvPr/>
        </p:nvCxnSpPr>
        <p:spPr>
          <a:xfrm>
            <a:off x="2971800" y="4114800"/>
            <a:ext cx="762000" cy="168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1676400" y="1808652"/>
            <a:ext cx="6315694" cy="2142180"/>
          </a:xfrm>
          <a:custGeom>
            <a:avLst/>
            <a:gdLst>
              <a:gd name="connsiteX0" fmla="*/ 0 w 6650182"/>
              <a:gd name="connsiteY0" fmla="*/ 104265 h 2142180"/>
              <a:gd name="connsiteX1" fmla="*/ 2897579 w 6650182"/>
              <a:gd name="connsiteY1" fmla="*/ 128016 h 2142180"/>
              <a:gd name="connsiteX2" fmla="*/ 5272644 w 6650182"/>
              <a:gd name="connsiteY2" fmla="*/ 139891 h 2142180"/>
              <a:gd name="connsiteX3" fmla="*/ 2850078 w 6650182"/>
              <a:gd name="connsiteY3" fmla="*/ 1992442 h 2142180"/>
              <a:gd name="connsiteX4" fmla="*/ 5474524 w 6650182"/>
              <a:gd name="connsiteY4" fmla="*/ 2028067 h 2142180"/>
              <a:gd name="connsiteX5" fmla="*/ 6650182 w 6650182"/>
              <a:gd name="connsiteY5" fmla="*/ 2028067 h 214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0182" h="2142180">
                <a:moveTo>
                  <a:pt x="0" y="104265"/>
                </a:moveTo>
                <a:lnTo>
                  <a:pt x="2897579" y="128016"/>
                </a:lnTo>
                <a:cubicBezTo>
                  <a:pt x="3776353" y="133954"/>
                  <a:pt x="5280561" y="-170847"/>
                  <a:pt x="5272644" y="139891"/>
                </a:cubicBezTo>
                <a:cubicBezTo>
                  <a:pt x="5264727" y="450629"/>
                  <a:pt x="2816431" y="1677746"/>
                  <a:pt x="2850078" y="1992442"/>
                </a:cubicBezTo>
                <a:cubicBezTo>
                  <a:pt x="2883725" y="2307138"/>
                  <a:pt x="5474524" y="2028067"/>
                  <a:pt x="5474524" y="2028067"/>
                </a:cubicBezTo>
                <a:lnTo>
                  <a:pt x="6650182" y="2028067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6341423" y="1817914"/>
            <a:ext cx="1638795" cy="118754"/>
          </a:xfrm>
          <a:custGeom>
            <a:avLst/>
            <a:gdLst>
              <a:gd name="connsiteX0" fmla="*/ 0 w 1638795"/>
              <a:gd name="connsiteY0" fmla="*/ 0 h 118754"/>
              <a:gd name="connsiteX1" fmla="*/ 1638795 w 1638795"/>
              <a:gd name="connsiteY1" fmla="*/ 118754 h 11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795" h="118754">
                <a:moveTo>
                  <a:pt x="0" y="0"/>
                </a:moveTo>
                <a:lnTo>
                  <a:pt x="1638795" y="118754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2588821" y="1924792"/>
            <a:ext cx="5332021" cy="2321294"/>
          </a:xfrm>
          <a:custGeom>
            <a:avLst/>
            <a:gdLst>
              <a:gd name="connsiteX0" fmla="*/ 0 w 5332021"/>
              <a:gd name="connsiteY0" fmla="*/ 0 h 2321294"/>
              <a:gd name="connsiteX1" fmla="*/ 1496291 w 5332021"/>
              <a:gd name="connsiteY1" fmla="*/ 1983179 h 2321294"/>
              <a:gd name="connsiteX2" fmla="*/ 5332021 w 5332021"/>
              <a:gd name="connsiteY2" fmla="*/ 2303813 h 232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2021" h="2321294">
                <a:moveTo>
                  <a:pt x="0" y="0"/>
                </a:moveTo>
                <a:cubicBezTo>
                  <a:pt x="303810" y="799605"/>
                  <a:pt x="607621" y="1599210"/>
                  <a:pt x="1496291" y="1983179"/>
                </a:cubicBezTo>
                <a:cubicBezTo>
                  <a:pt x="2384961" y="2367148"/>
                  <a:pt x="3858491" y="2335480"/>
                  <a:pt x="5332021" y="230381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671452" y="4419600"/>
            <a:ext cx="624939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543800" y="2209800"/>
            <a:ext cx="37704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543800" y="4114800"/>
            <a:ext cx="37704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76400" y="27432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Periodic: 100ms</a:t>
            </a:r>
          </a:p>
          <a:p>
            <a:r>
              <a:rPr lang="en-US" sz="1200" dirty="0" smtClean="0"/>
              <a:t>WCET: 50us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733800" y="27432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Passive</a:t>
            </a:r>
          </a:p>
          <a:p>
            <a:pPr algn="ctr"/>
            <a:r>
              <a:rPr lang="en-US" sz="1200" dirty="0" smtClean="0"/>
              <a:t>WCET: 1ms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248400" y="27432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Passive</a:t>
            </a:r>
          </a:p>
          <a:p>
            <a:pPr algn="ctr"/>
            <a:r>
              <a:rPr lang="en-US" sz="1200" dirty="0" smtClean="0"/>
              <a:t>WCET: 1 </a:t>
            </a:r>
            <a:r>
              <a:rPr lang="en-US" sz="1200" dirty="0" err="1" smtClean="0"/>
              <a:t>ms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733800" y="467977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Passive</a:t>
            </a:r>
          </a:p>
          <a:p>
            <a:pPr algn="ctr"/>
            <a:r>
              <a:rPr lang="en-US" sz="1200" dirty="0" smtClean="0"/>
              <a:t>WCET: 20us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6248400" y="467977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Passive</a:t>
            </a:r>
          </a:p>
          <a:p>
            <a:pPr algn="ctr"/>
            <a:r>
              <a:rPr lang="en-US" sz="1200" dirty="0" smtClean="0"/>
              <a:t>WCET: 200us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671452" y="4648200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Sporadic: IRQ with min dispatch interval: 1 </a:t>
            </a:r>
            <a:r>
              <a:rPr lang="en-US" sz="1200" dirty="0" err="1" smtClean="0"/>
              <a:t>ms</a:t>
            </a:r>
            <a:endParaRPr lang="en-US" sz="1200" dirty="0" smtClean="0"/>
          </a:p>
          <a:p>
            <a:pPr algn="ctr"/>
            <a:r>
              <a:rPr lang="en-US" sz="1200" dirty="0" smtClean="0"/>
              <a:t>WCET: 50us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066800" y="390079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T2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66800" y="1976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48600" y="297403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OS Task Switch:</a:t>
            </a:r>
          </a:p>
          <a:p>
            <a:r>
              <a:rPr lang="en-US" sz="1200" dirty="0" smtClean="0"/>
              <a:t>10us</a:t>
            </a:r>
            <a:endParaRPr lang="en-US" sz="1200" dirty="0"/>
          </a:p>
        </p:txBody>
      </p:sp>
      <p:sp>
        <p:nvSpPr>
          <p:cNvPr id="34" name="Content Placeholder 13"/>
          <p:cNvSpPr txBox="1">
            <a:spLocks/>
          </p:cNvSpPr>
          <p:nvPr/>
        </p:nvSpPr>
        <p:spPr>
          <a:xfrm>
            <a:off x="990600" y="5486400"/>
            <a:ext cx="8077200" cy="12954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400" dirty="0" smtClean="0"/>
              <a:t>If on one thread (active task), can be computed from WCET</a:t>
            </a:r>
          </a:p>
          <a:p>
            <a:r>
              <a:rPr lang="en-US" sz="1400" dirty="0" smtClean="0"/>
              <a:t>If crossing multiple threads, can be bounded (future work)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06931" y="1924744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8549" y="243840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29200" y="1924698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19800" y="2705799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43500" y="3846212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48000" y="388620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03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AADL Properties for Build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" r="1583"/>
          <a:stretch/>
        </p:blipFill>
        <p:spPr bwMode="auto">
          <a:xfrm>
            <a:off x="152400" y="1600200"/>
            <a:ext cx="420624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2971800" y="1475946"/>
            <a:ext cx="1310477" cy="1191054"/>
          </a:xfrm>
          <a:prstGeom prst="ellipse">
            <a:avLst/>
          </a:prstGeom>
          <a:solidFill>
            <a:srgbClr val="000000">
              <a:alpha val="30980"/>
            </a:srgb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95800" y="1371600"/>
            <a:ext cx="4572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thread E</a:t>
            </a:r>
          </a:p>
          <a:p>
            <a:r>
              <a:rPr lang="en-US" sz="1200" dirty="0" smtClean="0"/>
              <a:t>  features</a:t>
            </a:r>
            <a:endParaRPr lang="en-US" sz="1200" dirty="0"/>
          </a:p>
          <a:p>
            <a:r>
              <a:rPr lang="en-US" sz="1200" dirty="0" smtClean="0"/>
              <a:t>    Input1</a:t>
            </a:r>
            <a:r>
              <a:rPr lang="en-US" sz="1200" dirty="0"/>
              <a:t>: in event data port </a:t>
            </a:r>
            <a:r>
              <a:rPr lang="en-US" sz="1200" dirty="0" err="1"/>
              <a:t>Base_Types</a:t>
            </a:r>
            <a:r>
              <a:rPr lang="en-US" sz="1200" dirty="0" smtClean="0"/>
              <a:t>::Unsigned_32 </a:t>
            </a:r>
            <a:r>
              <a:rPr lang="en-US" sz="1200" dirty="0"/>
              <a:t>{</a:t>
            </a:r>
          </a:p>
          <a:p>
            <a:r>
              <a:rPr lang="en-US" sz="1200" dirty="0" smtClean="0"/>
              <a:t>      </a:t>
            </a:r>
            <a:r>
              <a:rPr lang="en-US" sz="1200" dirty="0"/>
              <a:t>SMACCM_SYS::</a:t>
            </a:r>
            <a:r>
              <a:rPr lang="en-US" sz="1200" dirty="0" err="1"/>
              <a:t>CommPrim_Source_Header</a:t>
            </a:r>
            <a:r>
              <a:rPr lang="en-US" sz="1200" dirty="0"/>
              <a:t> =&gt; "</a:t>
            </a:r>
            <a:r>
              <a:rPr lang="en-US" sz="1200" dirty="0" err="1"/>
              <a:t>E_Handlers.h</a:t>
            </a:r>
            <a:r>
              <a:rPr lang="en-US" sz="1200" dirty="0"/>
              <a:t>";</a:t>
            </a:r>
          </a:p>
          <a:p>
            <a:r>
              <a:rPr lang="en-US" sz="1200" dirty="0" smtClean="0"/>
              <a:t>      </a:t>
            </a:r>
            <a:r>
              <a:rPr lang="en-US" sz="1200" dirty="0"/>
              <a:t>SMACCM_SYS::</a:t>
            </a:r>
            <a:r>
              <a:rPr lang="en-US" sz="1200" dirty="0" err="1"/>
              <a:t>CommPrim_Source_Text</a:t>
            </a:r>
            <a:r>
              <a:rPr lang="en-US" sz="1200" dirty="0"/>
              <a:t> =&gt; "</a:t>
            </a:r>
            <a:r>
              <a:rPr lang="en-US" sz="1200" dirty="0" err="1"/>
              <a:t>E_Handlers.c</a:t>
            </a:r>
            <a:r>
              <a:rPr lang="en-US" sz="1200" dirty="0"/>
              <a:t>";</a:t>
            </a:r>
          </a:p>
          <a:p>
            <a:r>
              <a:rPr lang="en-US" sz="1200" dirty="0" smtClean="0"/>
              <a:t>      </a:t>
            </a:r>
            <a:r>
              <a:rPr lang="en-US" sz="1200" dirty="0"/>
              <a:t>SMACCM_SYS::</a:t>
            </a:r>
            <a:r>
              <a:rPr lang="en-US" sz="1200" dirty="0" err="1"/>
              <a:t>Compute_Entrypoint_Source_Text</a:t>
            </a:r>
            <a:r>
              <a:rPr lang="en-US" sz="1200" dirty="0"/>
              <a:t> =&gt; </a:t>
            </a:r>
            <a:endParaRPr lang="en-US" sz="1200" dirty="0" smtClean="0"/>
          </a:p>
          <a:p>
            <a:r>
              <a:rPr lang="en-US" sz="1200" dirty="0" smtClean="0"/>
              <a:t>         ("</a:t>
            </a:r>
            <a:r>
              <a:rPr lang="en-US" sz="1200" dirty="0"/>
              <a:t>eventhandler_E_Input1");</a:t>
            </a:r>
          </a:p>
          <a:p>
            <a:r>
              <a:rPr lang="en-US" sz="1200" dirty="0" smtClean="0"/>
              <a:t>    }; </a:t>
            </a:r>
            <a:endParaRPr lang="en-US" sz="1200" dirty="0"/>
          </a:p>
          <a:p>
            <a:r>
              <a:rPr lang="en-US" sz="1200" dirty="0" smtClean="0"/>
              <a:t>    Output1</a:t>
            </a:r>
            <a:r>
              <a:rPr lang="en-US" sz="1200" dirty="0"/>
              <a:t>: out event data port </a:t>
            </a:r>
            <a:r>
              <a:rPr lang="en-US" sz="1200" dirty="0" err="1"/>
              <a:t>Base_Types</a:t>
            </a:r>
            <a:r>
              <a:rPr lang="en-US" sz="1200" dirty="0"/>
              <a:t>:: Unsigned_32 {</a:t>
            </a:r>
          </a:p>
          <a:p>
            <a:r>
              <a:rPr lang="en-US" sz="1200" dirty="0" smtClean="0"/>
              <a:t>      </a:t>
            </a:r>
            <a:r>
              <a:rPr lang="en-US" sz="1200" dirty="0"/>
              <a:t>SMACCM_SYS::</a:t>
            </a:r>
            <a:r>
              <a:rPr lang="en-US" sz="1200" dirty="0" err="1"/>
              <a:t>CommPrim_Source_Header</a:t>
            </a:r>
            <a:r>
              <a:rPr lang="en-US" sz="1200" dirty="0"/>
              <a:t> =&gt; "</a:t>
            </a:r>
            <a:r>
              <a:rPr lang="en-US" sz="1200" dirty="0" err="1"/>
              <a:t>E_Output.h</a:t>
            </a:r>
            <a:r>
              <a:rPr lang="en-US" sz="1200" dirty="0"/>
              <a:t>";</a:t>
            </a:r>
          </a:p>
          <a:p>
            <a:r>
              <a:rPr lang="en-US" sz="1200" dirty="0" smtClean="0"/>
              <a:t>      </a:t>
            </a:r>
            <a:r>
              <a:rPr lang="en-US" sz="1200" dirty="0"/>
              <a:t>SMACCM_SYS::</a:t>
            </a:r>
            <a:r>
              <a:rPr lang="en-US" sz="1200" dirty="0" err="1"/>
              <a:t>CommPrim_Source_Text</a:t>
            </a:r>
            <a:r>
              <a:rPr lang="en-US" sz="1200" dirty="0"/>
              <a:t> =&gt; "</a:t>
            </a:r>
            <a:r>
              <a:rPr lang="en-US" sz="1200" dirty="0" err="1"/>
              <a:t>E_Output</a:t>
            </a:r>
            <a:r>
              <a:rPr lang="en-US" sz="1200" dirty="0"/>
              <a:t>";</a:t>
            </a:r>
          </a:p>
          <a:p>
            <a:r>
              <a:rPr lang="en-US" sz="1200" dirty="0" smtClean="0"/>
              <a:t>    }; </a:t>
            </a:r>
            <a:endParaRPr lang="en-US" sz="1200" dirty="0"/>
          </a:p>
          <a:p>
            <a:r>
              <a:rPr lang="en-US" sz="1200" dirty="0" smtClean="0"/>
              <a:t>    Output2</a:t>
            </a:r>
            <a:r>
              <a:rPr lang="en-US" sz="1200" dirty="0"/>
              <a:t>: out data port </a:t>
            </a:r>
            <a:r>
              <a:rPr lang="en-US" sz="1200" dirty="0" err="1"/>
              <a:t>Base_Types</a:t>
            </a:r>
            <a:r>
              <a:rPr lang="en-US" sz="1200" dirty="0"/>
              <a:t>:: Unsigned_32 {</a:t>
            </a:r>
          </a:p>
          <a:p>
            <a:r>
              <a:rPr lang="en-US" sz="1200" dirty="0" smtClean="0"/>
              <a:t>      </a:t>
            </a:r>
            <a:r>
              <a:rPr lang="en-US" sz="1200" dirty="0"/>
              <a:t>SMACCM_SYS::</a:t>
            </a:r>
            <a:r>
              <a:rPr lang="en-US" sz="1200" dirty="0" err="1"/>
              <a:t>CommPrim_Source_Header</a:t>
            </a:r>
            <a:r>
              <a:rPr lang="en-US" sz="1200" dirty="0"/>
              <a:t> =&gt; "</a:t>
            </a:r>
            <a:r>
              <a:rPr lang="en-US" sz="1200" dirty="0" err="1"/>
              <a:t>E_Output.h</a:t>
            </a:r>
            <a:r>
              <a:rPr lang="en-US" sz="1200" dirty="0"/>
              <a:t>";</a:t>
            </a:r>
          </a:p>
          <a:p>
            <a:r>
              <a:rPr lang="en-US" sz="1200" dirty="0" smtClean="0"/>
              <a:t>      </a:t>
            </a:r>
            <a:r>
              <a:rPr lang="en-US" sz="1200" dirty="0"/>
              <a:t>SMACCM_SYS::</a:t>
            </a:r>
            <a:r>
              <a:rPr lang="en-US" sz="1200" dirty="0" err="1"/>
              <a:t>CommPrim_Source_Text</a:t>
            </a:r>
            <a:r>
              <a:rPr lang="en-US" sz="1200" dirty="0"/>
              <a:t> =&gt; "</a:t>
            </a:r>
            <a:r>
              <a:rPr lang="en-US" sz="1200" dirty="0" err="1"/>
              <a:t>E_Output</a:t>
            </a:r>
            <a:r>
              <a:rPr lang="en-US" sz="1200" dirty="0"/>
              <a:t>";</a:t>
            </a:r>
          </a:p>
          <a:p>
            <a:r>
              <a:rPr lang="en-US" sz="1200" dirty="0" smtClean="0"/>
              <a:t>    }; </a:t>
            </a:r>
            <a:endParaRPr lang="en-US" sz="1200" dirty="0"/>
          </a:p>
          <a:p>
            <a:r>
              <a:rPr lang="en-US" sz="1000" dirty="0"/>
              <a:t>		</a:t>
            </a:r>
          </a:p>
          <a:p>
            <a:r>
              <a:rPr lang="en-US" sz="1200" dirty="0" smtClean="0"/>
              <a:t>  properties </a:t>
            </a:r>
            <a:endParaRPr lang="en-US" sz="1200" dirty="0"/>
          </a:p>
          <a:p>
            <a:r>
              <a:rPr lang="en-US" sz="1200" dirty="0" smtClean="0"/>
              <a:t>    SMACCM_SYS</a:t>
            </a:r>
            <a:r>
              <a:rPr lang="en-US" sz="1200" dirty="0"/>
              <a:t>::Language =&gt; "Ivory";</a:t>
            </a:r>
          </a:p>
          <a:p>
            <a:r>
              <a:rPr lang="en-US" sz="1200" dirty="0" smtClean="0"/>
              <a:t>    </a:t>
            </a:r>
            <a:r>
              <a:rPr lang="en-US" sz="1200" dirty="0"/>
              <a:t>SMACCM_SYS::</a:t>
            </a:r>
            <a:r>
              <a:rPr lang="en-US" sz="1200" dirty="0" err="1"/>
              <a:t>Thread_Type</a:t>
            </a:r>
            <a:r>
              <a:rPr lang="en-US" sz="1200" dirty="0"/>
              <a:t> =&gt; Passive ;</a:t>
            </a:r>
          </a:p>
          <a:p>
            <a:r>
              <a:rPr lang="en-US" sz="1200" dirty="0" smtClean="0"/>
              <a:t>    </a:t>
            </a:r>
            <a:r>
              <a:rPr lang="en-US" sz="1200" dirty="0" err="1"/>
              <a:t>Compute_Execution_Time</a:t>
            </a:r>
            <a:r>
              <a:rPr lang="en-US" sz="1200" dirty="0"/>
              <a:t> =&gt; 5 us .. 30 us;</a:t>
            </a:r>
          </a:p>
          <a:p>
            <a:r>
              <a:rPr lang="en-US" sz="1200" dirty="0" smtClean="0"/>
              <a:t>    </a:t>
            </a:r>
            <a:r>
              <a:rPr lang="en-US" sz="1200" dirty="0"/>
              <a:t>SMACCM_SYS::</a:t>
            </a:r>
            <a:r>
              <a:rPr lang="en-US" sz="1200" dirty="0" err="1"/>
              <a:t>Sends_Events_To</a:t>
            </a:r>
            <a:r>
              <a:rPr lang="en-US" sz="1200" dirty="0"/>
              <a:t> =&gt;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         "{{</a:t>
            </a:r>
            <a:r>
              <a:rPr lang="en-US" sz="1200" dirty="0"/>
              <a:t>1 </a:t>
            </a:r>
            <a:r>
              <a:rPr lang="en-US" sz="1200" dirty="0" smtClean="0"/>
              <a:t>Output1, 1 Output2}, {2 Output 2}}";</a:t>
            </a:r>
            <a:endParaRPr lang="en-US" sz="1200" dirty="0"/>
          </a:p>
          <a:p>
            <a:r>
              <a:rPr lang="en-US" sz="1200" dirty="0"/>
              <a:t>end E ; 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219200" y="4114800"/>
            <a:ext cx="2286000" cy="609600"/>
          </a:xfrm>
          <a:prstGeom prst="wedgeRoundRectCallout">
            <a:avLst>
              <a:gd name="adj1" fmla="val 97817"/>
              <a:gd name="adj2" fmla="val 741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Type:  Active or Passive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219200" y="4800600"/>
            <a:ext cx="2286000" cy="609600"/>
          </a:xfrm>
          <a:prstGeom prst="wedgeRoundRectCallout">
            <a:avLst>
              <a:gd name="adj1" fmla="val 97817"/>
              <a:gd name="adj2" fmla="val -154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Compute_Execution_Time</a:t>
            </a:r>
            <a:r>
              <a:rPr lang="en-US" sz="1400" dirty="0" smtClean="0"/>
              <a:t>: </a:t>
            </a:r>
            <a:br>
              <a:rPr lang="en-US" sz="1400" dirty="0" smtClean="0"/>
            </a:br>
            <a:r>
              <a:rPr lang="en-US" sz="1400" dirty="0" smtClean="0"/>
              <a:t>BCET .. WCET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1219200" y="5562600"/>
            <a:ext cx="2819400" cy="762000"/>
          </a:xfrm>
          <a:prstGeom prst="wedgeRoundRectCallout">
            <a:avLst>
              <a:gd name="adj1" fmla="val 67421"/>
              <a:gd name="adj2" fmla="val -745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Sends_Events_To</a:t>
            </a:r>
            <a:r>
              <a:rPr lang="en-US" sz="1400" dirty="0" smtClean="0"/>
              <a:t>: </a:t>
            </a:r>
          </a:p>
          <a:p>
            <a:pPr algn="ctr"/>
            <a:r>
              <a:rPr lang="en-US" sz="1400" dirty="0" smtClean="0"/>
              <a:t>List of sets of comma separated {&lt;number&gt; &lt;port&gt;} pairs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257800" y="5943600"/>
            <a:ext cx="3657600" cy="762000"/>
          </a:xfrm>
          <a:prstGeom prst="wedgeRoundRectCallout">
            <a:avLst>
              <a:gd name="adj1" fmla="val -24646"/>
              <a:gd name="adj2" fmla="val -885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 this case, the thread can send one message to each of Output1 and Output2, or two messages to Output2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332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6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AADL Properties for Build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" r="1583"/>
          <a:stretch/>
        </p:blipFill>
        <p:spPr bwMode="auto">
          <a:xfrm>
            <a:off x="152400" y="1600200"/>
            <a:ext cx="420624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0" y="1524000"/>
            <a:ext cx="1310477" cy="1191054"/>
          </a:xfrm>
          <a:prstGeom prst="ellipse">
            <a:avLst/>
          </a:prstGeom>
          <a:solidFill>
            <a:srgbClr val="000000">
              <a:alpha val="30980"/>
            </a:srgb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95800" y="1371600"/>
            <a:ext cx="4572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thread A</a:t>
            </a:r>
          </a:p>
          <a:p>
            <a:r>
              <a:rPr lang="en-US" sz="1200" dirty="0" smtClean="0"/>
              <a:t>  features</a:t>
            </a:r>
            <a:endParaRPr lang="en-US" sz="1200" dirty="0"/>
          </a:p>
          <a:p>
            <a:r>
              <a:rPr lang="en-US" sz="1200" dirty="0" smtClean="0"/>
              <a:t>    Output1</a:t>
            </a:r>
            <a:r>
              <a:rPr lang="en-US" sz="1200" dirty="0"/>
              <a:t>: out event data port </a:t>
            </a:r>
            <a:r>
              <a:rPr lang="en-US" sz="1200" dirty="0" err="1"/>
              <a:t>Base_Types</a:t>
            </a:r>
            <a:r>
              <a:rPr lang="en-US" sz="1200" dirty="0"/>
              <a:t>:: </a:t>
            </a:r>
            <a:r>
              <a:rPr lang="en-US" sz="1200" dirty="0" smtClean="0"/>
              <a:t>Unsigned_32 {</a:t>
            </a:r>
            <a:endParaRPr lang="en-US" sz="1200" dirty="0"/>
          </a:p>
          <a:p>
            <a:r>
              <a:rPr lang="en-US" sz="1200" dirty="0" smtClean="0"/>
              <a:t>      </a:t>
            </a:r>
            <a:r>
              <a:rPr lang="en-US" sz="1200" dirty="0"/>
              <a:t>SMACCM_SYS::</a:t>
            </a:r>
            <a:r>
              <a:rPr lang="en-US" sz="1200" dirty="0" err="1"/>
              <a:t>CommPrim_Source_Header</a:t>
            </a:r>
            <a:r>
              <a:rPr lang="en-US" sz="1200" dirty="0"/>
              <a:t> =&gt; "A_Output1.h";</a:t>
            </a:r>
          </a:p>
          <a:p>
            <a:r>
              <a:rPr lang="en-US" sz="1200" dirty="0" smtClean="0"/>
              <a:t>      </a:t>
            </a:r>
            <a:r>
              <a:rPr lang="en-US" sz="1200" dirty="0"/>
              <a:t>SMACCM_SYS::</a:t>
            </a:r>
            <a:r>
              <a:rPr lang="en-US" sz="1200" dirty="0" err="1"/>
              <a:t>CommPrim_Source_Text</a:t>
            </a:r>
            <a:r>
              <a:rPr lang="en-US" sz="1200" dirty="0"/>
              <a:t> =&gt; "</a:t>
            </a:r>
            <a:r>
              <a:rPr lang="en-US" sz="1200" dirty="0" smtClean="0"/>
              <a:t>A_Output1";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};</a:t>
            </a:r>
            <a:endParaRPr lang="en-US" sz="1200" dirty="0"/>
          </a:p>
          <a:p>
            <a:r>
              <a:rPr lang="en-US" sz="1200" dirty="0" smtClean="0"/>
              <a:t>    Output2</a:t>
            </a:r>
            <a:r>
              <a:rPr lang="en-US" sz="1200" dirty="0"/>
              <a:t>: out event data port </a:t>
            </a:r>
            <a:r>
              <a:rPr lang="en-US" sz="1200" dirty="0" err="1"/>
              <a:t>Base_Types</a:t>
            </a:r>
            <a:r>
              <a:rPr lang="en-US" sz="1200" dirty="0"/>
              <a:t>:: Unsigned_32 {</a:t>
            </a:r>
          </a:p>
          <a:p>
            <a:r>
              <a:rPr lang="en-US" sz="1200" dirty="0"/>
              <a:t>  </a:t>
            </a:r>
            <a:r>
              <a:rPr lang="en-US" sz="1200" dirty="0" smtClean="0"/>
              <a:t>    SMACCM_SYS</a:t>
            </a:r>
            <a:r>
              <a:rPr lang="en-US" sz="1200" dirty="0"/>
              <a:t>::</a:t>
            </a:r>
            <a:r>
              <a:rPr lang="en-US" sz="1200" dirty="0" err="1"/>
              <a:t>CommPrim_Source_Header</a:t>
            </a:r>
            <a:r>
              <a:rPr lang="en-US" sz="1200" dirty="0"/>
              <a:t> =&gt; "A_Output2.h";</a:t>
            </a:r>
          </a:p>
          <a:p>
            <a:r>
              <a:rPr lang="en-US" sz="1200" dirty="0"/>
              <a:t>  </a:t>
            </a:r>
            <a:r>
              <a:rPr lang="en-US" sz="1200" dirty="0" smtClean="0"/>
              <a:t>    SMACCM_SYS</a:t>
            </a:r>
            <a:r>
              <a:rPr lang="en-US" sz="1200" dirty="0"/>
              <a:t>::</a:t>
            </a:r>
            <a:r>
              <a:rPr lang="en-US" sz="1200" dirty="0" err="1"/>
              <a:t>CommPrim_Source_Text</a:t>
            </a:r>
            <a:r>
              <a:rPr lang="en-US" sz="1200" dirty="0"/>
              <a:t> =&gt; "A_Output2</a:t>
            </a:r>
            <a:r>
              <a:rPr lang="en-US" sz="1200" dirty="0" smtClean="0"/>
              <a:t>";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}; 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properties 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Dispatch_Protocol</a:t>
            </a:r>
            <a:r>
              <a:rPr lang="en-US" sz="1200" dirty="0" smtClean="0"/>
              <a:t> </a:t>
            </a:r>
            <a:r>
              <a:rPr lang="en-US" sz="1200" dirty="0"/>
              <a:t>=&gt; Periodic;</a:t>
            </a:r>
          </a:p>
          <a:p>
            <a:r>
              <a:rPr lang="en-US" sz="1200" dirty="0" smtClean="0"/>
              <a:t>  Period </a:t>
            </a:r>
            <a:r>
              <a:rPr lang="en-US" sz="1200" dirty="0"/>
              <a:t>=&gt; 100 </a:t>
            </a:r>
            <a:r>
              <a:rPr lang="en-US" sz="1200" dirty="0" err="1"/>
              <a:t>ms</a:t>
            </a:r>
            <a:r>
              <a:rPr lang="en-US" sz="1200" dirty="0"/>
              <a:t>;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Source_Text</a:t>
            </a:r>
            <a:r>
              <a:rPr lang="en-US" sz="1200" dirty="0" smtClean="0"/>
              <a:t> </a:t>
            </a:r>
            <a:r>
              <a:rPr lang="en-US" sz="1200" dirty="0"/>
              <a:t>=&gt; ("</a:t>
            </a:r>
            <a:r>
              <a:rPr lang="en-US" sz="1200" dirty="0" err="1"/>
              <a:t>eventhandler_periodic_A.c</a:t>
            </a:r>
            <a:r>
              <a:rPr lang="en-US" sz="1200" dirty="0"/>
              <a:t>");</a:t>
            </a:r>
          </a:p>
          <a:p>
            <a:r>
              <a:rPr lang="en-US" sz="1200" dirty="0" smtClean="0"/>
              <a:t>  Priority </a:t>
            </a:r>
            <a:r>
              <a:rPr lang="en-US" sz="1200" dirty="0"/>
              <a:t>=&gt; 45;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Stack_Size</a:t>
            </a:r>
            <a:r>
              <a:rPr lang="en-US" sz="1200" dirty="0" smtClean="0"/>
              <a:t> </a:t>
            </a:r>
            <a:r>
              <a:rPr lang="en-US" sz="1200" dirty="0"/>
              <a:t>=&gt; 2048 bytes;</a:t>
            </a:r>
          </a:p>
          <a:p>
            <a:r>
              <a:rPr lang="en-US" sz="1200" dirty="0" smtClean="0"/>
              <a:t>  SMACCM_SYS</a:t>
            </a:r>
            <a:r>
              <a:rPr lang="en-US" sz="1200" dirty="0"/>
              <a:t>::Language =&gt; "Ivory";</a:t>
            </a:r>
          </a:p>
          <a:p>
            <a:r>
              <a:rPr lang="en-US" sz="1200" dirty="0" smtClean="0"/>
              <a:t>  SMACCM_SYS</a:t>
            </a:r>
            <a:r>
              <a:rPr lang="en-US" sz="1200" dirty="0"/>
              <a:t>::</a:t>
            </a:r>
            <a:r>
              <a:rPr lang="en-US" sz="1200" dirty="0" err="1"/>
              <a:t>Thread_Type</a:t>
            </a:r>
            <a:r>
              <a:rPr lang="en-US" sz="1200" dirty="0"/>
              <a:t> =&gt; Active ;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Compute_Execution_Time</a:t>
            </a:r>
            <a:r>
              <a:rPr lang="en-US" sz="1200" dirty="0" smtClean="0"/>
              <a:t> </a:t>
            </a:r>
            <a:r>
              <a:rPr lang="en-US" sz="1200" dirty="0"/>
              <a:t>=&gt; 10 us .. 50 us;</a:t>
            </a:r>
          </a:p>
          <a:p>
            <a:r>
              <a:rPr lang="en-US" sz="1200" dirty="0" smtClean="0"/>
              <a:t>  SMACCM_SYS</a:t>
            </a:r>
            <a:r>
              <a:rPr lang="en-US" sz="1200" dirty="0"/>
              <a:t>::</a:t>
            </a:r>
            <a:r>
              <a:rPr lang="en-US" sz="1200" dirty="0" err="1"/>
              <a:t>Sends_Events_To</a:t>
            </a:r>
            <a:r>
              <a:rPr lang="en-US" sz="1200" dirty="0"/>
              <a:t> =&gt; "{{1 Output1, 1 Output2}}";</a:t>
            </a:r>
          </a:p>
          <a:p>
            <a:r>
              <a:rPr lang="en-US" sz="1200" dirty="0"/>
              <a:t>end A ; </a:t>
            </a:r>
          </a:p>
          <a:p>
            <a:endParaRPr lang="en-US" sz="12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143000" y="3886200"/>
            <a:ext cx="2438400" cy="1219200"/>
          </a:xfrm>
          <a:prstGeom prst="wedgeRoundRectCallout">
            <a:avLst>
              <a:gd name="adj1" fmla="val 91628"/>
              <a:gd name="adj2" fmla="val -513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Active threads have a dispatch protocol: Periodic or Sporadic (for event-based threads).  If periodic, then a period must be specified  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990600" y="5257800"/>
            <a:ext cx="3505200" cy="1219200"/>
          </a:xfrm>
          <a:prstGeom prst="wedgeRoundRectCallout">
            <a:avLst>
              <a:gd name="adj1" fmla="val 54067"/>
              <a:gd name="adj2" fmla="val -1117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Active threads must have a specified stack size.  This is currently the aggregate required stack for all passive object invocations;  we could modify this so that it is computed from stack sizes of each passive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2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 smtClean="0"/>
              <a:t>eChronos</a:t>
            </a:r>
            <a:r>
              <a:rPr lang="en-US" sz="2400" dirty="0" smtClean="0"/>
              <a:t>: </a:t>
            </a:r>
          </a:p>
          <a:p>
            <a:pPr lvl="1"/>
            <a:r>
              <a:rPr lang="en-US" sz="2000" dirty="0" smtClean="0"/>
              <a:t>All tasks in one memory space</a:t>
            </a:r>
          </a:p>
          <a:p>
            <a:pPr lvl="1"/>
            <a:r>
              <a:rPr lang="en-US" sz="2000" dirty="0" smtClean="0"/>
              <a:t>Implementation: procedure calls with </a:t>
            </a:r>
            <a:r>
              <a:rPr lang="en-US" sz="2000" dirty="0" err="1" smtClean="0"/>
              <a:t>mutex</a:t>
            </a:r>
            <a:r>
              <a:rPr lang="en-US" sz="2000" dirty="0" smtClean="0"/>
              <a:t> for mutual exclusion</a:t>
            </a:r>
          </a:p>
          <a:p>
            <a:pPr lvl="1"/>
            <a:r>
              <a:rPr lang="en-US" sz="2000" dirty="0" err="1" smtClean="0"/>
              <a:t>Sends_Events_To</a:t>
            </a:r>
            <a:r>
              <a:rPr lang="en-US" sz="2000" dirty="0" smtClean="0"/>
              <a:t> property used to determine maximum queue depth for each outgoing interface.</a:t>
            </a:r>
          </a:p>
          <a:p>
            <a:pPr lvl="1"/>
            <a:r>
              <a:rPr lang="en-US" sz="2000" dirty="0" smtClean="0"/>
              <a:t>Queued communications same as Phase I</a:t>
            </a:r>
          </a:p>
          <a:p>
            <a:r>
              <a:rPr lang="en-US" sz="2400" dirty="0" err="1" smtClean="0"/>
              <a:t>CAmkES</a:t>
            </a:r>
            <a:endParaRPr lang="en-US" sz="2400" dirty="0" smtClean="0"/>
          </a:p>
          <a:p>
            <a:pPr lvl="1"/>
            <a:r>
              <a:rPr lang="en-US" sz="2000" dirty="0" smtClean="0"/>
              <a:t>Tasks in separate memory spaces</a:t>
            </a:r>
          </a:p>
          <a:p>
            <a:pPr lvl="1"/>
            <a:r>
              <a:rPr lang="en-US" sz="2000" dirty="0" smtClean="0"/>
              <a:t>Active/passive tasks correspond closely to </a:t>
            </a:r>
            <a:r>
              <a:rPr lang="en-US" sz="2000" dirty="0" err="1" smtClean="0"/>
              <a:t>CAmkES</a:t>
            </a:r>
            <a:r>
              <a:rPr lang="en-US" sz="2000" dirty="0" smtClean="0"/>
              <a:t> active/passive components</a:t>
            </a:r>
          </a:p>
          <a:p>
            <a:pPr lvl="1"/>
            <a:r>
              <a:rPr lang="en-US" sz="2000" dirty="0" smtClean="0"/>
              <a:t>However, to support queued synchronous calls, </a:t>
            </a:r>
            <a:r>
              <a:rPr lang="en-US" sz="2000" i="1" dirty="0" smtClean="0"/>
              <a:t>scheduler </a:t>
            </a:r>
            <a:r>
              <a:rPr lang="en-US" sz="2000" dirty="0" smtClean="0"/>
              <a:t>component is constructed for each thread to actually perform dispatching to tasks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406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from AADL</a:t>
            </a:r>
          </a:p>
          <a:p>
            <a:pPr lvl="1"/>
            <a:r>
              <a:rPr lang="en-US" dirty="0" smtClean="0"/>
              <a:t>Active and Passive Tasking Model</a:t>
            </a:r>
          </a:p>
          <a:p>
            <a:pPr lvl="1"/>
            <a:r>
              <a:rPr lang="en-US" dirty="0" smtClean="0"/>
              <a:t>Minor Interface Changes</a:t>
            </a:r>
          </a:p>
          <a:p>
            <a:r>
              <a:rPr lang="en-US" dirty="0" smtClean="0"/>
              <a:t>Schedulability Analysis</a:t>
            </a:r>
          </a:p>
          <a:p>
            <a:r>
              <a:rPr lang="en-US" dirty="0" smtClean="0"/>
              <a:t>“Headless” OSATE build</a:t>
            </a:r>
          </a:p>
          <a:p>
            <a:r>
              <a:rPr lang="en-US" dirty="0" smtClean="0"/>
              <a:t>Testing and 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3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AADL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CAmkES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All threads (active or passive) become </a:t>
            </a:r>
            <a:r>
              <a:rPr lang="en-US" sz="2000" b="1" dirty="0" smtClean="0"/>
              <a:t>components</a:t>
            </a:r>
          </a:p>
          <a:p>
            <a:r>
              <a:rPr lang="en-US" sz="2000" b="1" dirty="0" smtClean="0"/>
              <a:t>data port</a:t>
            </a:r>
            <a:r>
              <a:rPr lang="en-US" sz="2000" dirty="0" smtClean="0"/>
              <a:t>s in AADL become </a:t>
            </a:r>
            <a:r>
              <a:rPr lang="en-US" sz="2000" b="1" dirty="0" err="1" smtClean="0"/>
              <a:t>dataports</a:t>
            </a:r>
            <a:r>
              <a:rPr lang="en-US" sz="2000" b="1" dirty="0" smtClean="0"/>
              <a:t> </a:t>
            </a:r>
            <a:r>
              <a:rPr lang="en-US" sz="2000" dirty="0" smtClean="0"/>
              <a:t>of the same type.</a:t>
            </a:r>
          </a:p>
          <a:p>
            <a:pPr lvl="1"/>
            <a:r>
              <a:rPr lang="en-US" sz="1600" dirty="0" smtClean="0"/>
              <a:t>Need </a:t>
            </a:r>
            <a:r>
              <a:rPr lang="en-US" sz="1600" b="1" dirty="0" smtClean="0"/>
              <a:t>mutual exclusion</a:t>
            </a:r>
            <a:r>
              <a:rPr lang="en-US" sz="1600" dirty="0" smtClean="0"/>
              <a:t> for complex types.</a:t>
            </a:r>
          </a:p>
          <a:p>
            <a:r>
              <a:rPr lang="en-US" sz="2000" b="1" dirty="0" smtClean="0"/>
              <a:t>Event/event data ports </a:t>
            </a:r>
            <a:r>
              <a:rPr lang="en-US" sz="2000" dirty="0" smtClean="0"/>
              <a:t>become: </a:t>
            </a:r>
          </a:p>
          <a:p>
            <a:pPr lvl="1"/>
            <a:r>
              <a:rPr lang="en-US" sz="1800" dirty="0" smtClean="0"/>
              <a:t>If destination is </a:t>
            </a:r>
            <a:r>
              <a:rPr lang="en-US" sz="1800" b="1" dirty="0" smtClean="0"/>
              <a:t>active </a:t>
            </a:r>
            <a:r>
              <a:rPr lang="en-US" sz="1800" dirty="0" smtClean="0"/>
              <a:t>thread: </a:t>
            </a:r>
            <a:r>
              <a:rPr lang="en-US" sz="1800" b="1" dirty="0" err="1" smtClean="0"/>
              <a:t>dataport</a:t>
            </a:r>
            <a:r>
              <a:rPr lang="en-US" sz="1800" b="1" dirty="0" smtClean="0"/>
              <a:t> </a:t>
            </a:r>
            <a:r>
              <a:rPr lang="en-US" sz="1800" dirty="0" smtClean="0"/>
              <a:t>containing queue for destination (matching Phase I </a:t>
            </a:r>
            <a:r>
              <a:rPr lang="en-US" sz="1800" dirty="0" err="1" smtClean="0"/>
              <a:t>eChronos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If destination is </a:t>
            </a:r>
            <a:r>
              <a:rPr lang="en-US" sz="1800" b="1" dirty="0" smtClean="0"/>
              <a:t>passive </a:t>
            </a:r>
            <a:r>
              <a:rPr lang="en-US" sz="1800" dirty="0" smtClean="0"/>
              <a:t>thread: RPC interface with message as argument.</a:t>
            </a:r>
          </a:p>
          <a:p>
            <a:r>
              <a:rPr lang="en-US" sz="2000" b="1" dirty="0" smtClean="0"/>
              <a:t>AADL RPC ports </a:t>
            </a:r>
            <a:r>
              <a:rPr lang="en-US" sz="2000" dirty="0" smtClean="0"/>
              <a:t>are translated into </a:t>
            </a:r>
            <a:r>
              <a:rPr lang="en-US" sz="2000" dirty="0" err="1" smtClean="0"/>
              <a:t>CAmkES</a:t>
            </a:r>
            <a:r>
              <a:rPr lang="en-US" sz="2000" dirty="0" smtClean="0"/>
              <a:t> </a:t>
            </a:r>
            <a:r>
              <a:rPr lang="en-US" sz="2000" b="1" dirty="0" smtClean="0"/>
              <a:t>procedures </a:t>
            </a:r>
            <a:r>
              <a:rPr lang="en-US" sz="2000" dirty="0" smtClean="0"/>
              <a:t>(for interface) and uses/consumes.</a:t>
            </a:r>
            <a:endParaRPr lang="en-US" sz="2000" b="1" dirty="0" smtClean="0"/>
          </a:p>
          <a:p>
            <a:r>
              <a:rPr lang="en-US" sz="2000" dirty="0" smtClean="0"/>
              <a:t>Priorities are described in the </a:t>
            </a:r>
            <a:r>
              <a:rPr lang="en-US" sz="2000" b="1" dirty="0" smtClean="0"/>
              <a:t>configuration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88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CAmkES</a:t>
            </a:r>
            <a:r>
              <a:rPr lang="en-US" dirty="0" smtClean="0"/>
              <a:t> Implementation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" r="1583" b="16364"/>
          <a:stretch/>
        </p:blipFill>
        <p:spPr bwMode="auto">
          <a:xfrm>
            <a:off x="304800" y="1371600"/>
            <a:ext cx="4206240" cy="210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137323" y="1295400"/>
            <a:ext cx="1310477" cy="1191054"/>
          </a:xfrm>
          <a:prstGeom prst="ellipse">
            <a:avLst/>
          </a:prstGeom>
          <a:solidFill>
            <a:srgbClr val="000000">
              <a:alpha val="30980"/>
            </a:srgb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76800" y="1576894"/>
            <a:ext cx="419100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thread A</a:t>
            </a:r>
          </a:p>
          <a:p>
            <a:r>
              <a:rPr lang="en-US" sz="1100" dirty="0" smtClean="0"/>
              <a:t>  features</a:t>
            </a:r>
            <a:endParaRPr lang="en-US" sz="1100" dirty="0"/>
          </a:p>
          <a:p>
            <a:r>
              <a:rPr lang="en-US" sz="1100" dirty="0" smtClean="0"/>
              <a:t>    Output1</a:t>
            </a:r>
            <a:r>
              <a:rPr lang="en-US" sz="1100" dirty="0"/>
              <a:t>: out event data port </a:t>
            </a:r>
            <a:r>
              <a:rPr lang="en-US" sz="1100" dirty="0" err="1"/>
              <a:t>Base_Types</a:t>
            </a:r>
            <a:r>
              <a:rPr lang="en-US" sz="1100" dirty="0"/>
              <a:t>:: </a:t>
            </a:r>
            <a:r>
              <a:rPr lang="en-US" sz="1100" dirty="0" smtClean="0"/>
              <a:t>Unsigned_32 {</a:t>
            </a:r>
            <a:endParaRPr lang="en-US" sz="1100" dirty="0"/>
          </a:p>
          <a:p>
            <a:r>
              <a:rPr lang="en-US" sz="1100" dirty="0" smtClean="0"/>
              <a:t>      </a:t>
            </a:r>
            <a:r>
              <a:rPr lang="en-US" sz="1100" dirty="0"/>
              <a:t>SMACCM_SYS::</a:t>
            </a:r>
            <a:r>
              <a:rPr lang="en-US" sz="1100" dirty="0" err="1"/>
              <a:t>CommPrim_Source_Header</a:t>
            </a:r>
            <a:r>
              <a:rPr lang="en-US" sz="1100" dirty="0"/>
              <a:t> =&gt; "A_Output1.h";</a:t>
            </a:r>
          </a:p>
          <a:p>
            <a:r>
              <a:rPr lang="en-US" sz="1100" dirty="0" smtClean="0"/>
              <a:t>      </a:t>
            </a:r>
            <a:r>
              <a:rPr lang="en-US" sz="1100" dirty="0"/>
              <a:t>SMACCM_SYS::</a:t>
            </a:r>
            <a:r>
              <a:rPr lang="en-US" sz="1100" dirty="0" err="1"/>
              <a:t>CommPrim_Source_Text</a:t>
            </a:r>
            <a:r>
              <a:rPr lang="en-US" sz="1100" dirty="0"/>
              <a:t> =&gt; "</a:t>
            </a:r>
            <a:r>
              <a:rPr lang="en-US" sz="1100" dirty="0" smtClean="0"/>
              <a:t>A_Output1";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};</a:t>
            </a:r>
            <a:endParaRPr lang="en-US" sz="1100" dirty="0"/>
          </a:p>
          <a:p>
            <a:r>
              <a:rPr lang="en-US" sz="1100" dirty="0" smtClean="0"/>
              <a:t>    Output2</a:t>
            </a:r>
            <a:r>
              <a:rPr lang="en-US" sz="1100" dirty="0"/>
              <a:t>: out event data port </a:t>
            </a:r>
            <a:r>
              <a:rPr lang="en-US" sz="1100" dirty="0" err="1"/>
              <a:t>Base_Types</a:t>
            </a:r>
            <a:r>
              <a:rPr lang="en-US" sz="1100" dirty="0"/>
              <a:t>:: Unsigned_32 {</a:t>
            </a:r>
          </a:p>
          <a:p>
            <a:r>
              <a:rPr lang="en-US" sz="1100" dirty="0"/>
              <a:t>  </a:t>
            </a:r>
            <a:r>
              <a:rPr lang="en-US" sz="1100" dirty="0" smtClean="0"/>
              <a:t>    SMACCM_SYS</a:t>
            </a:r>
            <a:r>
              <a:rPr lang="en-US" sz="1100" dirty="0"/>
              <a:t>::</a:t>
            </a:r>
            <a:r>
              <a:rPr lang="en-US" sz="1100" dirty="0" err="1"/>
              <a:t>CommPrim_Source_Header</a:t>
            </a:r>
            <a:r>
              <a:rPr lang="en-US" sz="1100" dirty="0"/>
              <a:t> =&gt; "A_Output2.h";</a:t>
            </a:r>
          </a:p>
          <a:p>
            <a:r>
              <a:rPr lang="en-US" sz="1100" dirty="0"/>
              <a:t>  </a:t>
            </a:r>
            <a:r>
              <a:rPr lang="en-US" sz="1100" dirty="0" smtClean="0"/>
              <a:t>    SMACCM_SYS</a:t>
            </a:r>
            <a:r>
              <a:rPr lang="en-US" sz="1100" dirty="0"/>
              <a:t>::</a:t>
            </a:r>
            <a:r>
              <a:rPr lang="en-US" sz="1100" dirty="0" err="1"/>
              <a:t>CommPrim_Source_Text</a:t>
            </a:r>
            <a:r>
              <a:rPr lang="en-US" sz="1100" dirty="0"/>
              <a:t> =&gt; "A_Output2</a:t>
            </a:r>
            <a:r>
              <a:rPr lang="en-US" sz="1100" dirty="0" smtClean="0"/>
              <a:t>";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}; 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properties </a:t>
            </a:r>
          </a:p>
          <a:p>
            <a:r>
              <a:rPr lang="en-US" sz="1100" dirty="0" smtClean="0"/>
              <a:t>  </a:t>
            </a:r>
            <a:r>
              <a:rPr lang="en-US" sz="1100" dirty="0" err="1" smtClean="0"/>
              <a:t>Dispatch_Protocol</a:t>
            </a:r>
            <a:r>
              <a:rPr lang="en-US" sz="1100" dirty="0" smtClean="0"/>
              <a:t> </a:t>
            </a:r>
            <a:r>
              <a:rPr lang="en-US" sz="1100" dirty="0"/>
              <a:t>=&gt; Periodic;</a:t>
            </a:r>
          </a:p>
          <a:p>
            <a:r>
              <a:rPr lang="en-US" sz="1100" dirty="0" smtClean="0"/>
              <a:t>  Period </a:t>
            </a:r>
            <a:r>
              <a:rPr lang="en-US" sz="1100" dirty="0"/>
              <a:t>=&gt; 100 </a:t>
            </a:r>
            <a:r>
              <a:rPr lang="en-US" sz="1100" dirty="0" err="1"/>
              <a:t>ms</a:t>
            </a:r>
            <a:r>
              <a:rPr lang="en-US" sz="1100" dirty="0"/>
              <a:t>;</a:t>
            </a:r>
          </a:p>
          <a:p>
            <a:r>
              <a:rPr lang="en-US" sz="1100" dirty="0" smtClean="0"/>
              <a:t>  SMACCM_SYS::</a:t>
            </a:r>
            <a:r>
              <a:rPr lang="en-US" sz="1100" dirty="0" err="1" smtClean="0"/>
              <a:t>Compute_Entrypoint_Source_Text</a:t>
            </a:r>
            <a:r>
              <a:rPr lang="en-US" sz="1100" dirty="0" smtClean="0"/>
              <a:t> =&gt;   </a:t>
            </a:r>
          </a:p>
          <a:p>
            <a:r>
              <a:rPr lang="en-US" sz="1100" dirty="0" smtClean="0"/>
              <a:t>     ("eventhandler_periodic_A1”, "eventhandler_periodic_A2”,);</a:t>
            </a:r>
          </a:p>
          <a:p>
            <a:r>
              <a:rPr lang="en-US" sz="1100" dirty="0" smtClean="0"/>
              <a:t>  </a:t>
            </a:r>
            <a:r>
              <a:rPr lang="en-US" sz="1100" b="1" dirty="0" smtClean="0"/>
              <a:t>… more stuff here</a:t>
            </a:r>
            <a:endParaRPr lang="en-US" sz="1100" dirty="0" smtClean="0"/>
          </a:p>
          <a:p>
            <a:r>
              <a:rPr lang="en-US" sz="1100" dirty="0" smtClean="0"/>
              <a:t>end </a:t>
            </a:r>
            <a:r>
              <a:rPr lang="en-US" sz="1100" dirty="0"/>
              <a:t>A ; </a:t>
            </a:r>
          </a:p>
          <a:p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12192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AADL Model: 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66800" y="3657600"/>
            <a:ext cx="4572000" cy="1582073"/>
            <a:chOff x="1066800" y="3657600"/>
            <a:chExt cx="4572000" cy="1582073"/>
          </a:xfrm>
        </p:grpSpPr>
        <p:sp>
          <p:nvSpPr>
            <p:cNvPr id="9" name="TextBox 8"/>
            <p:cNvSpPr txBox="1"/>
            <p:nvPr/>
          </p:nvSpPr>
          <p:spPr>
            <a:xfrm>
              <a:off x="1066800" y="3657600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CAmkES</a:t>
              </a:r>
              <a:r>
                <a:rPr lang="en-US" dirty="0" smtClean="0"/>
                <a:t> component: 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66800" y="3962400"/>
              <a:ext cx="4572000" cy="127727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100" dirty="0"/>
                <a:t>component </a:t>
              </a:r>
              <a:r>
                <a:rPr lang="en-US" sz="1100" dirty="0" smtClean="0"/>
                <a:t>A </a:t>
              </a:r>
              <a:r>
                <a:rPr lang="en-US" sz="1100" dirty="0"/>
                <a:t>{</a:t>
              </a:r>
            </a:p>
            <a:p>
              <a:r>
                <a:rPr lang="en-US" sz="1100" dirty="0"/>
                <a:t>    </a:t>
              </a:r>
              <a:r>
                <a:rPr lang="en-US" sz="1100" dirty="0" smtClean="0"/>
                <a:t>control;</a:t>
              </a:r>
            </a:p>
            <a:p>
              <a:r>
                <a:rPr lang="en-US" sz="1100" dirty="0"/>
                <a:t> </a:t>
              </a:r>
              <a:r>
                <a:rPr lang="en-US" sz="1100" dirty="0" smtClean="0"/>
                <a:t>   uses Unsigned_32_Receiver A_Output1;</a:t>
              </a:r>
              <a:endParaRPr lang="en-US" sz="1100" dirty="0"/>
            </a:p>
            <a:p>
              <a:r>
                <a:rPr lang="en-US" sz="1100" dirty="0"/>
                <a:t> </a:t>
              </a:r>
              <a:r>
                <a:rPr lang="en-US" sz="1100" dirty="0" smtClean="0"/>
                <a:t>   uses </a:t>
              </a:r>
              <a:r>
                <a:rPr lang="en-US" sz="1100" dirty="0"/>
                <a:t>Unsigned_32_Receiver </a:t>
              </a:r>
              <a:r>
                <a:rPr lang="en-US" sz="1100" dirty="0" smtClean="0"/>
                <a:t>A_Output2;</a:t>
              </a:r>
            </a:p>
            <a:p>
              <a:r>
                <a:rPr lang="en-US" sz="1100" dirty="0" smtClean="0"/>
                <a:t>    consumes sig </a:t>
              </a:r>
              <a:r>
                <a:rPr lang="en-US" sz="1100" dirty="0" err="1" smtClean="0"/>
                <a:t>sig_period</a:t>
              </a:r>
              <a:r>
                <a:rPr lang="en-US" sz="1100" dirty="0" smtClean="0"/>
                <a:t>;</a:t>
              </a:r>
            </a:p>
            <a:p>
              <a:r>
                <a:rPr lang="en-US" sz="1100" dirty="0"/>
                <a:t> </a:t>
              </a:r>
              <a:r>
                <a:rPr lang="en-US" sz="1100" dirty="0" smtClean="0"/>
                <a:t>   </a:t>
              </a:r>
              <a:r>
                <a:rPr lang="en-US" sz="1100" dirty="0" err="1" smtClean="0"/>
                <a:t>dataport</a:t>
              </a:r>
              <a:r>
                <a:rPr lang="en-US" sz="1100" dirty="0" smtClean="0"/>
                <a:t> </a:t>
              </a:r>
              <a:r>
                <a:rPr lang="en-US" sz="1100" dirty="0"/>
                <a:t>buffer b2;</a:t>
              </a:r>
            </a:p>
            <a:p>
              <a:r>
                <a:rPr lang="en-US" sz="1100" dirty="0"/>
                <a:t>}</a:t>
              </a:r>
            </a:p>
          </p:txBody>
        </p:sp>
        <p:sp>
          <p:nvSpPr>
            <p:cNvPr id="16" name="Down Arrow 15"/>
            <p:cNvSpPr/>
            <p:nvPr/>
          </p:nvSpPr>
          <p:spPr>
            <a:xfrm rot="4258823">
              <a:off x="4325873" y="3659970"/>
              <a:ext cx="241381" cy="6657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858000" y="5262027"/>
            <a:ext cx="203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Generated C code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858000" y="5631359"/>
            <a:ext cx="22098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void main() {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uint32 time = </a:t>
            </a:r>
            <a:r>
              <a:rPr lang="en-US" sz="1100" dirty="0" err="1" smtClean="0"/>
              <a:t>get_system_time</a:t>
            </a:r>
            <a:r>
              <a:rPr lang="en-US" sz="1100" dirty="0" smtClean="0"/>
              <a:t>();</a:t>
            </a:r>
          </a:p>
          <a:p>
            <a:r>
              <a:rPr lang="en-US" sz="1100" dirty="0" smtClean="0"/>
              <a:t>  eventhandler_periodic_A1(time);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eventhandler_periodic_A2(time);</a:t>
            </a:r>
            <a:endParaRPr lang="en-US" sz="1100" dirty="0"/>
          </a:p>
          <a:p>
            <a:r>
              <a:rPr lang="en-US" sz="1100" dirty="0" smtClean="0"/>
              <a:t>} </a:t>
            </a:r>
            <a:endParaRPr lang="en-US" sz="1100" dirty="0"/>
          </a:p>
        </p:txBody>
      </p:sp>
      <p:sp>
        <p:nvSpPr>
          <p:cNvPr id="18" name="Down Arrow 17"/>
          <p:cNvSpPr/>
          <p:nvPr/>
        </p:nvSpPr>
        <p:spPr>
          <a:xfrm>
            <a:off x="7696200" y="4800601"/>
            <a:ext cx="228600" cy="4571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43400" y="52694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CAmkES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43400" y="5572073"/>
            <a:ext cx="23241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I don’t know how to do this yet!! </a:t>
            </a:r>
          </a:p>
          <a:p>
            <a:r>
              <a:rPr lang="en-US" sz="1100" b="1" dirty="0"/>
              <a:t> </a:t>
            </a:r>
            <a:r>
              <a:rPr lang="en-US" sz="1100" b="1" dirty="0" smtClean="0"/>
              <a:t> </a:t>
            </a:r>
            <a:r>
              <a:rPr lang="en-US" sz="1100" dirty="0" smtClean="0"/>
              <a:t>- Priority</a:t>
            </a:r>
          </a:p>
          <a:p>
            <a:r>
              <a:rPr lang="en-US" sz="1100" dirty="0" smtClean="0"/>
              <a:t>  - Stack Size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- Setting up interaction with system </a:t>
            </a:r>
            <a:br>
              <a:rPr lang="en-US" sz="1100" dirty="0" smtClean="0"/>
            </a:br>
            <a:r>
              <a:rPr lang="en-US" sz="1100" dirty="0" smtClean="0"/>
              <a:t>     resources (timer interrupt)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- Binding C code into make</a:t>
            </a:r>
            <a:endParaRPr lang="en-US" sz="1100" dirty="0"/>
          </a:p>
        </p:txBody>
      </p:sp>
      <p:sp>
        <p:nvSpPr>
          <p:cNvPr id="23" name="Down Arrow 22"/>
          <p:cNvSpPr/>
          <p:nvPr/>
        </p:nvSpPr>
        <p:spPr>
          <a:xfrm>
            <a:off x="5410200" y="4782475"/>
            <a:ext cx="228600" cy="4571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3017311">
            <a:off x="3927066" y="4085784"/>
            <a:ext cx="223070" cy="1795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66799" y="5283998"/>
            <a:ext cx="220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CAmkES</a:t>
            </a:r>
            <a:r>
              <a:rPr lang="en-US" dirty="0" smtClean="0"/>
              <a:t> interface: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066800" y="5599208"/>
            <a:ext cx="29718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procedure Unsigned_32_Receiver {</a:t>
            </a:r>
          </a:p>
          <a:p>
            <a:r>
              <a:rPr lang="en-US" sz="1100" dirty="0" smtClean="0"/>
              <a:t>   void </a:t>
            </a:r>
            <a:r>
              <a:rPr lang="en-US" sz="1100" dirty="0" err="1" smtClean="0"/>
              <a:t>the_proc</a:t>
            </a:r>
            <a:r>
              <a:rPr lang="en-US" sz="1100" dirty="0" smtClean="0"/>
              <a:t>(in </a:t>
            </a:r>
            <a:r>
              <a:rPr lang="en-US" sz="1100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arg</a:t>
            </a:r>
            <a:r>
              <a:rPr lang="en-US" sz="1100" dirty="0" smtClean="0"/>
              <a:t>);</a:t>
            </a:r>
            <a:endParaRPr lang="en-US" sz="1100" dirty="0"/>
          </a:p>
          <a:p>
            <a:r>
              <a:rPr lang="en-US" sz="1100" dirty="0" smtClean="0"/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6519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CAmkES</a:t>
            </a:r>
            <a:r>
              <a:rPr lang="en-US" dirty="0" smtClean="0"/>
              <a:t> Implementation 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Tower parameter passing conventions vs. </a:t>
            </a:r>
            <a:r>
              <a:rPr lang="en-US" sz="2400" dirty="0" err="1" smtClean="0"/>
              <a:t>CAmkES</a:t>
            </a:r>
            <a:r>
              <a:rPr lang="en-US" sz="2400" dirty="0" smtClean="0"/>
              <a:t> parameter passing conventions</a:t>
            </a:r>
            <a:endParaRPr lang="en-US" sz="2400" dirty="0"/>
          </a:p>
          <a:p>
            <a:pPr lvl="1"/>
            <a:r>
              <a:rPr lang="en-US" sz="2000" dirty="0" smtClean="0"/>
              <a:t>AADL generation matches Tower </a:t>
            </a:r>
          </a:p>
          <a:p>
            <a:r>
              <a:rPr lang="en-US" sz="2400" dirty="0" smtClean="0"/>
              <a:t>How should we set up periodic task dispatch?</a:t>
            </a:r>
          </a:p>
          <a:p>
            <a:pPr lvl="1"/>
            <a:r>
              <a:rPr lang="en-US" sz="2000" dirty="0" smtClean="0"/>
              <a:t>Dispatcher as signaler: </a:t>
            </a:r>
          </a:p>
          <a:p>
            <a:pPr lvl="2"/>
            <a:r>
              <a:rPr lang="en-US" sz="1800" dirty="0" smtClean="0"/>
              <a:t>All periodic tasks are </a:t>
            </a:r>
            <a:r>
              <a:rPr lang="en-US" sz="1800" b="1" dirty="0" smtClean="0"/>
              <a:t>control </a:t>
            </a:r>
            <a:r>
              <a:rPr lang="en-US" sz="1800" dirty="0" smtClean="0"/>
              <a:t>components</a:t>
            </a:r>
          </a:p>
          <a:p>
            <a:pPr lvl="2"/>
            <a:r>
              <a:rPr lang="en-US" sz="1800" dirty="0" smtClean="0"/>
              <a:t>Dispatcher signals each periodic task at appropriate time</a:t>
            </a:r>
          </a:p>
          <a:p>
            <a:pPr lvl="2"/>
            <a:r>
              <a:rPr lang="en-US" sz="1800" dirty="0" smtClean="0"/>
              <a:t>Matches </a:t>
            </a:r>
            <a:r>
              <a:rPr lang="en-US" sz="1800" dirty="0" err="1" smtClean="0"/>
              <a:t>eChronos</a:t>
            </a:r>
            <a:r>
              <a:rPr lang="en-US" sz="1800" dirty="0" smtClean="0"/>
              <a:t> model</a:t>
            </a:r>
          </a:p>
          <a:p>
            <a:pPr lvl="1"/>
            <a:r>
              <a:rPr lang="en-US" sz="2000" dirty="0" smtClean="0"/>
              <a:t>Dispatcher as executor:</a:t>
            </a:r>
          </a:p>
          <a:p>
            <a:pPr lvl="2"/>
            <a:r>
              <a:rPr lang="en-US" sz="1800" dirty="0" smtClean="0"/>
              <a:t>All periodic tasks are passive components</a:t>
            </a:r>
          </a:p>
          <a:p>
            <a:pPr lvl="2"/>
            <a:r>
              <a:rPr lang="en-US" sz="1800" dirty="0" smtClean="0"/>
              <a:t>Dispatcher executes tasks sequentially based on periodic argument</a:t>
            </a:r>
            <a:endParaRPr lang="en-US" sz="1600" dirty="0" smtClean="0"/>
          </a:p>
          <a:p>
            <a:r>
              <a:rPr lang="en-US" sz="2400" dirty="0" smtClean="0"/>
              <a:t>Send/Receive primitives between threads in </a:t>
            </a:r>
            <a:r>
              <a:rPr lang="en-US" sz="2400" dirty="0" err="1" smtClean="0"/>
              <a:t>CAmkES</a:t>
            </a:r>
            <a:endParaRPr lang="en-US" sz="2400" dirty="0" smtClean="0"/>
          </a:p>
          <a:p>
            <a:pPr lvl="1"/>
            <a:r>
              <a:rPr lang="en-US" sz="2000" dirty="0" smtClean="0"/>
              <a:t>Can we send complex types?</a:t>
            </a:r>
          </a:p>
          <a:p>
            <a:pPr lvl="1"/>
            <a:r>
              <a:rPr lang="en-US" sz="2000" dirty="0" smtClean="0"/>
              <a:t>Can we specify queues with certain depth?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4225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7432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Headless version of aadl2rtos for Eclipse using RAMSES</a:t>
            </a:r>
          </a:p>
          <a:p>
            <a:pPr lvl="1"/>
            <a:r>
              <a:rPr lang="en-US" sz="2400" dirty="0" smtClean="0"/>
              <a:t>“Standard” headless build tool for OSATE</a:t>
            </a:r>
          </a:p>
          <a:p>
            <a:pPr lvl="1"/>
            <a:r>
              <a:rPr lang="en-US" sz="2400" dirty="0" smtClean="0"/>
              <a:t>Supports command line build</a:t>
            </a:r>
          </a:p>
          <a:p>
            <a:pPr lvl="1"/>
            <a:r>
              <a:rPr lang="en-US" sz="2400" dirty="0" smtClean="0"/>
              <a:t>Like to integrate into Phase I build</a:t>
            </a:r>
          </a:p>
          <a:p>
            <a:r>
              <a:rPr lang="en-US" sz="2800" dirty="0" smtClean="0"/>
              <a:t>For </a:t>
            </a:r>
            <a:r>
              <a:rPr lang="en-US" sz="2800" dirty="0" err="1" smtClean="0"/>
              <a:t>eChronos</a:t>
            </a:r>
            <a:r>
              <a:rPr lang="en-US" sz="2800" dirty="0" smtClean="0"/>
              <a:t>: added support for two-level interrupt handlers and multiple ISRs per thread: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4321076"/>
            <a:ext cx="6934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Input1</a:t>
            </a:r>
            <a:r>
              <a:rPr lang="en-US" sz="1600" dirty="0"/>
              <a:t>: in event data port </a:t>
            </a:r>
            <a:r>
              <a:rPr lang="en-US" sz="1600" dirty="0" err="1"/>
              <a:t>Base_Types</a:t>
            </a:r>
            <a:r>
              <a:rPr lang="en-US" sz="1600" dirty="0"/>
              <a:t>::Integer {</a:t>
            </a:r>
          </a:p>
          <a:p>
            <a:r>
              <a:rPr lang="en-US" sz="1600" dirty="0" smtClean="0"/>
              <a:t>      </a:t>
            </a:r>
            <a:r>
              <a:rPr lang="en-US" sz="1600" dirty="0"/>
              <a:t>SMACCM_SYS::</a:t>
            </a:r>
            <a:r>
              <a:rPr lang="en-US" sz="1600" dirty="0" err="1"/>
              <a:t>CommPrim_Source_Header</a:t>
            </a:r>
            <a:r>
              <a:rPr lang="en-US" sz="1600" dirty="0"/>
              <a:t> =&gt; "Signal1_Handlers.h";</a:t>
            </a:r>
          </a:p>
          <a:p>
            <a:r>
              <a:rPr lang="en-US" sz="1600" dirty="0" smtClean="0"/>
              <a:t>      </a:t>
            </a:r>
            <a:r>
              <a:rPr lang="en-US" sz="1600" dirty="0"/>
              <a:t>SMACCM_SYS::</a:t>
            </a:r>
            <a:r>
              <a:rPr lang="en-US" sz="1600" dirty="0" err="1"/>
              <a:t>CommPrim_Source_Text</a:t>
            </a:r>
            <a:r>
              <a:rPr lang="en-US" sz="1600" dirty="0"/>
              <a:t> =&gt; "Signal1_Handlers.c";</a:t>
            </a:r>
          </a:p>
          <a:p>
            <a:r>
              <a:rPr lang="en-US" sz="1600" dirty="0" smtClean="0"/>
              <a:t>      </a:t>
            </a:r>
            <a:r>
              <a:rPr lang="en-US" sz="1600" dirty="0"/>
              <a:t>SMACCM_SYS::</a:t>
            </a:r>
            <a:r>
              <a:rPr lang="en-US" sz="1600" dirty="0" err="1"/>
              <a:t>Is_ISR</a:t>
            </a:r>
            <a:r>
              <a:rPr lang="en-US" sz="1600" dirty="0"/>
              <a:t> =&gt; true;</a:t>
            </a:r>
          </a:p>
          <a:p>
            <a:r>
              <a:rPr lang="en-US" sz="1600" dirty="0" smtClean="0"/>
              <a:t>      SMACCM_SYS</a:t>
            </a:r>
            <a:r>
              <a:rPr lang="en-US" sz="1600" dirty="0"/>
              <a:t>::</a:t>
            </a:r>
            <a:r>
              <a:rPr lang="en-US" sz="1600" dirty="0" err="1"/>
              <a:t>Signal_Name</a:t>
            </a:r>
            <a:r>
              <a:rPr lang="en-US" sz="1600" dirty="0"/>
              <a:t> =&gt; "signal1";</a:t>
            </a:r>
          </a:p>
          <a:p>
            <a:r>
              <a:rPr lang="en-US" sz="1600" dirty="0" smtClean="0"/>
              <a:t>      </a:t>
            </a:r>
            <a:r>
              <a:rPr lang="en-US" sz="1600" dirty="0"/>
              <a:t>SMACCM_SYS::</a:t>
            </a:r>
            <a:r>
              <a:rPr lang="en-US" sz="1600" dirty="0" err="1"/>
              <a:t>First_Level_Interrupt_Handler</a:t>
            </a:r>
            <a:r>
              <a:rPr lang="en-US" sz="1600" dirty="0"/>
              <a:t> =&gt; "flih_signal1</a:t>
            </a:r>
            <a:r>
              <a:rPr lang="en-US" sz="1600" dirty="0" smtClean="0"/>
              <a:t>";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SMACCM_SYS</a:t>
            </a:r>
            <a:r>
              <a:rPr lang="en-US" sz="1600" dirty="0"/>
              <a:t>::</a:t>
            </a:r>
            <a:r>
              <a:rPr lang="en-US" sz="1600" dirty="0" err="1"/>
              <a:t>Compute_Entrypoint_Source_Text</a:t>
            </a:r>
            <a:r>
              <a:rPr lang="en-US" sz="1600" dirty="0"/>
              <a:t> =&gt;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    ("</a:t>
            </a:r>
            <a:r>
              <a:rPr lang="en-US" sz="1600" dirty="0"/>
              <a:t>eventhandler_signal1_1, eventhandler_signal1_2");</a:t>
            </a:r>
          </a:p>
          <a:p>
            <a:r>
              <a:rPr lang="en-US" sz="1600" dirty="0" smtClean="0"/>
              <a:t>};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092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Stack usage: deep passive task chains lead to large stack requirements for active threads</a:t>
            </a:r>
          </a:p>
          <a:p>
            <a:pPr lvl="1"/>
            <a:r>
              <a:rPr lang="en-US" sz="2000" dirty="0" smtClean="0"/>
              <a:t>On the other hand, we get rid of most input queues</a:t>
            </a:r>
          </a:p>
          <a:p>
            <a:pPr lvl="1"/>
            <a:r>
              <a:rPr lang="en-US" sz="2000" dirty="0" smtClean="0"/>
              <a:t>Similar “global” memory requirements</a:t>
            </a:r>
          </a:p>
          <a:p>
            <a:pPr lvl="1"/>
            <a:r>
              <a:rPr lang="en-US" sz="2000" dirty="0" smtClean="0"/>
              <a:t>Migration of use from static segment to stack</a:t>
            </a:r>
          </a:p>
          <a:p>
            <a:r>
              <a:rPr lang="en-US" sz="2400" dirty="0" smtClean="0"/>
              <a:t>Response time vs. # of active processes</a:t>
            </a:r>
          </a:p>
          <a:p>
            <a:pPr lvl="1"/>
            <a:r>
              <a:rPr lang="en-US" sz="2000" dirty="0" smtClean="0"/>
              <a:t>May want periodic processes immediately following “fast”  </a:t>
            </a:r>
          </a:p>
          <a:p>
            <a:r>
              <a:rPr lang="en-US" sz="2400" dirty="0" smtClean="0"/>
              <a:t>Direct support for RPCs</a:t>
            </a:r>
          </a:p>
          <a:p>
            <a:pPr lvl="1"/>
            <a:r>
              <a:rPr lang="en-US" sz="2000" dirty="0" smtClean="0"/>
              <a:t>Easy on </a:t>
            </a:r>
            <a:r>
              <a:rPr lang="en-US" sz="2000" dirty="0" err="1" smtClean="0"/>
              <a:t>CAmkES</a:t>
            </a:r>
            <a:r>
              <a:rPr lang="en-US" sz="2000" dirty="0" smtClean="0"/>
              <a:t>.  Necessary for </a:t>
            </a:r>
            <a:r>
              <a:rPr lang="en-US" sz="2000" dirty="0" err="1" smtClean="0"/>
              <a:t>eChronos</a:t>
            </a:r>
            <a:r>
              <a:rPr lang="en-US" sz="2000" dirty="0" smtClean="0"/>
              <a:t>?</a:t>
            </a:r>
          </a:p>
          <a:p>
            <a:r>
              <a:rPr lang="en-US" sz="2400" dirty="0" smtClean="0"/>
              <a:t>Getting to system services in </a:t>
            </a:r>
            <a:r>
              <a:rPr lang="en-US" sz="2400" dirty="0" err="1" smtClean="0"/>
              <a:t>CAmkES</a:t>
            </a:r>
            <a:endParaRPr lang="en-US" sz="2400" dirty="0" smtClean="0"/>
          </a:p>
          <a:p>
            <a:pPr lvl="1"/>
            <a:r>
              <a:rPr lang="en-US" sz="2000" dirty="0" err="1" smtClean="0"/>
              <a:t>Mutexes</a:t>
            </a:r>
            <a:r>
              <a:rPr lang="en-US" sz="2000" dirty="0" smtClean="0"/>
              <a:t> for active thread communications</a:t>
            </a:r>
          </a:p>
          <a:p>
            <a:pPr lvl="1"/>
            <a:r>
              <a:rPr lang="en-US" sz="2000" dirty="0" smtClean="0"/>
              <a:t>Drivers or direct access to ISRs</a:t>
            </a:r>
          </a:p>
          <a:p>
            <a:r>
              <a:rPr lang="en-US" sz="2400" dirty="0" smtClean="0"/>
              <a:t>CAN bus(!)</a:t>
            </a:r>
          </a:p>
          <a:p>
            <a:r>
              <a:rPr lang="en-US" sz="2400" dirty="0" smtClean="0"/>
              <a:t>Critical and non-critical tasks and priorities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172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0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86D9C8-0CDB-4BF0-99FF-D7490CE4EFA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2052" name="Picture 4" descr="C:\Users\ddcofer\Documents\Projects\hacms\svn_smaccm\meetings\2014-Jan-PI-meeting\slides\fl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38150"/>
            <a:ext cx="6872069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dcofer\Documents\Projects\hacms\svn_smaccm\meetings\2014-Jan-PI-meeting\slides\arch-zo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" y="647700"/>
            <a:ext cx="7678738" cy="5057775"/>
          </a:xfrm>
          <a:prstGeom prst="rect">
            <a:avLst/>
          </a:prstGeom>
          <a:noFill/>
          <a:ln w="2857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339522" y="1295400"/>
            <a:ext cx="1241877" cy="1600200"/>
            <a:chOff x="2339522" y="1295400"/>
            <a:chExt cx="1241877" cy="1600200"/>
          </a:xfrm>
        </p:grpSpPr>
        <p:sp>
          <p:nvSpPr>
            <p:cNvPr id="3" name="Rectangle 2"/>
            <p:cNvSpPr/>
            <p:nvPr/>
          </p:nvSpPr>
          <p:spPr>
            <a:xfrm>
              <a:off x="2438400" y="1295400"/>
              <a:ext cx="10668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2"/>
                  </a:solidFill>
                  <a:latin typeface="Tw Cen MT" panose="020B0602020104020603" pitchFamily="34" charset="0"/>
                </a:rPr>
                <a:t>Datalink</a:t>
              </a:r>
              <a:endParaRPr lang="en-US" sz="1400" b="1" dirty="0">
                <a:solidFill>
                  <a:schemeClr val="tx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9522" y="1295400"/>
              <a:ext cx="1241877" cy="1600200"/>
            </a:xfrm>
            <a:prstGeom prst="roundRect">
              <a:avLst>
                <a:gd name="adj" fmla="val 8712"/>
              </a:avLst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endParaRPr lang="en-US" sz="1400" b="1" dirty="0">
                <a:solidFill>
                  <a:schemeClr val="tx2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25484" y="1752600"/>
            <a:ext cx="1241878" cy="800100"/>
            <a:chOff x="2339521" y="1295400"/>
            <a:chExt cx="1241878" cy="1600200"/>
          </a:xfrm>
        </p:grpSpPr>
        <p:sp>
          <p:nvSpPr>
            <p:cNvPr id="15" name="Rectangle 14"/>
            <p:cNvSpPr/>
            <p:nvPr/>
          </p:nvSpPr>
          <p:spPr>
            <a:xfrm>
              <a:off x="2339521" y="1295400"/>
              <a:ext cx="1241877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  <a:latin typeface="Tw Cen MT" panose="020B0602020104020603" pitchFamily="34" charset="0"/>
                </a:rPr>
                <a:t>Radio UART</a:t>
              </a:r>
              <a:endParaRPr lang="en-US" sz="1400" b="1" dirty="0">
                <a:solidFill>
                  <a:schemeClr val="tx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339522" y="1295400"/>
              <a:ext cx="1241877" cy="1600200"/>
            </a:xfrm>
            <a:prstGeom prst="roundRect">
              <a:avLst>
                <a:gd name="adj" fmla="val 8712"/>
              </a:avLst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endParaRPr lang="en-US" sz="1400" b="1" dirty="0">
                <a:solidFill>
                  <a:schemeClr val="tx2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962400" y="4419600"/>
            <a:ext cx="1371600" cy="1066800"/>
            <a:chOff x="2339521" y="1295400"/>
            <a:chExt cx="1241878" cy="1600200"/>
          </a:xfrm>
        </p:grpSpPr>
        <p:sp>
          <p:nvSpPr>
            <p:cNvPr id="18" name="Rectangle 17"/>
            <p:cNvSpPr/>
            <p:nvPr/>
          </p:nvSpPr>
          <p:spPr>
            <a:xfrm>
              <a:off x="2339521" y="1295400"/>
              <a:ext cx="1241877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  <a:latin typeface="Tw Cen MT" panose="020B0602020104020603" pitchFamily="34" charset="0"/>
                </a:rPr>
                <a:t>Decrypt</a:t>
              </a:r>
              <a:endParaRPr lang="en-US" sz="1400" b="1" dirty="0">
                <a:solidFill>
                  <a:schemeClr val="tx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339522" y="1295400"/>
              <a:ext cx="1241877" cy="1600200"/>
            </a:xfrm>
            <a:prstGeom prst="roundRect">
              <a:avLst>
                <a:gd name="adj" fmla="val 8712"/>
              </a:avLst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endParaRPr lang="en-US" sz="1400" b="1" dirty="0">
                <a:solidFill>
                  <a:schemeClr val="tx2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19800" y="3733800"/>
            <a:ext cx="1676400" cy="1981200"/>
            <a:chOff x="2339521" y="1295400"/>
            <a:chExt cx="1241878" cy="1600200"/>
          </a:xfrm>
        </p:grpSpPr>
        <p:sp>
          <p:nvSpPr>
            <p:cNvPr id="21" name="Rectangle 20"/>
            <p:cNvSpPr/>
            <p:nvPr/>
          </p:nvSpPr>
          <p:spPr>
            <a:xfrm>
              <a:off x="2339521" y="1295400"/>
              <a:ext cx="1241877" cy="262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  <a:latin typeface="Tw Cen MT" panose="020B0602020104020603" pitchFamily="34" charset="0"/>
                </a:rPr>
                <a:t>GCS Receive</a:t>
              </a:r>
              <a:endParaRPr lang="en-US" sz="1400" b="1" dirty="0">
                <a:solidFill>
                  <a:schemeClr val="tx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339522" y="1295400"/>
              <a:ext cx="1241877" cy="1600200"/>
            </a:xfrm>
            <a:prstGeom prst="roundRect">
              <a:avLst>
                <a:gd name="adj" fmla="val 8712"/>
              </a:avLst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endParaRPr lang="en-US" sz="1400" b="1" dirty="0">
                <a:solidFill>
                  <a:schemeClr val="tx2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764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Pros: Good Functional Design Principles</a:t>
            </a:r>
          </a:p>
          <a:p>
            <a:pPr lvl="1"/>
            <a:r>
              <a:rPr lang="en-US" sz="2000" dirty="0" smtClean="0"/>
              <a:t>Small, cohesive tasks</a:t>
            </a:r>
          </a:p>
          <a:p>
            <a:pPr lvl="1"/>
            <a:r>
              <a:rPr lang="en-US" sz="2000" dirty="0" smtClean="0"/>
              <a:t>Low coupling via message passing</a:t>
            </a:r>
          </a:p>
          <a:p>
            <a:r>
              <a:rPr lang="en-US" sz="2400" dirty="0" smtClean="0"/>
              <a:t>Cons: Analysis</a:t>
            </a:r>
          </a:p>
          <a:p>
            <a:pPr lvl="1"/>
            <a:r>
              <a:rPr lang="en-US" sz="2000" dirty="0" smtClean="0"/>
              <a:t>Schedulability</a:t>
            </a:r>
          </a:p>
          <a:p>
            <a:pPr lvl="2"/>
            <a:r>
              <a:rPr lang="en-US" sz="1600" dirty="0" smtClean="0"/>
              <a:t>Internal-event scheduled processes do not have bounded min-dispatch times</a:t>
            </a:r>
          </a:p>
          <a:p>
            <a:pPr lvl="2"/>
            <a:r>
              <a:rPr lang="en-US" sz="1600" dirty="0" smtClean="0"/>
              <a:t>Large numbers of OS-scheduled processes make RTOS context switch slow</a:t>
            </a:r>
          </a:p>
          <a:p>
            <a:pPr lvl="1"/>
            <a:r>
              <a:rPr lang="en-US" sz="2000" dirty="0" smtClean="0"/>
              <a:t>Latency</a:t>
            </a:r>
          </a:p>
          <a:p>
            <a:pPr lvl="2"/>
            <a:r>
              <a:rPr lang="en-US" sz="1600" dirty="0" smtClean="0"/>
              <a:t>Bounding end-to-end time for information to flow through the system?</a:t>
            </a:r>
          </a:p>
          <a:p>
            <a:pPr lvl="2"/>
            <a:r>
              <a:rPr lang="en-US" sz="1600" dirty="0" smtClean="0"/>
              <a:t>Significant possible jitter if priorities are </a:t>
            </a:r>
            <a:r>
              <a:rPr lang="en-US" sz="1600" dirty="0" err="1" smtClean="0"/>
              <a:t>mis</a:t>
            </a:r>
            <a:r>
              <a:rPr lang="en-US" sz="1600" dirty="0" smtClean="0"/>
              <a:t>-aligned</a:t>
            </a:r>
          </a:p>
          <a:p>
            <a:pPr lvl="1"/>
            <a:r>
              <a:rPr lang="en-US" sz="2000" dirty="0" smtClean="0"/>
              <a:t>Behavioral Analysis:</a:t>
            </a:r>
          </a:p>
          <a:p>
            <a:pPr lvl="2"/>
            <a:r>
              <a:rPr lang="en-US" sz="1600" dirty="0" err="1" smtClean="0"/>
              <a:t>Interleavings</a:t>
            </a:r>
            <a:r>
              <a:rPr lang="en-US" sz="1600" dirty="0" smtClean="0"/>
              <a:t> and queueing behavior causes state explosion for automated analysis tools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8913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435608" y="5294530"/>
            <a:ext cx="7498080" cy="118247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Six tasks: {A, B, C, D, E, F}</a:t>
            </a:r>
          </a:p>
          <a:p>
            <a:r>
              <a:rPr lang="en-US" sz="2000" dirty="0" smtClean="0"/>
              <a:t>Tasks communicate using </a:t>
            </a:r>
            <a:r>
              <a:rPr lang="en-US" sz="2000" b="1" dirty="0" smtClean="0"/>
              <a:t>event ports</a:t>
            </a:r>
            <a:r>
              <a:rPr lang="en-US" sz="2000" dirty="0" smtClean="0"/>
              <a:t> that send </a:t>
            </a:r>
            <a:r>
              <a:rPr lang="en-US" sz="2000" b="1" dirty="0" smtClean="0"/>
              <a:t>messages</a:t>
            </a:r>
          </a:p>
          <a:p>
            <a:pPr lvl="1"/>
            <a:r>
              <a:rPr lang="en-US" sz="1600" dirty="0" smtClean="0"/>
              <a:t>Also communicate using shared variables, but these do not cause dispatch</a:t>
            </a: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1676400" y="1676400"/>
            <a:ext cx="1295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3733800" y="1676400"/>
            <a:ext cx="1295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6248400" y="1676400"/>
            <a:ext cx="1295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3581400"/>
            <a:ext cx="1295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3733800" y="3598223"/>
            <a:ext cx="1295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6248400" y="3598223"/>
            <a:ext cx="1295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6248400" y="3598223"/>
            <a:ext cx="1295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971800" y="2209800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8" idx="1"/>
          </p:cNvCxnSpPr>
          <p:nvPr/>
        </p:nvCxnSpPr>
        <p:spPr>
          <a:xfrm>
            <a:off x="2971800" y="2209800"/>
            <a:ext cx="762000" cy="19218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5029200" y="2209800"/>
            <a:ext cx="1219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 flipH="1">
            <a:off x="4381500" y="2743200"/>
            <a:ext cx="2514600" cy="8550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0" idx="1"/>
          </p:cNvCxnSpPr>
          <p:nvPr/>
        </p:nvCxnSpPr>
        <p:spPr>
          <a:xfrm>
            <a:off x="5029200" y="4131623"/>
            <a:ext cx="1219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8" idx="1"/>
          </p:cNvCxnSpPr>
          <p:nvPr/>
        </p:nvCxnSpPr>
        <p:spPr>
          <a:xfrm>
            <a:off x="2971800" y="4114800"/>
            <a:ext cx="762000" cy="168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1676400" y="1808652"/>
            <a:ext cx="6315694" cy="2142180"/>
          </a:xfrm>
          <a:custGeom>
            <a:avLst/>
            <a:gdLst>
              <a:gd name="connsiteX0" fmla="*/ 0 w 6650182"/>
              <a:gd name="connsiteY0" fmla="*/ 104265 h 2142180"/>
              <a:gd name="connsiteX1" fmla="*/ 2897579 w 6650182"/>
              <a:gd name="connsiteY1" fmla="*/ 128016 h 2142180"/>
              <a:gd name="connsiteX2" fmla="*/ 5272644 w 6650182"/>
              <a:gd name="connsiteY2" fmla="*/ 139891 h 2142180"/>
              <a:gd name="connsiteX3" fmla="*/ 2850078 w 6650182"/>
              <a:gd name="connsiteY3" fmla="*/ 1992442 h 2142180"/>
              <a:gd name="connsiteX4" fmla="*/ 5474524 w 6650182"/>
              <a:gd name="connsiteY4" fmla="*/ 2028067 h 2142180"/>
              <a:gd name="connsiteX5" fmla="*/ 6650182 w 6650182"/>
              <a:gd name="connsiteY5" fmla="*/ 2028067 h 214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0182" h="2142180">
                <a:moveTo>
                  <a:pt x="0" y="104265"/>
                </a:moveTo>
                <a:lnTo>
                  <a:pt x="2897579" y="128016"/>
                </a:lnTo>
                <a:cubicBezTo>
                  <a:pt x="3776353" y="133954"/>
                  <a:pt x="5280561" y="-170847"/>
                  <a:pt x="5272644" y="139891"/>
                </a:cubicBezTo>
                <a:cubicBezTo>
                  <a:pt x="5264727" y="450629"/>
                  <a:pt x="2816431" y="1677746"/>
                  <a:pt x="2850078" y="1992442"/>
                </a:cubicBezTo>
                <a:cubicBezTo>
                  <a:pt x="2883725" y="2307138"/>
                  <a:pt x="5474524" y="2028067"/>
                  <a:pt x="5474524" y="2028067"/>
                </a:cubicBezTo>
                <a:lnTo>
                  <a:pt x="6650182" y="2028067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6341423" y="1817914"/>
            <a:ext cx="1638795" cy="118754"/>
          </a:xfrm>
          <a:custGeom>
            <a:avLst/>
            <a:gdLst>
              <a:gd name="connsiteX0" fmla="*/ 0 w 1638795"/>
              <a:gd name="connsiteY0" fmla="*/ 0 h 118754"/>
              <a:gd name="connsiteX1" fmla="*/ 1638795 w 1638795"/>
              <a:gd name="connsiteY1" fmla="*/ 118754 h 11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795" h="118754">
                <a:moveTo>
                  <a:pt x="0" y="0"/>
                </a:moveTo>
                <a:lnTo>
                  <a:pt x="1638795" y="118754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2588821" y="1924792"/>
            <a:ext cx="5332021" cy="2321294"/>
          </a:xfrm>
          <a:custGeom>
            <a:avLst/>
            <a:gdLst>
              <a:gd name="connsiteX0" fmla="*/ 0 w 5332021"/>
              <a:gd name="connsiteY0" fmla="*/ 0 h 2321294"/>
              <a:gd name="connsiteX1" fmla="*/ 1496291 w 5332021"/>
              <a:gd name="connsiteY1" fmla="*/ 1983179 h 2321294"/>
              <a:gd name="connsiteX2" fmla="*/ 5332021 w 5332021"/>
              <a:gd name="connsiteY2" fmla="*/ 2303813 h 232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2021" h="2321294">
                <a:moveTo>
                  <a:pt x="0" y="0"/>
                </a:moveTo>
                <a:cubicBezTo>
                  <a:pt x="303810" y="799605"/>
                  <a:pt x="607621" y="1599210"/>
                  <a:pt x="1496291" y="1983179"/>
                </a:cubicBezTo>
                <a:cubicBezTo>
                  <a:pt x="2384961" y="2367148"/>
                  <a:pt x="3858491" y="2335480"/>
                  <a:pt x="5332021" y="230381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671452" y="4419600"/>
            <a:ext cx="624939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543800" y="2209800"/>
            <a:ext cx="37704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543800" y="4114800"/>
            <a:ext cx="37704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76400" y="2743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Periodic: 100ms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671452" y="46482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Sporadic: IRQ with min dispatch interval: 1ms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159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3352800" y="3228546"/>
            <a:ext cx="1981200" cy="180065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Approach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258312" y="5181600"/>
            <a:ext cx="5733288" cy="1295400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 smtClean="0"/>
              <a:t>Lots of queueing</a:t>
            </a:r>
          </a:p>
          <a:p>
            <a:r>
              <a:rPr lang="en-US" sz="1800" dirty="0" smtClean="0"/>
              <a:t>Lots of asynchrony</a:t>
            </a:r>
          </a:p>
          <a:p>
            <a:r>
              <a:rPr lang="en-US" sz="1800" b="1" dirty="0" smtClean="0"/>
              <a:t>No deadlock </a:t>
            </a:r>
            <a:r>
              <a:rPr lang="en-US" sz="1800" dirty="0" smtClean="0"/>
              <a:t>though </a:t>
            </a:r>
            <a:r>
              <a:rPr lang="en-US" sz="1800" dirty="0" err="1" smtClean="0"/>
              <a:t>livelock</a:t>
            </a:r>
            <a:r>
              <a:rPr lang="en-US" sz="1800" dirty="0" smtClean="0"/>
              <a:t> is possible</a:t>
            </a:r>
            <a:endParaRPr lang="en-US" sz="1800" b="1" dirty="0" smtClean="0"/>
          </a:p>
          <a:p>
            <a:r>
              <a:rPr lang="en-US" sz="1800" dirty="0" smtClean="0"/>
              <a:t>Assigning priorities is tricky and can lead to jitter</a:t>
            </a:r>
          </a:p>
          <a:p>
            <a:r>
              <a:rPr lang="en-US" sz="1800" dirty="0" smtClean="0"/>
              <a:t>Aperiodic threads are difficult to schedule</a:t>
            </a:r>
            <a:endParaRPr lang="en-US" sz="1800" dirty="0"/>
          </a:p>
        </p:txBody>
      </p:sp>
      <p:sp>
        <p:nvSpPr>
          <p:cNvPr id="4" name="Rounded Rectangle 3"/>
          <p:cNvSpPr/>
          <p:nvPr/>
        </p:nvSpPr>
        <p:spPr>
          <a:xfrm>
            <a:off x="1676400" y="1688483"/>
            <a:ext cx="1295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3733800" y="1688483"/>
            <a:ext cx="1295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6248400" y="1688483"/>
            <a:ext cx="1295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3593483"/>
            <a:ext cx="1295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3733800" y="3610306"/>
            <a:ext cx="1295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6248400" y="3610306"/>
            <a:ext cx="1295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6248400" y="3610306"/>
            <a:ext cx="1295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971800" y="2221883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8" idx="1"/>
          </p:cNvCxnSpPr>
          <p:nvPr/>
        </p:nvCxnSpPr>
        <p:spPr>
          <a:xfrm>
            <a:off x="2971800" y="2221883"/>
            <a:ext cx="762000" cy="19218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5029200" y="2221883"/>
            <a:ext cx="1219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 flipH="1">
            <a:off x="4381500" y="2755283"/>
            <a:ext cx="2514600" cy="8550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0" idx="1"/>
          </p:cNvCxnSpPr>
          <p:nvPr/>
        </p:nvCxnSpPr>
        <p:spPr>
          <a:xfrm>
            <a:off x="5029200" y="4143706"/>
            <a:ext cx="1219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8" idx="1"/>
          </p:cNvCxnSpPr>
          <p:nvPr/>
        </p:nvCxnSpPr>
        <p:spPr>
          <a:xfrm>
            <a:off x="2971800" y="4126883"/>
            <a:ext cx="762000" cy="168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1676400" y="1820735"/>
            <a:ext cx="6315694" cy="2142180"/>
          </a:xfrm>
          <a:custGeom>
            <a:avLst/>
            <a:gdLst>
              <a:gd name="connsiteX0" fmla="*/ 0 w 6650182"/>
              <a:gd name="connsiteY0" fmla="*/ 104265 h 2142180"/>
              <a:gd name="connsiteX1" fmla="*/ 2897579 w 6650182"/>
              <a:gd name="connsiteY1" fmla="*/ 128016 h 2142180"/>
              <a:gd name="connsiteX2" fmla="*/ 5272644 w 6650182"/>
              <a:gd name="connsiteY2" fmla="*/ 139891 h 2142180"/>
              <a:gd name="connsiteX3" fmla="*/ 2850078 w 6650182"/>
              <a:gd name="connsiteY3" fmla="*/ 1992442 h 2142180"/>
              <a:gd name="connsiteX4" fmla="*/ 5474524 w 6650182"/>
              <a:gd name="connsiteY4" fmla="*/ 2028067 h 2142180"/>
              <a:gd name="connsiteX5" fmla="*/ 6650182 w 6650182"/>
              <a:gd name="connsiteY5" fmla="*/ 2028067 h 214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0182" h="2142180">
                <a:moveTo>
                  <a:pt x="0" y="104265"/>
                </a:moveTo>
                <a:lnTo>
                  <a:pt x="2897579" y="128016"/>
                </a:lnTo>
                <a:cubicBezTo>
                  <a:pt x="3776353" y="133954"/>
                  <a:pt x="5280561" y="-170847"/>
                  <a:pt x="5272644" y="139891"/>
                </a:cubicBezTo>
                <a:cubicBezTo>
                  <a:pt x="5264727" y="450629"/>
                  <a:pt x="2816431" y="1677746"/>
                  <a:pt x="2850078" y="1992442"/>
                </a:cubicBezTo>
                <a:cubicBezTo>
                  <a:pt x="2883725" y="2307138"/>
                  <a:pt x="5474524" y="2028067"/>
                  <a:pt x="5474524" y="2028067"/>
                </a:cubicBezTo>
                <a:lnTo>
                  <a:pt x="6650182" y="2028067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6341423" y="1829997"/>
            <a:ext cx="1638795" cy="118754"/>
          </a:xfrm>
          <a:custGeom>
            <a:avLst/>
            <a:gdLst>
              <a:gd name="connsiteX0" fmla="*/ 0 w 1638795"/>
              <a:gd name="connsiteY0" fmla="*/ 0 h 118754"/>
              <a:gd name="connsiteX1" fmla="*/ 1638795 w 1638795"/>
              <a:gd name="connsiteY1" fmla="*/ 118754 h 11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795" h="118754">
                <a:moveTo>
                  <a:pt x="0" y="0"/>
                </a:moveTo>
                <a:lnTo>
                  <a:pt x="1638795" y="118754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2588821" y="1936875"/>
            <a:ext cx="5332021" cy="2321294"/>
          </a:xfrm>
          <a:custGeom>
            <a:avLst/>
            <a:gdLst>
              <a:gd name="connsiteX0" fmla="*/ 0 w 5332021"/>
              <a:gd name="connsiteY0" fmla="*/ 0 h 2321294"/>
              <a:gd name="connsiteX1" fmla="*/ 1496291 w 5332021"/>
              <a:gd name="connsiteY1" fmla="*/ 1983179 h 2321294"/>
              <a:gd name="connsiteX2" fmla="*/ 5332021 w 5332021"/>
              <a:gd name="connsiteY2" fmla="*/ 2303813 h 232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2021" h="2321294">
                <a:moveTo>
                  <a:pt x="0" y="0"/>
                </a:moveTo>
                <a:cubicBezTo>
                  <a:pt x="303810" y="799605"/>
                  <a:pt x="607621" y="1599210"/>
                  <a:pt x="1496291" y="1983179"/>
                </a:cubicBezTo>
                <a:cubicBezTo>
                  <a:pt x="2384961" y="2367148"/>
                  <a:pt x="3858491" y="2335480"/>
                  <a:pt x="5332021" y="230381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671452" y="4431683"/>
            <a:ext cx="624939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30779" y="129540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1</a:t>
            </a:r>
            <a:endParaRPr lang="en-US" sz="14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543800" y="2221883"/>
            <a:ext cx="37704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543800" y="4126883"/>
            <a:ext cx="37704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76400" y="275528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Periodic: 100ms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733800" y="275528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Aperiodic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248400" y="275528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Aperiodic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733800" y="469185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Aperiodic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6248400" y="469185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Aperiodic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671452" y="4660283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Sporadic: IRQ with min dispatch interval: 10 </a:t>
            </a:r>
            <a:r>
              <a:rPr lang="en-US" sz="1200" dirty="0" err="1" smtClean="0"/>
              <a:t>ms</a:t>
            </a:r>
            <a:endParaRPr lang="en-US" sz="1200" dirty="0"/>
          </a:p>
        </p:txBody>
      </p:sp>
      <p:sp>
        <p:nvSpPr>
          <p:cNvPr id="3" name="Flowchart: Direct Access Storage 2"/>
          <p:cNvSpPr/>
          <p:nvPr/>
        </p:nvSpPr>
        <p:spPr>
          <a:xfrm flipH="1">
            <a:off x="3505200" y="2069483"/>
            <a:ext cx="381000" cy="304800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irect Access Storage 32"/>
          <p:cNvSpPr/>
          <p:nvPr/>
        </p:nvSpPr>
        <p:spPr>
          <a:xfrm flipH="1">
            <a:off x="6019800" y="2069483"/>
            <a:ext cx="381000" cy="304800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irect Access Storage 33"/>
          <p:cNvSpPr/>
          <p:nvPr/>
        </p:nvSpPr>
        <p:spPr>
          <a:xfrm flipH="1">
            <a:off x="3581400" y="3953369"/>
            <a:ext cx="381000" cy="304800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irect Access Storage 35"/>
          <p:cNvSpPr/>
          <p:nvPr/>
        </p:nvSpPr>
        <p:spPr>
          <a:xfrm flipH="1">
            <a:off x="6034644" y="3991305"/>
            <a:ext cx="381000" cy="304800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irect Access Storage 37"/>
          <p:cNvSpPr/>
          <p:nvPr/>
        </p:nvSpPr>
        <p:spPr>
          <a:xfrm rot="5400000" flipH="1">
            <a:off x="4229100" y="3479183"/>
            <a:ext cx="381000" cy="304800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851563" y="129540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2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328063" y="129540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3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830778" y="3240974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4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851562" y="3136283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5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328062" y="3240974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213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II Architectural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Preserve “good” cohesion and coupling</a:t>
            </a:r>
          </a:p>
          <a:p>
            <a:pPr lvl="1"/>
            <a:r>
              <a:rPr lang="en-US" dirty="0" smtClean="0"/>
              <a:t>This is really nice in Phase I!</a:t>
            </a:r>
          </a:p>
          <a:p>
            <a:r>
              <a:rPr lang="en-US" dirty="0" smtClean="0"/>
              <a:t>Provide better analysis support</a:t>
            </a:r>
          </a:p>
          <a:p>
            <a:pPr lvl="1"/>
            <a:r>
              <a:rPr lang="en-US" dirty="0" smtClean="0"/>
              <a:t>Schedulability analysis using std. approaches</a:t>
            </a:r>
          </a:p>
          <a:p>
            <a:pPr lvl="2"/>
            <a:r>
              <a:rPr lang="en-US" dirty="0" smtClean="0"/>
              <a:t>RMA or EDF</a:t>
            </a:r>
          </a:p>
          <a:p>
            <a:pPr lvl="1"/>
            <a:r>
              <a:rPr lang="en-US" dirty="0" smtClean="0"/>
              <a:t>Mechanisms for measuring flow latency / jitter</a:t>
            </a:r>
          </a:p>
          <a:p>
            <a:pPr lvl="1"/>
            <a:r>
              <a:rPr lang="en-US" dirty="0" smtClean="0"/>
              <a:t>Reduce asynchrony for scalable behavioral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1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 Approach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76400" y="1676400"/>
            <a:ext cx="1295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3733800" y="1676400"/>
            <a:ext cx="12954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6248400" y="1676400"/>
            <a:ext cx="12954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3581400"/>
            <a:ext cx="1295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3733800" y="3598223"/>
            <a:ext cx="12954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6248400" y="3598223"/>
            <a:ext cx="1295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6248400" y="3598223"/>
            <a:ext cx="12954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971800" y="2209800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8" idx="1"/>
          </p:cNvCxnSpPr>
          <p:nvPr/>
        </p:nvCxnSpPr>
        <p:spPr>
          <a:xfrm>
            <a:off x="2971800" y="2209800"/>
            <a:ext cx="762000" cy="19218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5029200" y="2209800"/>
            <a:ext cx="1219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 flipH="1">
            <a:off x="4381500" y="2743200"/>
            <a:ext cx="2514600" cy="8550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0" idx="1"/>
          </p:cNvCxnSpPr>
          <p:nvPr/>
        </p:nvCxnSpPr>
        <p:spPr>
          <a:xfrm>
            <a:off x="5029200" y="4131623"/>
            <a:ext cx="1219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8" idx="1"/>
          </p:cNvCxnSpPr>
          <p:nvPr/>
        </p:nvCxnSpPr>
        <p:spPr>
          <a:xfrm>
            <a:off x="2971800" y="4114800"/>
            <a:ext cx="762000" cy="168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1676400" y="1808652"/>
            <a:ext cx="6315694" cy="2142180"/>
          </a:xfrm>
          <a:custGeom>
            <a:avLst/>
            <a:gdLst>
              <a:gd name="connsiteX0" fmla="*/ 0 w 6650182"/>
              <a:gd name="connsiteY0" fmla="*/ 104265 h 2142180"/>
              <a:gd name="connsiteX1" fmla="*/ 2897579 w 6650182"/>
              <a:gd name="connsiteY1" fmla="*/ 128016 h 2142180"/>
              <a:gd name="connsiteX2" fmla="*/ 5272644 w 6650182"/>
              <a:gd name="connsiteY2" fmla="*/ 139891 h 2142180"/>
              <a:gd name="connsiteX3" fmla="*/ 2850078 w 6650182"/>
              <a:gd name="connsiteY3" fmla="*/ 1992442 h 2142180"/>
              <a:gd name="connsiteX4" fmla="*/ 5474524 w 6650182"/>
              <a:gd name="connsiteY4" fmla="*/ 2028067 h 2142180"/>
              <a:gd name="connsiteX5" fmla="*/ 6650182 w 6650182"/>
              <a:gd name="connsiteY5" fmla="*/ 2028067 h 214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0182" h="2142180">
                <a:moveTo>
                  <a:pt x="0" y="104265"/>
                </a:moveTo>
                <a:lnTo>
                  <a:pt x="2897579" y="128016"/>
                </a:lnTo>
                <a:cubicBezTo>
                  <a:pt x="3776353" y="133954"/>
                  <a:pt x="5280561" y="-170847"/>
                  <a:pt x="5272644" y="139891"/>
                </a:cubicBezTo>
                <a:cubicBezTo>
                  <a:pt x="5264727" y="450629"/>
                  <a:pt x="2816431" y="1677746"/>
                  <a:pt x="2850078" y="1992442"/>
                </a:cubicBezTo>
                <a:cubicBezTo>
                  <a:pt x="2883725" y="2307138"/>
                  <a:pt x="5474524" y="2028067"/>
                  <a:pt x="5474524" y="2028067"/>
                </a:cubicBezTo>
                <a:lnTo>
                  <a:pt x="6650182" y="2028067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6341423" y="1817914"/>
            <a:ext cx="1638795" cy="118754"/>
          </a:xfrm>
          <a:custGeom>
            <a:avLst/>
            <a:gdLst>
              <a:gd name="connsiteX0" fmla="*/ 0 w 1638795"/>
              <a:gd name="connsiteY0" fmla="*/ 0 h 118754"/>
              <a:gd name="connsiteX1" fmla="*/ 1638795 w 1638795"/>
              <a:gd name="connsiteY1" fmla="*/ 118754 h 11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795" h="118754">
                <a:moveTo>
                  <a:pt x="0" y="0"/>
                </a:moveTo>
                <a:lnTo>
                  <a:pt x="1638795" y="118754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2588821" y="1924792"/>
            <a:ext cx="5332021" cy="2321294"/>
          </a:xfrm>
          <a:custGeom>
            <a:avLst/>
            <a:gdLst>
              <a:gd name="connsiteX0" fmla="*/ 0 w 5332021"/>
              <a:gd name="connsiteY0" fmla="*/ 0 h 2321294"/>
              <a:gd name="connsiteX1" fmla="*/ 1496291 w 5332021"/>
              <a:gd name="connsiteY1" fmla="*/ 1983179 h 2321294"/>
              <a:gd name="connsiteX2" fmla="*/ 5332021 w 5332021"/>
              <a:gd name="connsiteY2" fmla="*/ 2303813 h 232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2021" h="2321294">
                <a:moveTo>
                  <a:pt x="0" y="0"/>
                </a:moveTo>
                <a:cubicBezTo>
                  <a:pt x="303810" y="799605"/>
                  <a:pt x="607621" y="1599210"/>
                  <a:pt x="1496291" y="1983179"/>
                </a:cubicBezTo>
                <a:cubicBezTo>
                  <a:pt x="2384961" y="2367148"/>
                  <a:pt x="3858491" y="2335480"/>
                  <a:pt x="5332021" y="230381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671452" y="4419600"/>
            <a:ext cx="624939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543800" y="2209800"/>
            <a:ext cx="37704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543800" y="4114800"/>
            <a:ext cx="37704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76400" y="2743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Periodic: 100ms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733800" y="2743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Passive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248400" y="2743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Passive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733800" y="467977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Passive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6248400" y="467977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Passive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671452" y="46482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Sporadic: IRQ with min dispatch interval: 1 </a:t>
            </a:r>
            <a:r>
              <a:rPr lang="en-US" sz="1200" dirty="0" err="1" smtClean="0"/>
              <a:t>ms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066800" y="390079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T2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66800" y="1976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Content Placeholder 13"/>
          <p:cNvSpPr txBox="1">
            <a:spLocks/>
          </p:cNvSpPr>
          <p:nvPr/>
        </p:nvSpPr>
        <p:spPr>
          <a:xfrm>
            <a:off x="1828324" y="5334000"/>
            <a:ext cx="6934676" cy="1371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800" dirty="0" smtClean="0"/>
              <a:t>Passive tasks are Hoare-style monitors</a:t>
            </a:r>
          </a:p>
          <a:p>
            <a:r>
              <a:rPr lang="en-US" sz="1800" dirty="0" smtClean="0"/>
              <a:t>Communication to passive tasks: synchronous calls </a:t>
            </a:r>
          </a:p>
          <a:p>
            <a:r>
              <a:rPr lang="en-US" sz="1800" dirty="0" smtClean="0"/>
              <a:t>Fewer OS-scheduled threads / less asynchrony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224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/>
        </p:nvSpPr>
        <p:spPr>
          <a:xfrm>
            <a:off x="5939642" y="1296734"/>
            <a:ext cx="1981200" cy="180065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 Approach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76400" y="1676400"/>
            <a:ext cx="1295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3733800" y="1676400"/>
            <a:ext cx="12954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6248400" y="1676400"/>
            <a:ext cx="12954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3581400"/>
            <a:ext cx="1295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3733800" y="3598223"/>
            <a:ext cx="12954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6248400" y="3598223"/>
            <a:ext cx="1295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6248400" y="3598223"/>
            <a:ext cx="12954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971800" y="2209800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8" idx="1"/>
          </p:cNvCxnSpPr>
          <p:nvPr/>
        </p:nvCxnSpPr>
        <p:spPr>
          <a:xfrm>
            <a:off x="2971800" y="2209800"/>
            <a:ext cx="762000" cy="19218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5029200" y="2209800"/>
            <a:ext cx="1219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 flipH="1">
            <a:off x="4381500" y="2743200"/>
            <a:ext cx="2514600" cy="8550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0" idx="1"/>
          </p:cNvCxnSpPr>
          <p:nvPr/>
        </p:nvCxnSpPr>
        <p:spPr>
          <a:xfrm>
            <a:off x="5029200" y="4131623"/>
            <a:ext cx="1219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8" idx="1"/>
          </p:cNvCxnSpPr>
          <p:nvPr/>
        </p:nvCxnSpPr>
        <p:spPr>
          <a:xfrm>
            <a:off x="2971800" y="4114800"/>
            <a:ext cx="762000" cy="168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1676400" y="1808652"/>
            <a:ext cx="6315694" cy="2142180"/>
          </a:xfrm>
          <a:custGeom>
            <a:avLst/>
            <a:gdLst>
              <a:gd name="connsiteX0" fmla="*/ 0 w 6650182"/>
              <a:gd name="connsiteY0" fmla="*/ 104265 h 2142180"/>
              <a:gd name="connsiteX1" fmla="*/ 2897579 w 6650182"/>
              <a:gd name="connsiteY1" fmla="*/ 128016 h 2142180"/>
              <a:gd name="connsiteX2" fmla="*/ 5272644 w 6650182"/>
              <a:gd name="connsiteY2" fmla="*/ 139891 h 2142180"/>
              <a:gd name="connsiteX3" fmla="*/ 2850078 w 6650182"/>
              <a:gd name="connsiteY3" fmla="*/ 1992442 h 2142180"/>
              <a:gd name="connsiteX4" fmla="*/ 5474524 w 6650182"/>
              <a:gd name="connsiteY4" fmla="*/ 2028067 h 2142180"/>
              <a:gd name="connsiteX5" fmla="*/ 6650182 w 6650182"/>
              <a:gd name="connsiteY5" fmla="*/ 2028067 h 214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0182" h="2142180">
                <a:moveTo>
                  <a:pt x="0" y="104265"/>
                </a:moveTo>
                <a:lnTo>
                  <a:pt x="2897579" y="128016"/>
                </a:lnTo>
                <a:cubicBezTo>
                  <a:pt x="3776353" y="133954"/>
                  <a:pt x="5280561" y="-170847"/>
                  <a:pt x="5272644" y="139891"/>
                </a:cubicBezTo>
                <a:cubicBezTo>
                  <a:pt x="5264727" y="450629"/>
                  <a:pt x="2816431" y="1677746"/>
                  <a:pt x="2850078" y="1992442"/>
                </a:cubicBezTo>
                <a:cubicBezTo>
                  <a:pt x="2883725" y="2307138"/>
                  <a:pt x="5474524" y="2028067"/>
                  <a:pt x="5474524" y="2028067"/>
                </a:cubicBezTo>
                <a:lnTo>
                  <a:pt x="6650182" y="2028067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6341423" y="1817914"/>
            <a:ext cx="1638795" cy="118754"/>
          </a:xfrm>
          <a:custGeom>
            <a:avLst/>
            <a:gdLst>
              <a:gd name="connsiteX0" fmla="*/ 0 w 1638795"/>
              <a:gd name="connsiteY0" fmla="*/ 0 h 118754"/>
              <a:gd name="connsiteX1" fmla="*/ 1638795 w 1638795"/>
              <a:gd name="connsiteY1" fmla="*/ 118754 h 11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795" h="118754">
                <a:moveTo>
                  <a:pt x="0" y="0"/>
                </a:moveTo>
                <a:lnTo>
                  <a:pt x="1638795" y="118754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2588821" y="1924792"/>
            <a:ext cx="5332021" cy="2321294"/>
          </a:xfrm>
          <a:custGeom>
            <a:avLst/>
            <a:gdLst>
              <a:gd name="connsiteX0" fmla="*/ 0 w 5332021"/>
              <a:gd name="connsiteY0" fmla="*/ 0 h 2321294"/>
              <a:gd name="connsiteX1" fmla="*/ 1496291 w 5332021"/>
              <a:gd name="connsiteY1" fmla="*/ 1983179 h 2321294"/>
              <a:gd name="connsiteX2" fmla="*/ 5332021 w 5332021"/>
              <a:gd name="connsiteY2" fmla="*/ 2303813 h 232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2021" h="2321294">
                <a:moveTo>
                  <a:pt x="0" y="0"/>
                </a:moveTo>
                <a:cubicBezTo>
                  <a:pt x="303810" y="799605"/>
                  <a:pt x="607621" y="1599210"/>
                  <a:pt x="1496291" y="1983179"/>
                </a:cubicBezTo>
                <a:cubicBezTo>
                  <a:pt x="2384961" y="2367148"/>
                  <a:pt x="3858491" y="2335480"/>
                  <a:pt x="5332021" y="230381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671452" y="4419600"/>
            <a:ext cx="624939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543800" y="2209800"/>
            <a:ext cx="37704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543800" y="4114800"/>
            <a:ext cx="37704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76400" y="2743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Periodic: 100ms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733800" y="2743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Passive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248400" y="2743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Passive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733800" y="467977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Passive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6248400" y="467977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Passive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671452" y="46482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Sporadic: IRQ with min dispatch interval: 1 </a:t>
            </a:r>
            <a:r>
              <a:rPr lang="en-US" sz="1200" dirty="0" err="1" smtClean="0"/>
              <a:t>ms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066800" y="390079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T2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66800" y="1976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T1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166752" y="2743200"/>
            <a:ext cx="304800" cy="1027710"/>
            <a:chOff x="2166752" y="2743200"/>
            <a:chExt cx="304800" cy="1027710"/>
          </a:xfrm>
        </p:grpSpPr>
        <p:cxnSp>
          <p:nvCxnSpPr>
            <p:cNvPr id="30" name="Straight Arrow Connector 29"/>
            <p:cNvCxnSpPr>
              <a:stCxn id="56" idx="0"/>
              <a:endCxn id="7" idx="0"/>
            </p:cNvCxnSpPr>
            <p:nvPr/>
          </p:nvCxnSpPr>
          <p:spPr>
            <a:xfrm>
              <a:off x="2324100" y="2743200"/>
              <a:ext cx="0" cy="8382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lowchart: Direct Access Storage 33"/>
            <p:cNvSpPr/>
            <p:nvPr/>
          </p:nvSpPr>
          <p:spPr>
            <a:xfrm rot="5400000" flipH="1">
              <a:off x="2128652" y="3428010"/>
              <a:ext cx="381000" cy="304800"/>
            </a:xfrm>
            <a:prstGeom prst="flowChartMagneticDru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Content Placeholder 13"/>
          <p:cNvSpPr txBox="1">
            <a:spLocks/>
          </p:cNvSpPr>
          <p:nvPr/>
        </p:nvSpPr>
        <p:spPr>
          <a:xfrm>
            <a:off x="1828324" y="5334000"/>
            <a:ext cx="6934676" cy="4572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800" dirty="0" smtClean="0"/>
              <a:t>Communication to active tasks: queued as in Phase I</a:t>
            </a:r>
          </a:p>
        </p:txBody>
      </p:sp>
      <p:cxnSp>
        <p:nvCxnSpPr>
          <p:cNvPr id="38" name="Straight Arrow Connector 37"/>
          <p:cNvCxnSpPr>
            <a:stCxn id="10" idx="0"/>
            <a:endCxn id="6" idx="2"/>
          </p:cNvCxnSpPr>
          <p:nvPr/>
        </p:nvCxnSpPr>
        <p:spPr>
          <a:xfrm flipV="1">
            <a:off x="6896100" y="2743200"/>
            <a:ext cx="0" cy="8550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13"/>
          <p:cNvSpPr txBox="1">
            <a:spLocks/>
          </p:cNvSpPr>
          <p:nvPr/>
        </p:nvSpPr>
        <p:spPr>
          <a:xfrm>
            <a:off x="1828324" y="5943600"/>
            <a:ext cx="6934676" cy="4572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800" b="1" dirty="0" smtClean="0"/>
              <a:t>Possibility of Deadlock</a:t>
            </a:r>
            <a:r>
              <a:rPr lang="en-US" sz="1800" dirty="0" smtClean="0"/>
              <a:t>!</a:t>
            </a:r>
          </a:p>
        </p:txBody>
      </p:sp>
      <p:sp>
        <p:nvSpPr>
          <p:cNvPr id="20" name="Freeform 19"/>
          <p:cNvSpPr/>
          <p:nvPr/>
        </p:nvSpPr>
        <p:spPr>
          <a:xfrm>
            <a:off x="6477000" y="2391998"/>
            <a:ext cx="1559713" cy="2037498"/>
          </a:xfrm>
          <a:custGeom>
            <a:avLst/>
            <a:gdLst>
              <a:gd name="connsiteX0" fmla="*/ 0 w 2657191"/>
              <a:gd name="connsiteY0" fmla="*/ 2037498 h 2037498"/>
              <a:gd name="connsiteX1" fmla="*/ 249382 w 2657191"/>
              <a:gd name="connsiteY1" fmla="*/ 1645612 h 2037498"/>
              <a:gd name="connsiteX2" fmla="*/ 1365662 w 2657191"/>
              <a:gd name="connsiteY2" fmla="*/ 149321 h 2037498"/>
              <a:gd name="connsiteX3" fmla="*/ 2505694 w 2657191"/>
              <a:gd name="connsiteY3" fmla="*/ 42444 h 2037498"/>
              <a:gd name="connsiteX4" fmla="*/ 2612572 w 2657191"/>
              <a:gd name="connsiteY4" fmla="*/ 54319 h 203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191" h="2037498">
                <a:moveTo>
                  <a:pt x="0" y="2037498"/>
                </a:moveTo>
                <a:cubicBezTo>
                  <a:pt x="10886" y="1998903"/>
                  <a:pt x="21772" y="1960308"/>
                  <a:pt x="249382" y="1645612"/>
                </a:cubicBezTo>
                <a:cubicBezTo>
                  <a:pt x="476992" y="1330916"/>
                  <a:pt x="989610" y="416516"/>
                  <a:pt x="1365662" y="149321"/>
                </a:cubicBezTo>
                <a:cubicBezTo>
                  <a:pt x="1741714" y="-117874"/>
                  <a:pt x="2297876" y="58278"/>
                  <a:pt x="2505694" y="42444"/>
                </a:cubicBezTo>
                <a:cubicBezTo>
                  <a:pt x="2713512" y="26610"/>
                  <a:pt x="2663042" y="40464"/>
                  <a:pt x="2612572" y="54319"/>
                </a:cubicBezTo>
              </a:path>
            </a:pathLst>
          </a:custGeom>
          <a:noFill/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6" grpId="0"/>
      <p:bldP spid="39" grpId="0"/>
      <p:bldP spid="2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3090</TotalTime>
  <Words>1864</Words>
  <Application>Microsoft Office PowerPoint</Application>
  <PresentationFormat>On-screen Show (4:3)</PresentationFormat>
  <Paragraphs>438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Solstice</vt:lpstr>
      <vt:lpstr>Architecture: Building Blocks, Real-Time Issues, and Schedulability</vt:lpstr>
      <vt:lpstr>Overview of Topics</vt:lpstr>
      <vt:lpstr>PowerPoint Presentation</vt:lpstr>
      <vt:lpstr>Phase I Architecture</vt:lpstr>
      <vt:lpstr>An Example</vt:lpstr>
      <vt:lpstr>Phase 1 Approach</vt:lpstr>
      <vt:lpstr>Phase II Architectural Principles</vt:lpstr>
      <vt:lpstr>Phase 2 Approach</vt:lpstr>
      <vt:lpstr>Phase 2 Approach</vt:lpstr>
      <vt:lpstr>Phase 2 with RPCs</vt:lpstr>
      <vt:lpstr>Phase 2 with Queued RPCs</vt:lpstr>
      <vt:lpstr>Queued RPCs</vt:lpstr>
      <vt:lpstr>Visualizing an Execution Sequence</vt:lpstr>
      <vt:lpstr>Schedulability Analysis with RMS</vt:lpstr>
      <vt:lpstr>Schedulability Analysis with RMS</vt:lpstr>
      <vt:lpstr>Latency Analysis</vt:lpstr>
      <vt:lpstr>AADL Properties for Build</vt:lpstr>
      <vt:lpstr>AADL Properties for Build</vt:lpstr>
      <vt:lpstr>Implementations</vt:lpstr>
      <vt:lpstr>AADL  CAmkES Overview</vt:lpstr>
      <vt:lpstr>CAmkES Implementation</vt:lpstr>
      <vt:lpstr>CAmkES Implementation Qs</vt:lpstr>
      <vt:lpstr>Build Mechanics</vt:lpstr>
      <vt:lpstr>Issues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Whalen</dc:creator>
  <cp:lastModifiedBy>Michael Whalen</cp:lastModifiedBy>
  <cp:revision>253</cp:revision>
  <dcterms:created xsi:type="dcterms:W3CDTF">2014-05-01T15:20:43Z</dcterms:created>
  <dcterms:modified xsi:type="dcterms:W3CDTF">2014-07-25T11:05:00Z</dcterms:modified>
</cp:coreProperties>
</file>