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69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41D"/>
    <a:srgbClr val="C0B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F19811-E31C-45B2-83EA-332E3A45018D}">
  <a:tblStyle styleId="{2DF19811-E31C-45B2-83EA-332E3A45018D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20" y="-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895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selects flight path?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673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04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68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le Slide - No Photo">
  <p:cSld name="1 Title Slide - No Phot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13674" y="3432292"/>
            <a:ext cx="10986871" cy="10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37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903583" y="4775200"/>
            <a:ext cx="8830549" cy="46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304747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541772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50791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9276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itle Slide - With Photo">
  <p:cSld name="4 Title Slide - With Phot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13674" y="4527551"/>
            <a:ext cx="10986871" cy="10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37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06964" y="5672219"/>
            <a:ext cx="8831561" cy="46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09493" marR="0" lvl="1" indent="0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18987" marR="0" lvl="2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480" marR="0" lvl="3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437973" marR="0" lvl="4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047467" marR="0" lvl="5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656960" marR="0" lvl="6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266453" marR="0" lvl="7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875947" marR="0" lvl="8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377560"/>
            <a:ext cx="7942395" cy="3965841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879" tIns="60923" rIns="121879" bIns="60923" anchor="ctr" anchorCtr="0">
            <a:noAutofit/>
          </a:bodyPr>
          <a:lstStyle/>
          <a:p>
            <a:pPr algn="ctr"/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7942397" y="2360480"/>
            <a:ext cx="4246429" cy="198292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879" tIns="60923" rIns="121879" bIns="60923" anchor="ctr" anchorCtr="0">
            <a:noAutofit/>
          </a:bodyPr>
          <a:lstStyle/>
          <a:p>
            <a:pPr algn="ctr"/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7942396" y="377559"/>
            <a:ext cx="4246429" cy="198292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879" tIns="60923" rIns="121879" bIns="60923" anchor="ctr" anchorCtr="0">
            <a:noAutofit/>
          </a:bodyPr>
          <a:lstStyle/>
          <a:p>
            <a:pPr algn="ctr"/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4899964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hapter Page">
  <p:cSld name="5 Chapter P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3735286" y="825501"/>
            <a:ext cx="7942395" cy="5248377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879" tIns="60923" rIns="121879" bIns="6092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13675" y="1990346"/>
            <a:ext cx="2724744" cy="192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4551F"/>
              </a:buClr>
              <a:buSzPts val="1400"/>
              <a:buFont typeface="Verdana"/>
              <a:buNone/>
              <a:defRPr sz="2700" b="0" i="0" u="none" strike="noStrike" cap="none">
                <a:solidFill>
                  <a:srgbClr val="E4551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13673" y="4032739"/>
            <a:ext cx="2724744" cy="174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30474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571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23259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23259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23259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10712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441" y="734833"/>
            <a:ext cx="10969943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582" y="1523836"/>
            <a:ext cx="10690615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6530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613673" y="6436784"/>
            <a:ext cx="54765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60923" rIns="121879" bIns="60923" anchor="t" anchorCtr="0">
            <a:noAutofit/>
          </a:bodyPr>
          <a:lstStyle/>
          <a:p>
            <a:pPr>
              <a:buFont typeface="Verdana"/>
              <a:buNone/>
            </a:pPr>
            <a:fld id="{00000000-1234-1234-1234-123412341234}" type="slidenum">
              <a:rPr lang="en-US" sz="900">
                <a:latin typeface="Verdana"/>
                <a:ea typeface="Verdana"/>
                <a:cs typeface="Verdana"/>
                <a:sym typeface="Verdana"/>
              </a:rPr>
              <a:pPr>
                <a:buFont typeface="Verdana"/>
                <a:buNone/>
              </a:pPr>
              <a:t>‹#›</a:t>
            </a:fld>
            <a:r>
              <a:rPr lang="en-US" sz="900" dirty="0">
                <a:latin typeface="Verdana"/>
                <a:ea typeface="Verdana"/>
                <a:cs typeface="Verdana"/>
                <a:sym typeface="Verdana"/>
              </a:rPr>
              <a:t> </a:t>
            </a:r>
            <a:endParaRPr sz="9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719860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667000"/>
            <a:ext cx="2860553" cy="281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15248" y="1600201"/>
            <a:ext cx="7207488" cy="260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300" b="1" dirty="0"/>
              <a:t/>
            </a:r>
            <a:br>
              <a:rPr lang="en-US" sz="4300" b="1" dirty="0"/>
            </a:br>
            <a:r>
              <a:rPr lang="en-US" sz="800" b="1" dirty="0"/>
              <a:t/>
            </a:r>
            <a:br>
              <a:rPr lang="en-US" sz="800" b="1" dirty="0"/>
            </a:br>
            <a:r>
              <a:rPr lang="en-US" sz="3200" b="1" dirty="0"/>
              <a:t>CASE: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Simple </a:t>
            </a:r>
            <a:r>
              <a:rPr lang="en-US" sz="2800" dirty="0"/>
              <a:t>Use Case Example</a:t>
            </a: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35211" y="3632200"/>
            <a:ext cx="6907001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60923" rIns="121879" bIns="60923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Technical Area 5 : Engineering Workflow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20701589">
            <a:off x="8395843" y="2286000"/>
            <a:ext cx="1218883" cy="1219200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4266"/>
              </a:lnSpc>
            </a:pPr>
            <a:r>
              <a:rPr lang="en-US" sz="4300" dirty="0">
                <a:solidFill>
                  <a:schemeClr val="tx1"/>
                </a:solidFill>
                <a:latin typeface="Tw Cen MT Condensed Extra Bold" panose="020B0803020202020204" pitchFamily="34" charset="0"/>
              </a:rPr>
              <a:t>TA5</a:t>
            </a:r>
          </a:p>
        </p:txBody>
      </p:sp>
      <p:pic>
        <p:nvPicPr>
          <p:cNvPr id="3" name="Picture 2" descr="Image result for univ of minnesot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304" y="5981612"/>
            <a:ext cx="1667133" cy="5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6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66" y="5749885"/>
            <a:ext cx="1031646" cy="10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57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 Waypoint Manager receives periodic status messages from the Flight Controller (via the UART driver)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 response to a status message from the Flight Controller, the Waypoint Manager sends the Flight Controller the current mission window (via the UART driver)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Waypoint Manager </a:t>
            </a:r>
            <a:r>
              <a:rPr lang="en-US" dirty="0"/>
              <a:t>sends the next N waypoints whenever the autopilot reaches </a:t>
            </a:r>
            <a:r>
              <a:rPr lang="en-US" dirty="0" smtClean="0"/>
              <a:t>waypoint N/2</a:t>
            </a:r>
          </a:p>
          <a:p>
            <a:pPr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he Waypoint Manager implementation already exists, and will be imported into the project as a legacy code component implemented in C</a:t>
            </a:r>
          </a:p>
        </p:txBody>
      </p:sp>
    </p:spTree>
    <p:extLst>
      <p:ext uri="{BB962C8B-B14F-4D97-AF65-F5344CB8AC3E}">
        <p14:creationId xmlns:p14="http://schemas.microsoft.com/office/powerpoint/2010/main" val="1907175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UART Driver sends the mission window to the Flight Controller over the serial link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UART Driver aggregates all packets in a message received from the Flight Controller and combines them before passing to the Waypoint Manager, Flight Planner, and Ground Station (via the Radio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951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Flight Controller takes a mission window as input and uses internal position measurements and navigation logic to direct the UAV from waypoint to waypoint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It provides periodic status messages to the Mission Computer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Messages </a:t>
            </a:r>
            <a:r>
              <a:rPr lang="en-US" dirty="0" smtClean="0"/>
              <a:t>include the current position and current waypoint ID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Flight Controller is a third-party component, and therefore black box</a:t>
            </a:r>
          </a:p>
        </p:txBody>
      </p:sp>
    </p:spTree>
    <p:extLst>
      <p:ext uri="{BB962C8B-B14F-4D97-AF65-F5344CB8AC3E}">
        <p14:creationId xmlns:p14="http://schemas.microsoft.com/office/powerpoint/2010/main" val="179635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81000"/>
            <a:ext cx="10969943" cy="581643"/>
          </a:xfrm>
        </p:spPr>
        <p:txBody>
          <a:bodyPr/>
          <a:lstStyle/>
          <a:p>
            <a:r>
              <a:rPr lang="en-US" dirty="0" smtClean="0"/>
              <a:t>Requirements (not exhaustive)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3582" y="1066800"/>
            <a:ext cx="10690615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 smtClean="0"/>
              <a:t>The UAV shall continue to operate if communication with the Ground Station is lost after take-off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 smtClean="0"/>
              <a:t>If the Flight Planner fails after the initial mission has been generated, the UAV will complete that mission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i="1" dirty="0" smtClean="0"/>
              <a:t>Completing a mission means reaching the last waypoint in the mission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 smtClean="0"/>
              <a:t>The UAV shall only accept commands from a legitimate Ground </a:t>
            </a:r>
            <a:r>
              <a:rPr lang="en-US" dirty="0"/>
              <a:t>S</a:t>
            </a:r>
            <a:r>
              <a:rPr lang="en-US" dirty="0" smtClean="0"/>
              <a:t>tation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 smtClean="0"/>
              <a:t>The status of the UAV shall only be read by a legitimate Ground Station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 smtClean="0"/>
              <a:t>The Ground Station shall only accept status messages from the UAV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i="1" dirty="0" smtClean="0"/>
              <a:t>The Ground Station will not accept illegitimate status messages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 smtClean="0"/>
              <a:t>If called, the Waypoint Manager shall output a valid mission window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i="1" dirty="0" smtClean="0"/>
              <a:t>Well-formed: contain only one cycle (the last element pointing to itself)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i="1" dirty="0" smtClean="0"/>
              <a:t>Correct size</a:t>
            </a:r>
            <a:endParaRPr lang="en-US" i="1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output a mission window in response to a Flight Controller status message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respond to a Flight Controller status message before the next status message is </a:t>
            </a:r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50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Source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WaypointManager.c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WaypointManager.h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/>
              <a:t>Waypoint.h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Location3D.h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Properties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/>
              <a:t>WaypointManagerFunSpec.thy</a:t>
            </a:r>
            <a:r>
              <a:rPr lang="en-US" dirty="0" smtClean="0"/>
              <a:t> (Isabelle/HOL theory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00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UAS Surveillance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1629" y="3378618"/>
            <a:ext cx="1683982" cy="11309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800" kern="1200" dirty="0" smtClean="0">
                <a:solidFill>
                  <a:prstClr val="white"/>
                </a:solidFill>
              </a:rPr>
              <a:t>Flight Planner</a:t>
            </a: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664" y="3274345"/>
            <a:ext cx="1683982" cy="11309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800" kern="1200" dirty="0" smtClean="0">
                <a:solidFill>
                  <a:prstClr val="white"/>
                </a:solidFill>
              </a:rPr>
              <a:t>Ground Station</a:t>
            </a: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9065" y="3378618"/>
            <a:ext cx="1683982" cy="11309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800" kern="1200" dirty="0" smtClean="0">
                <a:solidFill>
                  <a:prstClr val="white"/>
                </a:solidFill>
              </a:rPr>
              <a:t>Waypoint Manager</a:t>
            </a:r>
            <a:endParaRPr lang="en-US" sz="1800" kern="12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19719" y="3284622"/>
            <a:ext cx="1683982" cy="11309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800" kern="1200" dirty="0" smtClean="0">
                <a:solidFill>
                  <a:prstClr val="white"/>
                </a:solidFill>
              </a:rPr>
              <a:t>Flight Controller</a:t>
            </a:r>
            <a:endParaRPr lang="en-US" sz="1800" kern="12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30" idx="1"/>
          </p:cNvCxnSpPr>
          <p:nvPr/>
        </p:nvCxnSpPr>
        <p:spPr>
          <a:xfrm>
            <a:off x="2387649" y="3839834"/>
            <a:ext cx="1317116" cy="10277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5755613" y="3944102"/>
            <a:ext cx="6134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3"/>
            <a:endCxn id="7" idx="1"/>
          </p:cNvCxnSpPr>
          <p:nvPr/>
        </p:nvCxnSpPr>
        <p:spPr>
          <a:xfrm>
            <a:off x="8395053" y="3850106"/>
            <a:ext cx="112466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0361" y="3472615"/>
            <a:ext cx="747769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Radio</a:t>
            </a:r>
            <a:endParaRPr lang="en-U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04765" y="2767264"/>
            <a:ext cx="4690291" cy="216568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3498" y="3482892"/>
            <a:ext cx="747769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Serial</a:t>
            </a:r>
            <a:endParaRPr lang="en-U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7311355" y="1711368"/>
            <a:ext cx="285752" cy="7498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800" kern="120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4234" y="5710991"/>
            <a:ext cx="117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80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UAV</a:t>
            </a:r>
            <a:endParaRPr lang="en-U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175" y="2816782"/>
            <a:ext cx="21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800" kern="12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Mission Computer</a:t>
            </a:r>
            <a:endParaRPr lang="en-U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940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581643"/>
          </a:xfrm>
        </p:spPr>
        <p:txBody>
          <a:bodyPr/>
          <a:lstStyle/>
          <a:p>
            <a:r>
              <a:rPr lang="en-US" dirty="0" smtClean="0"/>
              <a:t>AADL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5" y="1004927"/>
            <a:ext cx="9492566" cy="53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41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Waypoint Navigation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 Ground Station transmits a map and flight pattern to the UAV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UAV Mission Computer provides the UAV Flight Controller with a flight mission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mission consists of a set of </a:t>
            </a:r>
            <a:r>
              <a:rPr lang="en-US" dirty="0" smtClean="0"/>
              <a:t>waypoints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Waypoints are generated based on map and flight pattern inputs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UAV navigates from waypoint to waypoint until the mission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767376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 Ground Station transmits a map and flight pattern to the UAV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map is a geographical region defined by a set of </a:t>
            </a:r>
            <a:r>
              <a:rPr lang="en-US" dirty="0" err="1" smtClean="0"/>
              <a:t>lat</a:t>
            </a:r>
            <a:r>
              <a:rPr lang="en-US" dirty="0" smtClean="0"/>
              <a:t>-long-alt coordinates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Flight pattern is a behavior the UAV performs within the region (e.g. zig-zag)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Ground Station must transmit a map and flight pattern before flight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Ground Station receives position updates from the UAV as it traverses the region</a:t>
            </a:r>
          </a:p>
        </p:txBody>
      </p:sp>
    </p:spTree>
    <p:extLst>
      <p:ext uri="{BB962C8B-B14F-4D97-AF65-F5344CB8AC3E}">
        <p14:creationId xmlns:p14="http://schemas.microsoft.com/office/powerpoint/2010/main" val="2973203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 Mission Computer: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Receives the map and flight pattern from the Ground Station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omputes the mission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 mission consists of a set of waypoints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Provides mission waypoints to the Flight Controller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Mission Computer consists of four components: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Radio Driver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Flight Planner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Waypoint Manager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UART Driver</a:t>
            </a:r>
          </a:p>
        </p:txBody>
      </p:sp>
    </p:spTree>
    <p:extLst>
      <p:ext uri="{BB962C8B-B14F-4D97-AF65-F5344CB8AC3E}">
        <p14:creationId xmlns:p14="http://schemas.microsoft.com/office/powerpoint/2010/main" val="2207685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mission </a:t>
            </a:r>
            <a:r>
              <a:rPr lang="en-US" dirty="0"/>
              <a:t>is organized as </a:t>
            </a:r>
            <a:r>
              <a:rPr lang="en-US" dirty="0" smtClean="0"/>
              <a:t>a linked list of </a:t>
            </a:r>
            <a:r>
              <a:rPr lang="en-US" dirty="0"/>
              <a:t>waypoints</a:t>
            </a:r>
          </a:p>
          <a:p>
            <a:pPr>
              <a:spcAft>
                <a:spcPts val="600"/>
              </a:spcAft>
            </a:pPr>
            <a:r>
              <a:rPr lang="en-US" dirty="0"/>
              <a:t>Each </a:t>
            </a:r>
            <a:r>
              <a:rPr lang="en-US" dirty="0" smtClean="0"/>
              <a:t>waypoint element </a:t>
            </a:r>
            <a:r>
              <a:rPr lang="en-US" dirty="0"/>
              <a:t>consists </a:t>
            </a:r>
            <a:r>
              <a:rPr lang="en-US" dirty="0" smtClean="0"/>
              <a:t>of ID, </a:t>
            </a:r>
            <a:r>
              <a:rPr lang="en-US" dirty="0" err="1" smtClean="0"/>
              <a:t>lat</a:t>
            </a:r>
            <a:r>
              <a:rPr lang="en-US" dirty="0" smtClean="0"/>
              <a:t>-long-alt </a:t>
            </a:r>
            <a:r>
              <a:rPr lang="en-US" dirty="0"/>
              <a:t>coordinates, and </a:t>
            </a:r>
            <a:r>
              <a:rPr lang="en-US" dirty="0" smtClean="0"/>
              <a:t>a pointer </a:t>
            </a:r>
            <a:r>
              <a:rPr lang="en-US" dirty="0"/>
              <a:t>to the next waypoint along the </a:t>
            </a:r>
            <a:r>
              <a:rPr lang="en-US" dirty="0" smtClean="0"/>
              <a:t>path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last waypoint element of the mission points to itself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Flight </a:t>
            </a:r>
            <a:r>
              <a:rPr lang="en-US" dirty="0"/>
              <a:t>Controller memory is limited, so it can only hold a </a:t>
            </a:r>
            <a:r>
              <a:rPr lang="en-US" dirty="0" smtClean="0"/>
              <a:t>subset (window) </a:t>
            </a:r>
            <a:r>
              <a:rPr lang="en-US" dirty="0"/>
              <a:t>of the </a:t>
            </a:r>
            <a:r>
              <a:rPr lang="en-US" dirty="0" smtClean="0"/>
              <a:t>mission </a:t>
            </a:r>
            <a:r>
              <a:rPr lang="en-US" dirty="0"/>
              <a:t>at any given time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Mission Computer provides the Flight Controller with </a:t>
            </a:r>
            <a:r>
              <a:rPr lang="en-US" dirty="0" smtClean="0"/>
              <a:t>a </a:t>
            </a:r>
            <a:r>
              <a:rPr lang="en-US" dirty="0"/>
              <a:t>window of </a:t>
            </a:r>
            <a:r>
              <a:rPr lang="en-US" dirty="0" smtClean="0"/>
              <a:t>mission waypoints based on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2124877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Radio Driver encapsulates all functionality required to appropriately pack and unpack messages and communicate with the 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73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Flight Planner receives a map and flight pattern from the Ground Station (via the Radio driver) and generates a mission.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Once the Flight Planner generates the mission, it is passed to the Waypoint Manager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Flight Planner also receives position status messages from the Flight Controller (via the UART driver)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Flight Planner functionality is based on </a:t>
            </a:r>
            <a:r>
              <a:rPr lang="en-US" dirty="0" err="1" smtClean="0"/>
              <a:t>UxAS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580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C_White_GSlides_16x9_Proprietary">
  <a:themeElements>
    <a:clrScheme name="Rockwell Collins Color Palette">
      <a:dk1>
        <a:srgbClr val="000000"/>
      </a:dk1>
      <a:lt1>
        <a:srgbClr val="FFFFFF"/>
      </a:lt1>
      <a:dk2>
        <a:srgbClr val="E4551F"/>
      </a:dk2>
      <a:lt2>
        <a:srgbClr val="E9E3DC"/>
      </a:lt2>
      <a:accent1>
        <a:srgbClr val="000000"/>
      </a:accent1>
      <a:accent2>
        <a:srgbClr val="EEB10F"/>
      </a:accent2>
      <a:accent3>
        <a:srgbClr val="4F6F17"/>
      </a:accent3>
      <a:accent4>
        <a:srgbClr val="005288"/>
      </a:accent4>
      <a:accent5>
        <a:srgbClr val="007DC5"/>
      </a:accent5>
      <a:accent6>
        <a:srgbClr val="5A47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749</Words>
  <Application>Microsoft Office PowerPoint</Application>
  <PresentationFormat>Custom</PresentationFormat>
  <Paragraphs>87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1_RC_White_GSlides_16x9_Proprietary</vt:lpstr>
      <vt:lpstr>  CASE:  Simple Use Case Example</vt:lpstr>
      <vt:lpstr>UAS Surveillance System</vt:lpstr>
      <vt:lpstr>AADL Diagram</vt:lpstr>
      <vt:lpstr>UAV Waypoint Navigation Overview</vt:lpstr>
      <vt:lpstr>Ground Station</vt:lpstr>
      <vt:lpstr>Mission Computer</vt:lpstr>
      <vt:lpstr>Mission Data</vt:lpstr>
      <vt:lpstr>Radio Driver</vt:lpstr>
      <vt:lpstr>Flight Planner</vt:lpstr>
      <vt:lpstr>Waypoint Manager</vt:lpstr>
      <vt:lpstr>UART Driver</vt:lpstr>
      <vt:lpstr>Flight Controller</vt:lpstr>
      <vt:lpstr>Requirements (not exhaustive)</vt:lpstr>
      <vt:lpstr>Waypoint Manager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with no image</dc:title>
  <dc:creator>Cofer, Darren D</dc:creator>
  <cp:lastModifiedBy>ddcofer</cp:lastModifiedBy>
  <cp:revision>76</cp:revision>
  <dcterms:modified xsi:type="dcterms:W3CDTF">2018-04-16T14:40:49Z</dcterms:modified>
</cp:coreProperties>
</file>