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5" r:id="rId7"/>
    <p:sldId id="269" r:id="rId8"/>
    <p:sldId id="270" r:id="rId9"/>
    <p:sldId id="266" r:id="rId10"/>
    <p:sldId id="267" r:id="rId11"/>
    <p:sldId id="271" r:id="rId12"/>
    <p:sldId id="268" r:id="rId13"/>
    <p:sldId id="258" r:id="rId14"/>
    <p:sldId id="259" r:id="rId1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0488" autoAdjust="0"/>
  </p:normalViewPr>
  <p:slideViewPr>
    <p:cSldViewPr snapToGrid="0">
      <p:cViewPr>
        <p:scale>
          <a:sx n="100" d="100"/>
          <a:sy n="100" d="100"/>
        </p:scale>
        <p:origin x="163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8119-3C1B-4BB0-8A3B-5B51A6C20F4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E6C2-FFAC-44E3-B006-223D58C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selects flight path?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Waypoint Manager receives periodic status messages from the Flight Controller (via the UART driver)</a:t>
            </a:r>
          </a:p>
          <a:p>
            <a:r>
              <a:rPr lang="en-US" dirty="0" smtClean="0"/>
              <a:t>In response to a status message from the Flight Controller, the Waypoint Manager sends the Flight Controller the current mission </a:t>
            </a:r>
            <a:r>
              <a:rPr lang="en-US" dirty="0" smtClean="0"/>
              <a:t>window (via the UART driver)</a:t>
            </a:r>
          </a:p>
          <a:p>
            <a:pPr lvl="1"/>
            <a:r>
              <a:rPr lang="en-US" dirty="0" smtClean="0"/>
              <a:t>The Waypoint Manager </a:t>
            </a:r>
            <a:r>
              <a:rPr lang="en-US" dirty="0"/>
              <a:t>sends the next N waypoints whenever the autopilot reaches </a:t>
            </a:r>
            <a:r>
              <a:rPr lang="en-US" dirty="0" smtClean="0"/>
              <a:t>waypoint N/2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Waypoint Manager implementation already exists, and will be imported into the project as a </a:t>
            </a:r>
            <a:r>
              <a:rPr lang="en-US" dirty="0" smtClean="0"/>
              <a:t>legacy </a:t>
            </a:r>
            <a:r>
              <a:rPr lang="en-US" dirty="0" smtClean="0"/>
              <a:t>code </a:t>
            </a:r>
            <a:r>
              <a:rPr lang="en-US" dirty="0" smtClean="0"/>
              <a:t>component implemented in 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UART Driver sends the mission window to the Flight Controller over the serial link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UART Driver aggregates all packets in a message received from the Flight Controller and combines them before passing to the Waypoint Manager, Flight Planner, and Ground Station (via the Radio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Controller takes a mission window as input and uses internal position measurements and navigation logic to direct the UAV from waypoint to waypoint</a:t>
            </a:r>
          </a:p>
          <a:p>
            <a:r>
              <a:rPr lang="en-US" dirty="0" smtClean="0"/>
              <a:t>It provides periodic status messages to the Mission Computer</a:t>
            </a:r>
          </a:p>
          <a:p>
            <a:pPr lvl="1"/>
            <a:r>
              <a:rPr lang="en-US" dirty="0" smtClean="0"/>
              <a:t>These messages include the current </a:t>
            </a:r>
            <a:r>
              <a:rPr lang="en-US" dirty="0" smtClean="0"/>
              <a:t>position and current waypoint ID</a:t>
            </a:r>
            <a:endParaRPr lang="en-US" dirty="0" smtClean="0"/>
          </a:p>
          <a:p>
            <a:r>
              <a:rPr lang="en-US" dirty="0" smtClean="0"/>
              <a:t>The Flight Controller is a third-party component, and therefore black box</a:t>
            </a:r>
          </a:p>
        </p:txBody>
      </p:sp>
    </p:spTree>
    <p:extLst>
      <p:ext uri="{BB962C8B-B14F-4D97-AF65-F5344CB8AC3E}">
        <p14:creationId xmlns:p14="http://schemas.microsoft.com/office/powerpoint/2010/main" val="2540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(not exhaustive)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6874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UAV shall </a:t>
            </a:r>
            <a:r>
              <a:rPr lang="en-US" dirty="0" smtClean="0"/>
              <a:t>continue to operate if communication with the Ground Station is lost after take-off</a:t>
            </a:r>
          </a:p>
          <a:p>
            <a:r>
              <a:rPr lang="en-US" dirty="0" smtClean="0"/>
              <a:t>If the Flight Planner fails after </a:t>
            </a:r>
            <a:r>
              <a:rPr lang="en-US" dirty="0" smtClean="0"/>
              <a:t>the initial</a:t>
            </a:r>
            <a:r>
              <a:rPr lang="en-US" dirty="0" smtClean="0"/>
              <a:t> mission has been generated, the UAV will complete that mission</a:t>
            </a:r>
          </a:p>
          <a:p>
            <a:pPr lvl="1"/>
            <a:r>
              <a:rPr lang="en-US" i="1" dirty="0" smtClean="0"/>
              <a:t>Completing a mission means r</a:t>
            </a:r>
            <a:r>
              <a:rPr lang="en-US" i="1" dirty="0" smtClean="0"/>
              <a:t>eaching </a:t>
            </a:r>
            <a:r>
              <a:rPr lang="en-US" i="1" dirty="0" smtClean="0"/>
              <a:t>the last waypoint in the </a:t>
            </a:r>
            <a:r>
              <a:rPr lang="en-US" i="1" dirty="0" smtClean="0"/>
              <a:t>mission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UAV shall only accept commands from a legitimate Ground </a:t>
            </a:r>
            <a:r>
              <a:rPr lang="en-US" dirty="0"/>
              <a:t>S</a:t>
            </a:r>
            <a:r>
              <a:rPr lang="en-US" dirty="0" smtClean="0"/>
              <a:t>tation</a:t>
            </a:r>
          </a:p>
          <a:p>
            <a:r>
              <a:rPr lang="en-US" dirty="0" smtClean="0"/>
              <a:t>The status of the UAV shall only be read by a legitimate Ground Station</a:t>
            </a:r>
          </a:p>
          <a:p>
            <a:r>
              <a:rPr lang="en-US" dirty="0" smtClean="0"/>
              <a:t>The Ground Station shall only accept status messages from the </a:t>
            </a:r>
            <a:r>
              <a:rPr lang="en-US" dirty="0" smtClean="0"/>
              <a:t>UAV</a:t>
            </a:r>
          </a:p>
          <a:p>
            <a:pPr lvl="1"/>
            <a:r>
              <a:rPr lang="en-US" i="1" dirty="0" smtClean="0"/>
              <a:t>The Ground Station will not accept illegitimate status messages</a:t>
            </a:r>
          </a:p>
          <a:p>
            <a:r>
              <a:rPr lang="en-US" dirty="0" smtClean="0"/>
              <a:t>If called, the Waypoint Manager shall output a valid mission window</a:t>
            </a:r>
          </a:p>
          <a:p>
            <a:pPr lvl="1"/>
            <a:r>
              <a:rPr lang="en-US" i="1" dirty="0" smtClean="0"/>
              <a:t>Well-formed</a:t>
            </a:r>
            <a:r>
              <a:rPr lang="en-US" i="1" dirty="0" smtClean="0"/>
              <a:t>: contain only one cycle (the last element pointing to itself)</a:t>
            </a:r>
          </a:p>
          <a:p>
            <a:pPr lvl="1"/>
            <a:r>
              <a:rPr lang="en-US" i="1" dirty="0" smtClean="0"/>
              <a:t>Correct size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output a mission window in response to a Flight Controller status message</a:t>
            </a:r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respond to a Flight Controller status message before the next status message is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WaypointManager.c</a:t>
            </a:r>
          </a:p>
          <a:p>
            <a:pPr lvl="1"/>
            <a:r>
              <a:rPr lang="en-US" dirty="0" smtClean="0"/>
              <a:t>WaypointManager.h</a:t>
            </a:r>
          </a:p>
          <a:p>
            <a:pPr lvl="1"/>
            <a:r>
              <a:rPr lang="en-US" dirty="0" err="1" smtClean="0"/>
              <a:t>Waypoint.h</a:t>
            </a:r>
            <a:endParaRPr lang="en-US" dirty="0" smtClean="0"/>
          </a:p>
          <a:p>
            <a:pPr lvl="1"/>
            <a:r>
              <a:rPr lang="en-US" dirty="0" smtClean="0"/>
              <a:t>Location3D.h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/>
              <a:t>WaypointManagerFunSpec.thy</a:t>
            </a:r>
            <a:r>
              <a:rPr lang="en-US" dirty="0" smtClean="0"/>
              <a:t> (Isabelle/HOL theory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2689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847" y="3274345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0721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2196" y="3284622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Controller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30" idx="1"/>
          </p:cNvCxnSpPr>
          <p:nvPr/>
        </p:nvCxnSpPr>
        <p:spPr>
          <a:xfrm>
            <a:off x="2388268" y="3839829"/>
            <a:ext cx="1317459" cy="10277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757110" y="3944102"/>
            <a:ext cx="613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3"/>
            <a:endCxn id="7" idx="1"/>
          </p:cNvCxnSpPr>
          <p:nvPr/>
        </p:nvCxnSpPr>
        <p:spPr>
          <a:xfrm>
            <a:off x="8397240" y="3850106"/>
            <a:ext cx="112495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1062" y="3472615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05727" y="2767264"/>
            <a:ext cx="4691513" cy="216568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5734" y="3482892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7313297" y="1710389"/>
            <a:ext cx="285752" cy="7500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6022" y="5710991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9516" y="2816782"/>
            <a:ext cx="21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Mission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9" y="1485046"/>
            <a:ext cx="9384632" cy="52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Waypoint Navigation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UAV Mission Computer provides the UAV Flight Controller with a flight mission</a:t>
            </a:r>
          </a:p>
          <a:p>
            <a:pPr lvl="1"/>
            <a:r>
              <a:rPr lang="en-US" dirty="0"/>
              <a:t>The mission consists of a set of </a:t>
            </a:r>
            <a:r>
              <a:rPr lang="en-US" dirty="0" smtClean="0"/>
              <a:t>waypoints</a:t>
            </a:r>
          </a:p>
          <a:p>
            <a:pPr lvl="1"/>
            <a:r>
              <a:rPr lang="en-US" dirty="0" smtClean="0"/>
              <a:t>Waypoints are generated based on map and flight pattern inputs</a:t>
            </a:r>
          </a:p>
          <a:p>
            <a:r>
              <a:rPr lang="en-US" dirty="0" smtClean="0"/>
              <a:t>The UAV navigates from waypoint to waypoint until the mission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22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pPr lvl="1"/>
            <a:r>
              <a:rPr lang="en-US" dirty="0" smtClean="0"/>
              <a:t>The map is a geographical region defined by a set of </a:t>
            </a:r>
            <a:r>
              <a:rPr lang="en-US" dirty="0" err="1" smtClean="0"/>
              <a:t>lat</a:t>
            </a:r>
            <a:r>
              <a:rPr lang="en-US" dirty="0" smtClean="0"/>
              <a:t>-long-alt coordinates</a:t>
            </a:r>
          </a:p>
          <a:p>
            <a:pPr lvl="1"/>
            <a:r>
              <a:rPr lang="en-US" dirty="0" smtClean="0"/>
              <a:t>Flight pattern is a behavior the UAV performs within the region (e.g. zig-zag)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Ground Station </a:t>
            </a:r>
            <a:r>
              <a:rPr lang="en-US" dirty="0" smtClean="0"/>
              <a:t>must transmit a map and flight pattern before flight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Ground Station receives position updates from the UAV as it traverses the region</a:t>
            </a:r>
          </a:p>
        </p:txBody>
      </p:sp>
    </p:spTree>
    <p:extLst>
      <p:ext uri="{BB962C8B-B14F-4D97-AF65-F5344CB8AC3E}">
        <p14:creationId xmlns:p14="http://schemas.microsoft.com/office/powerpoint/2010/main" val="9486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Mission Computer:</a:t>
            </a:r>
          </a:p>
          <a:p>
            <a:pPr lvl="1"/>
            <a:r>
              <a:rPr lang="en-US" dirty="0" smtClean="0"/>
              <a:t>Receives the map and flight pattern from the Ground Station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the mission</a:t>
            </a:r>
          </a:p>
          <a:p>
            <a:pPr lvl="2"/>
            <a:r>
              <a:rPr lang="en-US" dirty="0" smtClean="0"/>
              <a:t>A mission consists of a set of waypoints</a:t>
            </a:r>
          </a:p>
          <a:p>
            <a:pPr lvl="1"/>
            <a:r>
              <a:rPr lang="en-US" dirty="0" smtClean="0"/>
              <a:t>Provides mission waypoints to the Flight Controller</a:t>
            </a:r>
          </a:p>
          <a:p>
            <a:r>
              <a:rPr lang="en-US" dirty="0" smtClean="0"/>
              <a:t>The Mission Computer consists of four components:</a:t>
            </a:r>
          </a:p>
          <a:p>
            <a:pPr lvl="1"/>
            <a:r>
              <a:rPr lang="en-US" dirty="0" smtClean="0"/>
              <a:t>Radio Driver</a:t>
            </a:r>
          </a:p>
          <a:p>
            <a:pPr lvl="1"/>
            <a:r>
              <a:rPr lang="en-US" dirty="0" smtClean="0"/>
              <a:t>Flight Planner</a:t>
            </a:r>
          </a:p>
          <a:p>
            <a:pPr lvl="1"/>
            <a:r>
              <a:rPr lang="en-US" dirty="0" smtClean="0"/>
              <a:t>Waypoint Manager</a:t>
            </a:r>
          </a:p>
          <a:p>
            <a:pPr lvl="1"/>
            <a:r>
              <a:rPr lang="en-US" dirty="0" smtClean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1770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mission </a:t>
            </a:r>
            <a:r>
              <a:rPr lang="en-US" dirty="0"/>
              <a:t>is organized as </a:t>
            </a:r>
            <a:r>
              <a:rPr lang="en-US" dirty="0" smtClean="0"/>
              <a:t>a linked list of </a:t>
            </a:r>
            <a:r>
              <a:rPr lang="en-US" dirty="0"/>
              <a:t>waypoints</a:t>
            </a:r>
          </a:p>
          <a:p>
            <a:r>
              <a:rPr lang="en-US" dirty="0"/>
              <a:t>Each </a:t>
            </a:r>
            <a:r>
              <a:rPr lang="en-US" dirty="0" smtClean="0"/>
              <a:t>waypoint element </a:t>
            </a:r>
            <a:r>
              <a:rPr lang="en-US" dirty="0"/>
              <a:t>consists </a:t>
            </a:r>
            <a:r>
              <a:rPr lang="en-US" dirty="0" smtClean="0"/>
              <a:t>of ID, </a:t>
            </a:r>
            <a:r>
              <a:rPr lang="en-US" dirty="0" err="1" smtClean="0"/>
              <a:t>lat</a:t>
            </a:r>
            <a:r>
              <a:rPr lang="en-US" dirty="0" smtClean="0"/>
              <a:t>-long-alt </a:t>
            </a:r>
            <a:r>
              <a:rPr lang="en-US" dirty="0"/>
              <a:t>coordinates, and </a:t>
            </a:r>
            <a:r>
              <a:rPr lang="en-US" dirty="0" smtClean="0"/>
              <a:t>a pointer </a:t>
            </a:r>
            <a:r>
              <a:rPr lang="en-US" dirty="0"/>
              <a:t>to the next waypoint along the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The last </a:t>
            </a:r>
            <a:r>
              <a:rPr lang="en-US" dirty="0" smtClean="0"/>
              <a:t>waypoint element of the </a:t>
            </a:r>
            <a:r>
              <a:rPr lang="en-US" dirty="0" smtClean="0"/>
              <a:t>mission </a:t>
            </a:r>
            <a:r>
              <a:rPr lang="en-US" dirty="0" smtClean="0"/>
              <a:t>points </a:t>
            </a:r>
            <a:r>
              <a:rPr lang="en-US" dirty="0" smtClean="0"/>
              <a:t>to itself</a:t>
            </a:r>
          </a:p>
          <a:p>
            <a:r>
              <a:rPr lang="en-US" dirty="0" smtClean="0"/>
              <a:t>Flight </a:t>
            </a:r>
            <a:r>
              <a:rPr lang="en-US" dirty="0"/>
              <a:t>Controller memory is limited, so it can only hold a </a:t>
            </a:r>
            <a:r>
              <a:rPr lang="en-US" dirty="0" smtClean="0"/>
              <a:t>subset </a:t>
            </a:r>
            <a:r>
              <a:rPr lang="en-US" dirty="0" smtClean="0"/>
              <a:t>(window) </a:t>
            </a:r>
            <a:r>
              <a:rPr lang="en-US" dirty="0"/>
              <a:t>of the </a:t>
            </a:r>
            <a:r>
              <a:rPr lang="en-US" dirty="0" smtClean="0"/>
              <a:t>mission </a:t>
            </a:r>
            <a:r>
              <a:rPr lang="en-US" dirty="0"/>
              <a:t>at any given time</a:t>
            </a:r>
          </a:p>
          <a:p>
            <a:pPr lvl="1"/>
            <a:r>
              <a:rPr lang="en-US" dirty="0"/>
              <a:t>The Mission Computer provides the Flight Controller with </a:t>
            </a:r>
            <a:r>
              <a:rPr lang="en-US" dirty="0" smtClean="0"/>
              <a:t>a </a:t>
            </a:r>
            <a:r>
              <a:rPr lang="en-US" dirty="0"/>
              <a:t>window of </a:t>
            </a:r>
            <a:r>
              <a:rPr lang="en-US" dirty="0" smtClean="0"/>
              <a:t>mission waypoints </a:t>
            </a:r>
            <a:r>
              <a:rPr lang="en-US" dirty="0" smtClean="0"/>
              <a:t>based on the </a:t>
            </a:r>
            <a:r>
              <a:rPr lang="en-US" dirty="0" smtClean="0"/>
              <a:t>current </a:t>
            </a:r>
            <a:r>
              <a:rPr lang="en-US" dirty="0" smtClean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0253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Radio Driver encapsulates all functionality required to appropriately pack and unpack messages and communicate with the 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Planner receives a map and flight pattern from the Ground Station (via the Radio driver) and generates a mission.</a:t>
            </a:r>
          </a:p>
          <a:p>
            <a:r>
              <a:rPr lang="en-US" dirty="0" smtClean="0"/>
              <a:t>Once the Flight Planner generates the mission, it is passed to the Waypoint Manager</a:t>
            </a:r>
          </a:p>
          <a:p>
            <a:r>
              <a:rPr lang="en-US" dirty="0" smtClean="0"/>
              <a:t>The Flight Planner also receives position status messages from the Flight Controller (via the UART driver)</a:t>
            </a:r>
          </a:p>
          <a:p>
            <a:r>
              <a:rPr lang="en-US" dirty="0" smtClean="0"/>
              <a:t>The Flight Planner functionality is based on </a:t>
            </a:r>
            <a:r>
              <a:rPr lang="en-US" dirty="0" err="1" smtClean="0"/>
              <a:t>UxAS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CASE Example</vt:lpstr>
      <vt:lpstr>PowerPoint Presentation</vt:lpstr>
      <vt:lpstr>AADL Diagram</vt:lpstr>
      <vt:lpstr>UAV Waypoint Navigation Overview</vt:lpstr>
      <vt:lpstr>Ground Station</vt:lpstr>
      <vt:lpstr>Mission Computer</vt:lpstr>
      <vt:lpstr>Mission Data</vt:lpstr>
      <vt:lpstr>Radio Driver</vt:lpstr>
      <vt:lpstr>Flight Planner</vt:lpstr>
      <vt:lpstr>Waypoint Manager</vt:lpstr>
      <vt:lpstr>UART Driver</vt:lpstr>
      <vt:lpstr>Flight Controller</vt:lpstr>
      <vt:lpstr>Requirements (not exhaustive)</vt:lpstr>
      <vt:lpstr>Waypoint Manager Source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</dc:title>
  <dc:creator>Amundson, Isaac E</dc:creator>
  <cp:lastModifiedBy>Amundson, Isaac E</cp:lastModifiedBy>
  <cp:revision>107</cp:revision>
  <cp:lastPrinted>2018-03-28T16:12:25Z</cp:lastPrinted>
  <dcterms:created xsi:type="dcterms:W3CDTF">2018-03-12T15:30:48Z</dcterms:created>
  <dcterms:modified xsi:type="dcterms:W3CDTF">2018-04-13T18:41:35Z</dcterms:modified>
</cp:coreProperties>
</file>