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84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68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51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36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20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04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589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673" algn="l" defTabSz="4701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2" autoAdjust="0"/>
    <p:restoredTop sz="94660"/>
  </p:normalViewPr>
  <p:slideViewPr>
    <p:cSldViewPr>
      <p:cViewPr varScale="1">
        <p:scale>
          <a:sx n="223" d="100"/>
          <a:sy n="223" d="100"/>
        </p:scale>
        <p:origin x="-36" y="-378"/>
      </p:cViewPr>
      <p:guideLst>
        <p:guide orient="horz" pos="864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0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09856"/>
            <a:ext cx="10287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9856"/>
            <a:ext cx="30099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762760"/>
            <a:ext cx="3886200" cy="54483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162687"/>
            <a:ext cx="388620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5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67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40081"/>
            <a:ext cx="2019300" cy="181038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640081"/>
            <a:ext cx="2019300" cy="181038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614046"/>
            <a:ext cx="2020094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84" indent="0">
              <a:buNone/>
              <a:defRPr sz="1000" b="1"/>
            </a:lvl2pPr>
            <a:lvl3pPr marL="470168" indent="0">
              <a:buNone/>
              <a:defRPr sz="900" b="1"/>
            </a:lvl3pPr>
            <a:lvl4pPr marL="705251" indent="0">
              <a:buNone/>
              <a:defRPr sz="800" b="1"/>
            </a:lvl4pPr>
            <a:lvl5pPr marL="940336" indent="0">
              <a:buNone/>
              <a:defRPr sz="800" b="1"/>
            </a:lvl5pPr>
            <a:lvl6pPr marL="1175420" indent="0">
              <a:buNone/>
              <a:defRPr sz="800" b="1"/>
            </a:lvl6pPr>
            <a:lvl7pPr marL="1410504" indent="0">
              <a:buNone/>
              <a:defRPr sz="800" b="1"/>
            </a:lvl7pPr>
            <a:lvl8pPr marL="1645589" indent="0">
              <a:buNone/>
              <a:defRPr sz="800" b="1"/>
            </a:lvl8pPr>
            <a:lvl9pPr marL="1880673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869950"/>
            <a:ext cx="2020094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614046"/>
            <a:ext cx="2020888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84" indent="0">
              <a:buNone/>
              <a:defRPr sz="1000" b="1"/>
            </a:lvl2pPr>
            <a:lvl3pPr marL="470168" indent="0">
              <a:buNone/>
              <a:defRPr sz="900" b="1"/>
            </a:lvl3pPr>
            <a:lvl4pPr marL="705251" indent="0">
              <a:buNone/>
              <a:defRPr sz="800" b="1"/>
            </a:lvl4pPr>
            <a:lvl5pPr marL="940336" indent="0">
              <a:buNone/>
              <a:defRPr sz="800" b="1"/>
            </a:lvl5pPr>
            <a:lvl6pPr marL="1175420" indent="0">
              <a:buNone/>
              <a:defRPr sz="800" b="1"/>
            </a:lvl6pPr>
            <a:lvl7pPr marL="1410504" indent="0">
              <a:buNone/>
              <a:defRPr sz="800" b="1"/>
            </a:lvl7pPr>
            <a:lvl8pPr marL="1645589" indent="0">
              <a:buNone/>
              <a:defRPr sz="800" b="1"/>
            </a:lvl8pPr>
            <a:lvl9pPr marL="1880673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869950"/>
            <a:ext cx="2020888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9220"/>
            <a:ext cx="1504157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09222"/>
            <a:ext cx="2555875" cy="2341245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574043"/>
            <a:ext cx="1504157" cy="1876425"/>
          </a:xfrm>
        </p:spPr>
        <p:txBody>
          <a:bodyPr/>
          <a:lstStyle>
            <a:lvl1pPr marL="0" indent="0">
              <a:buNone/>
              <a:defRPr sz="700"/>
            </a:lvl1pPr>
            <a:lvl2pPr marL="235084" indent="0">
              <a:buNone/>
              <a:defRPr sz="600"/>
            </a:lvl2pPr>
            <a:lvl3pPr marL="470168" indent="0">
              <a:buNone/>
              <a:defRPr sz="500"/>
            </a:lvl3pPr>
            <a:lvl4pPr marL="705251" indent="0">
              <a:buNone/>
              <a:defRPr sz="500"/>
            </a:lvl4pPr>
            <a:lvl5pPr marL="940336" indent="0">
              <a:buNone/>
              <a:defRPr sz="500"/>
            </a:lvl5pPr>
            <a:lvl6pPr marL="1175420" indent="0">
              <a:buNone/>
              <a:defRPr sz="500"/>
            </a:lvl6pPr>
            <a:lvl7pPr marL="1410504" indent="0">
              <a:buNone/>
              <a:defRPr sz="500"/>
            </a:lvl7pPr>
            <a:lvl8pPr marL="1645589" indent="0">
              <a:buNone/>
              <a:defRPr sz="500"/>
            </a:lvl8pPr>
            <a:lvl9pPr marL="188067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920240"/>
            <a:ext cx="2743200" cy="22669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45110"/>
            <a:ext cx="274320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35084" indent="0">
              <a:buNone/>
              <a:defRPr sz="1500"/>
            </a:lvl2pPr>
            <a:lvl3pPr marL="470168" indent="0">
              <a:buNone/>
              <a:defRPr sz="1200"/>
            </a:lvl3pPr>
            <a:lvl4pPr marL="705251" indent="0">
              <a:buNone/>
              <a:defRPr sz="1000"/>
            </a:lvl4pPr>
            <a:lvl5pPr marL="940336" indent="0">
              <a:buNone/>
              <a:defRPr sz="1000"/>
            </a:lvl5pPr>
            <a:lvl6pPr marL="1175420" indent="0">
              <a:buNone/>
              <a:defRPr sz="1000"/>
            </a:lvl6pPr>
            <a:lvl7pPr marL="1410504" indent="0">
              <a:buNone/>
              <a:defRPr sz="1000"/>
            </a:lvl7pPr>
            <a:lvl8pPr marL="1645589" indent="0">
              <a:buNone/>
              <a:defRPr sz="1000"/>
            </a:lvl8pPr>
            <a:lvl9pPr marL="1880673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146936"/>
            <a:ext cx="2743200" cy="321944"/>
          </a:xfrm>
        </p:spPr>
        <p:txBody>
          <a:bodyPr/>
          <a:lstStyle>
            <a:lvl1pPr marL="0" indent="0">
              <a:buNone/>
              <a:defRPr sz="700"/>
            </a:lvl1pPr>
            <a:lvl2pPr marL="235084" indent="0">
              <a:buNone/>
              <a:defRPr sz="600"/>
            </a:lvl2pPr>
            <a:lvl3pPr marL="470168" indent="0">
              <a:buNone/>
              <a:defRPr sz="500"/>
            </a:lvl3pPr>
            <a:lvl4pPr marL="705251" indent="0">
              <a:buNone/>
              <a:defRPr sz="500"/>
            </a:lvl4pPr>
            <a:lvl5pPr marL="940336" indent="0">
              <a:buNone/>
              <a:defRPr sz="500"/>
            </a:lvl5pPr>
            <a:lvl6pPr marL="1175420" indent="0">
              <a:buNone/>
              <a:defRPr sz="500"/>
            </a:lvl6pPr>
            <a:lvl7pPr marL="1410504" indent="0">
              <a:buNone/>
              <a:defRPr sz="500"/>
            </a:lvl7pPr>
            <a:lvl8pPr marL="1645589" indent="0">
              <a:buNone/>
              <a:defRPr sz="500"/>
            </a:lvl8pPr>
            <a:lvl9pPr marL="188067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47017" tIns="23509" rIns="47017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1"/>
            <a:ext cx="4114800" cy="1810385"/>
          </a:xfrm>
          <a:prstGeom prst="rect">
            <a:avLst/>
          </a:prstGeom>
        </p:spPr>
        <p:txBody>
          <a:bodyPr vert="horz" lIns="47017" tIns="23509" rIns="47017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0"/>
            <a:ext cx="1066800" cy="146050"/>
          </a:xfrm>
          <a:prstGeom prst="rect">
            <a:avLst/>
          </a:prstGeom>
        </p:spPr>
        <p:txBody>
          <a:bodyPr vert="horz" lIns="47017" tIns="23509" rIns="47017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8C2F-2F44-4ADF-910F-868143B59645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0"/>
            <a:ext cx="1447800" cy="146050"/>
          </a:xfrm>
          <a:prstGeom prst="rect">
            <a:avLst/>
          </a:prstGeom>
        </p:spPr>
        <p:txBody>
          <a:bodyPr vert="horz" lIns="47017" tIns="23509" rIns="47017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0"/>
            <a:ext cx="1066800" cy="146050"/>
          </a:xfrm>
          <a:prstGeom prst="rect">
            <a:avLst/>
          </a:prstGeom>
        </p:spPr>
        <p:txBody>
          <a:bodyPr vert="horz" lIns="47017" tIns="23509" rIns="47017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D22-AD0D-4978-A184-F39FADB7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68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3" indent="-176313" algn="l" defTabSz="4701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12" indent="-146928" algn="l" defTabSz="4701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10" indent="-117542" algn="l" defTabSz="47016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794" indent="-117542" algn="l" defTabSz="47016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878" indent="-117542" algn="l" defTabSz="470168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2962" indent="-117542" algn="l" defTabSz="47016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046" indent="-117542" algn="l" defTabSz="47016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31" indent="-117542" algn="l" defTabSz="47016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15" indent="-117542" algn="l" defTabSz="47016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84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68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51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36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20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04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89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673" algn="l" defTabSz="47016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5" y="-228601"/>
            <a:ext cx="4545271" cy="2989139"/>
            <a:chOff x="161135" y="2516"/>
            <a:chExt cx="4632378" cy="2765632"/>
          </a:xfrm>
        </p:grpSpPr>
        <p:sp>
          <p:nvSpPr>
            <p:cNvPr id="4" name="Rectangle 3"/>
            <p:cNvSpPr/>
            <p:nvPr/>
          </p:nvSpPr>
          <p:spPr>
            <a:xfrm>
              <a:off x="1773641" y="2261644"/>
              <a:ext cx="1318432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PAlgebra</a:t>
              </a:r>
              <a:endParaRPr lang="en-US" b="1" dirty="0" smtClean="0"/>
            </a:p>
            <a:p>
              <a:pPr algn="ctr"/>
              <a:r>
                <a:rPr lang="en-US" sz="700" b="1" dirty="0"/>
                <a:t>Structure of </a:t>
              </a:r>
              <a:r>
                <a:rPr lang="en-US" sz="700" b="1" dirty="0" err="1"/>
                <a:t>Zm</a:t>
              </a:r>
              <a:r>
                <a:rPr lang="en-US" sz="700" b="1" dirty="0"/>
                <a:t>*, §</a:t>
              </a:r>
              <a:r>
                <a:rPr lang="en-US" sz="700" b="1" dirty="0" smtClean="0"/>
                <a:t>2.4</a:t>
              </a:r>
              <a:endParaRPr lang="en-US" sz="7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1302" y="1739656"/>
              <a:ext cx="1318432" cy="506505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PAlgebraMod</a:t>
              </a:r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plaintext-slot </a:t>
              </a:r>
              <a:r>
                <a:rPr lang="en-US" sz="700" b="1" dirty="0" smtClean="0">
                  <a:solidFill>
                    <a:schemeClr val="bg1"/>
                  </a:solidFill>
                </a:rPr>
                <a:t>algebra, </a:t>
              </a:r>
              <a:r>
                <a:rPr lang="en-US" sz="700" b="1" dirty="0"/>
                <a:t>§</a:t>
              </a:r>
              <a:r>
                <a:rPr lang="en-US" sz="700" b="1" dirty="0" smtClean="0"/>
                <a:t>2.5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2072" y="2258591"/>
              <a:ext cx="1009585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NumbTh</a:t>
              </a:r>
              <a:endParaRPr lang="en-US" b="1" dirty="0" smtClean="0"/>
            </a:p>
            <a:p>
              <a:pPr algn="ctr"/>
              <a:r>
                <a:rPr lang="en-US" sz="700" b="1" dirty="0" smtClean="0"/>
                <a:t>miscellaneous utilities</a:t>
              </a:r>
              <a:r>
                <a:rPr lang="en-US" sz="700" b="1" dirty="0"/>
                <a:t>, §</a:t>
              </a:r>
              <a:r>
                <a:rPr lang="en-US" sz="700" b="1" dirty="0" smtClean="0"/>
                <a:t>2.2</a:t>
              </a:r>
              <a:endParaRPr lang="en-US" sz="7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1739656"/>
              <a:ext cx="1163708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CModulus</a:t>
              </a:r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polynomials mod </a:t>
              </a:r>
              <a:r>
                <a:rPr lang="en-US" sz="700" b="1" dirty="0" smtClean="0">
                  <a:solidFill>
                    <a:schemeClr val="bg1"/>
                  </a:solidFill>
                </a:rPr>
                <a:t>p, </a:t>
              </a:r>
              <a:r>
                <a:rPr lang="en-US" sz="700" b="1" dirty="0"/>
                <a:t>§</a:t>
              </a:r>
              <a:r>
                <a:rPr lang="en-US" sz="700" b="1" dirty="0" smtClean="0"/>
                <a:t>2.3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459711" y="1817263"/>
              <a:ext cx="1476947" cy="23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Math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798" y="1232595"/>
              <a:ext cx="3501276" cy="50650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DoubleCRT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polynomial </a:t>
              </a:r>
              <a:r>
                <a:rPr lang="en-US" sz="800" dirty="0" smtClean="0">
                  <a:solidFill>
                    <a:schemeClr val="tx1"/>
                  </a:solidFill>
                </a:rPr>
                <a:t>arithmetic, </a:t>
              </a:r>
              <a:r>
                <a:rPr lang="en-US" sz="700" dirty="0" smtClean="0">
                  <a:solidFill>
                    <a:schemeClr val="tx1"/>
                  </a:solidFill>
                </a:rPr>
                <a:t>§2.8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27168" y="726093"/>
              <a:ext cx="1164903" cy="50650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FHE</a:t>
              </a:r>
            </a:p>
            <a:p>
              <a:pPr algn="ctr"/>
              <a:r>
                <a:rPr lang="en-US" sz="700" dirty="0" err="1" smtClean="0">
                  <a:solidFill>
                    <a:schemeClr val="tx1"/>
                  </a:solidFill>
                </a:rPr>
                <a:t>KeyGen</a:t>
              </a:r>
              <a:r>
                <a:rPr lang="en-US" sz="700" dirty="0" smtClean="0">
                  <a:solidFill>
                    <a:schemeClr val="tx1"/>
                  </a:solidFill>
                </a:rPr>
                <a:t>/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Enc</a:t>
              </a:r>
              <a:r>
                <a:rPr lang="en-US" sz="700" dirty="0">
                  <a:solidFill>
                    <a:schemeClr val="tx1"/>
                  </a:solidFill>
                </a:rPr>
                <a:t>/Dec, §</a:t>
              </a:r>
              <a:r>
                <a:rPr lang="en-US" sz="700" dirty="0" smtClean="0">
                  <a:solidFill>
                    <a:schemeClr val="tx1"/>
                  </a:solidFill>
                </a:rPr>
                <a:t>3.2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92071" y="726093"/>
              <a:ext cx="1087246" cy="50650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Ctxt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Ciphertext operations, §</a:t>
              </a:r>
              <a:r>
                <a:rPr lang="en-US" sz="700" dirty="0" smtClean="0">
                  <a:solidFill>
                    <a:schemeClr val="tx1"/>
                  </a:solidFill>
                </a:rPr>
                <a:t>3.1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459711" y="623362"/>
              <a:ext cx="1476947" cy="23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Crypto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6" y="219590"/>
              <a:ext cx="3501278" cy="506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EncryptedArray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Routing plaintext </a:t>
              </a:r>
              <a:r>
                <a:rPr lang="en-US" sz="700" dirty="0" smtClean="0">
                  <a:solidFill>
                    <a:schemeClr val="tx1"/>
                  </a:solidFill>
                </a:rPr>
                <a:t>slots, §4.1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Left Brace 43"/>
            <p:cNvSpPr/>
            <p:nvPr/>
          </p:nvSpPr>
          <p:spPr>
            <a:xfrm>
              <a:off x="402556" y="1232596"/>
              <a:ext cx="283244" cy="1519510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402556" y="219590"/>
              <a:ext cx="283244" cy="101300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69734" y="1739101"/>
              <a:ext cx="1623779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IndexSet</a:t>
              </a:r>
              <a:r>
                <a:rPr lang="en-US" b="1" dirty="0" smtClean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IndexMap</a:t>
              </a:r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Indexing </a:t>
              </a:r>
              <a:r>
                <a:rPr lang="en-US" sz="700" b="1" dirty="0" smtClean="0">
                  <a:solidFill>
                    <a:schemeClr val="bg1"/>
                  </a:solidFill>
                </a:rPr>
                <a:t>utilities, </a:t>
              </a:r>
              <a:r>
                <a:rPr lang="en-US" sz="700" b="1" dirty="0"/>
                <a:t>§</a:t>
              </a:r>
              <a:r>
                <a:rPr lang="en-US" sz="700" b="1" dirty="0" smtClean="0"/>
                <a:t>2.6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0539" y="676128"/>
              <a:ext cx="1519509" cy="6064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FHEcontext</a:t>
              </a:r>
              <a:endParaRPr lang="en-US" b="1" dirty="0" smtClean="0"/>
            </a:p>
            <a:p>
              <a:pPr algn="ctr"/>
              <a:r>
                <a:rPr lang="en-US" sz="800" b="1" dirty="0" smtClean="0"/>
                <a:t>parameters, </a:t>
              </a:r>
              <a:r>
                <a:rPr lang="en-US" sz="700" b="1" dirty="0" smtClean="0"/>
                <a:t>§2.7</a:t>
              </a:r>
              <a:endParaRPr lang="en-US" sz="8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2261645"/>
              <a:ext cx="1087245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bluestein</a:t>
              </a:r>
              <a:endParaRPr lang="en-US" b="1" dirty="0" smtClean="0"/>
            </a:p>
            <a:p>
              <a:pPr algn="ctr"/>
              <a:r>
                <a:rPr lang="en-US" sz="700" b="1" dirty="0"/>
                <a:t>FFT/IFFT, §</a:t>
              </a:r>
              <a:r>
                <a:rPr lang="en-US" sz="700" b="1" dirty="0" smtClean="0"/>
                <a:t>2.3</a:t>
              </a:r>
              <a:endParaRPr lang="en-US" sz="7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01657" y="2258591"/>
              <a:ext cx="691854" cy="506503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timing</a:t>
              </a:r>
            </a:p>
            <a:p>
              <a:pPr algn="ctr"/>
              <a:r>
                <a:rPr lang="en-US" sz="700" b="1" dirty="0" smtClean="0"/>
                <a:t>§2.1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797" y="726093"/>
              <a:ext cx="1241372" cy="50650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KeySwitching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Matrices for key-switching, §3.3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Halevi</dc:creator>
  <cp:lastModifiedBy>shaih</cp:lastModifiedBy>
  <cp:revision>16</cp:revision>
  <dcterms:created xsi:type="dcterms:W3CDTF">2012-07-16T14:02:42Z</dcterms:created>
  <dcterms:modified xsi:type="dcterms:W3CDTF">2013-04-10T18:29:11Z</dcterms:modified>
</cp:coreProperties>
</file>