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96" r:id="rId3"/>
    <p:sldId id="261" r:id="rId4"/>
    <p:sldId id="305" r:id="rId5"/>
    <p:sldId id="306" r:id="rId6"/>
    <p:sldId id="260" r:id="rId7"/>
    <p:sldId id="256" r:id="rId8"/>
    <p:sldId id="300" r:id="rId9"/>
    <p:sldId id="293" r:id="rId10"/>
    <p:sldId id="266" r:id="rId11"/>
    <p:sldId id="301" r:id="rId12"/>
    <p:sldId id="302" r:id="rId13"/>
    <p:sldId id="272" r:id="rId14"/>
    <p:sldId id="303" r:id="rId15"/>
    <p:sldId id="304" r:id="rId16"/>
    <p:sldId id="307" r:id="rId17"/>
    <p:sldId id="311" r:id="rId18"/>
    <p:sldId id="297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FFE"/>
    <a:srgbClr val="0A5E75"/>
    <a:srgbClr val="8EC5BA"/>
    <a:srgbClr val="048535"/>
    <a:srgbClr val="06AE49"/>
    <a:srgbClr val="BBDCD5"/>
    <a:srgbClr val="899516"/>
    <a:srgbClr val="0F4010"/>
    <a:srgbClr val="89B2AA"/>
    <a:srgbClr val="92B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6195" autoAdjust="0"/>
  </p:normalViewPr>
  <p:slideViewPr>
    <p:cSldViewPr snapToGrid="0">
      <p:cViewPr varScale="1">
        <p:scale>
          <a:sx n="77" d="100"/>
          <a:sy n="77" d="100"/>
        </p:scale>
        <p:origin x="67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45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47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5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1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41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51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0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4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6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95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15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6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1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2021/11/29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10942" y="2523877"/>
            <a:ext cx="649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全国疫情数据分析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04771" y="2384642"/>
            <a:ext cx="2910901" cy="1683505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70634" y="3730324"/>
            <a:ext cx="647700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6400" dist="50800" sx="104000" sy="104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8594484" y="3903021"/>
            <a:ext cx="0" cy="367665"/>
          </a:xfrm>
          <a:prstGeom prst="straightConnector1">
            <a:avLst/>
          </a:prstGeom>
          <a:ln>
            <a:solidFill>
              <a:srgbClr val="8EC5B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202406" y="2518026"/>
            <a:ext cx="2910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19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级数据科学与大数据技术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班</a:t>
            </a: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吕洋    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 201902150944</a:t>
            </a: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黄逸文 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 201902150644</a:t>
            </a: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冯广源 ：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201902150118</a:t>
            </a: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黄晓莹 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201902150873</a:t>
            </a: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何晓彤 ： 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+mj-lt"/>
                <a:cs typeface="+mn-ea"/>
                <a:sym typeface="+mn-lt"/>
              </a:rPr>
              <a:t>201902150788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B49162-1191-4DE2-AA17-40FA0F8D0907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41" name="同心圆 11">
              <a:extLst>
                <a:ext uri="{FF2B5EF4-FFF2-40B4-BE49-F238E27FC236}">
                  <a16:creationId xmlns:a16="http://schemas.microsoft.com/office/drawing/2014/main" id="{0C2C7E0E-8046-4860-9952-597855CFC021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2" name="同心圆 12">
              <a:extLst>
                <a:ext uri="{FF2B5EF4-FFF2-40B4-BE49-F238E27FC236}">
                  <a16:creationId xmlns:a16="http://schemas.microsoft.com/office/drawing/2014/main" id="{4E66353F-966F-4784-950D-378151F96D29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同心圆 13">
              <a:extLst>
                <a:ext uri="{FF2B5EF4-FFF2-40B4-BE49-F238E27FC236}">
                  <a16:creationId xmlns:a16="http://schemas.microsoft.com/office/drawing/2014/main" id="{F28F382F-37D2-4121-9CA9-3D21EAEB091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同心圆 14">
              <a:extLst>
                <a:ext uri="{FF2B5EF4-FFF2-40B4-BE49-F238E27FC236}">
                  <a16:creationId xmlns:a16="http://schemas.microsoft.com/office/drawing/2014/main" id="{E4F1C5FC-77C9-40B0-8D1F-3B2A4AA712AA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7002081-E409-4584-B181-A9EAC857BC70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AB77B1-EDE8-410D-95F3-EDAEE070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06" y="979374"/>
            <a:ext cx="4883542" cy="2983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348E45-FEAB-43A1-A962-8CAECA73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206" y="3962888"/>
            <a:ext cx="4897523" cy="20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B49162-1191-4DE2-AA17-40FA0F8D0907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41" name="同心圆 11">
              <a:extLst>
                <a:ext uri="{FF2B5EF4-FFF2-40B4-BE49-F238E27FC236}">
                  <a16:creationId xmlns:a16="http://schemas.microsoft.com/office/drawing/2014/main" id="{0C2C7E0E-8046-4860-9952-597855CFC021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2" name="同心圆 12">
              <a:extLst>
                <a:ext uri="{FF2B5EF4-FFF2-40B4-BE49-F238E27FC236}">
                  <a16:creationId xmlns:a16="http://schemas.microsoft.com/office/drawing/2014/main" id="{4E66353F-966F-4784-950D-378151F96D29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同心圆 13">
              <a:extLst>
                <a:ext uri="{FF2B5EF4-FFF2-40B4-BE49-F238E27FC236}">
                  <a16:creationId xmlns:a16="http://schemas.microsoft.com/office/drawing/2014/main" id="{F28F382F-37D2-4121-9CA9-3D21EAEB091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同心圆 14">
              <a:extLst>
                <a:ext uri="{FF2B5EF4-FFF2-40B4-BE49-F238E27FC236}">
                  <a16:creationId xmlns:a16="http://schemas.microsoft.com/office/drawing/2014/main" id="{E4F1C5FC-77C9-40B0-8D1F-3B2A4AA712AA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7002081-E409-4584-B181-A9EAC857BC70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A316B4C-BF4D-4306-8581-9C8C8FB1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39" y="1339418"/>
            <a:ext cx="4492209" cy="3749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EF15AA-9247-4428-9C26-F1737BEA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48" y="1572203"/>
            <a:ext cx="5334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5"/>
          <p:cNvSpPr txBox="1"/>
          <p:nvPr/>
        </p:nvSpPr>
        <p:spPr>
          <a:xfrm>
            <a:off x="7849234" y="2062595"/>
            <a:ext cx="2248812" cy="41973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20/06/20</a:t>
            </a:r>
            <a:r>
              <a:rPr lang="en-US" sz="1100" b="1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0A8695-A69D-46AB-8756-5D8FCBD9A7DC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55" name="同心圆 11">
              <a:extLst>
                <a:ext uri="{FF2B5EF4-FFF2-40B4-BE49-F238E27FC236}">
                  <a16:creationId xmlns:a16="http://schemas.microsoft.com/office/drawing/2014/main" id="{5D37CD9A-13A9-4E38-8B5F-E3BB863FCB9D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同心圆 12">
              <a:extLst>
                <a:ext uri="{FF2B5EF4-FFF2-40B4-BE49-F238E27FC236}">
                  <a16:creationId xmlns:a16="http://schemas.microsoft.com/office/drawing/2014/main" id="{ED5796CA-A71C-4D27-B9A1-16FEAFE4AE4A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7" name="同心圆 13">
              <a:extLst>
                <a:ext uri="{FF2B5EF4-FFF2-40B4-BE49-F238E27FC236}">
                  <a16:creationId xmlns:a16="http://schemas.microsoft.com/office/drawing/2014/main" id="{CA8BB070-911C-4799-B327-1F283AAD916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同心圆 14">
              <a:extLst>
                <a:ext uri="{FF2B5EF4-FFF2-40B4-BE49-F238E27FC236}">
                  <a16:creationId xmlns:a16="http://schemas.microsoft.com/office/drawing/2014/main" id="{F0CA5E5D-48E1-4133-ABB5-5243BADCC99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5A9ED9-21A6-4DE1-9239-583A80FFA579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B28A7FD-D108-493D-9087-FC1F9184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20" y="1040737"/>
            <a:ext cx="8634559" cy="5205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5"/>
          <p:cNvSpPr txBox="1"/>
          <p:nvPr/>
        </p:nvSpPr>
        <p:spPr>
          <a:xfrm>
            <a:off x="7849234" y="2062595"/>
            <a:ext cx="2248812" cy="41973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20/06/20</a:t>
            </a:r>
            <a:r>
              <a:rPr lang="en-US" sz="1100" b="1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0A8695-A69D-46AB-8756-5D8FCBD9A7DC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55" name="同心圆 11">
              <a:extLst>
                <a:ext uri="{FF2B5EF4-FFF2-40B4-BE49-F238E27FC236}">
                  <a16:creationId xmlns:a16="http://schemas.microsoft.com/office/drawing/2014/main" id="{5D37CD9A-13A9-4E38-8B5F-E3BB863FCB9D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同心圆 12">
              <a:extLst>
                <a:ext uri="{FF2B5EF4-FFF2-40B4-BE49-F238E27FC236}">
                  <a16:creationId xmlns:a16="http://schemas.microsoft.com/office/drawing/2014/main" id="{ED5796CA-A71C-4D27-B9A1-16FEAFE4AE4A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7" name="同心圆 13">
              <a:extLst>
                <a:ext uri="{FF2B5EF4-FFF2-40B4-BE49-F238E27FC236}">
                  <a16:creationId xmlns:a16="http://schemas.microsoft.com/office/drawing/2014/main" id="{CA8BB070-911C-4799-B327-1F283AAD916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同心圆 14">
              <a:extLst>
                <a:ext uri="{FF2B5EF4-FFF2-40B4-BE49-F238E27FC236}">
                  <a16:creationId xmlns:a16="http://schemas.microsoft.com/office/drawing/2014/main" id="{F0CA5E5D-48E1-4133-ABB5-5243BADCC99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5A9ED9-21A6-4DE1-9239-583A80FFA579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数据可视化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74C29AD-43B2-4296-9F0D-679212A3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69" y="894339"/>
            <a:ext cx="8186626" cy="31759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7D64A-7F96-4443-AD3C-8EEFAEAF2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4" y="3122636"/>
            <a:ext cx="6919623" cy="29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5"/>
          <p:cNvSpPr txBox="1"/>
          <p:nvPr/>
        </p:nvSpPr>
        <p:spPr>
          <a:xfrm>
            <a:off x="7849234" y="2062595"/>
            <a:ext cx="2248812" cy="41973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20/06/20</a:t>
            </a:r>
            <a:r>
              <a:rPr lang="en-US" sz="1100" b="1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0A8695-A69D-46AB-8756-5D8FCBD9A7DC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55" name="同心圆 11">
              <a:extLst>
                <a:ext uri="{FF2B5EF4-FFF2-40B4-BE49-F238E27FC236}">
                  <a16:creationId xmlns:a16="http://schemas.microsoft.com/office/drawing/2014/main" id="{5D37CD9A-13A9-4E38-8B5F-E3BB863FCB9D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同心圆 12">
              <a:extLst>
                <a:ext uri="{FF2B5EF4-FFF2-40B4-BE49-F238E27FC236}">
                  <a16:creationId xmlns:a16="http://schemas.microsoft.com/office/drawing/2014/main" id="{ED5796CA-A71C-4D27-B9A1-16FEAFE4AE4A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7" name="同心圆 13">
              <a:extLst>
                <a:ext uri="{FF2B5EF4-FFF2-40B4-BE49-F238E27FC236}">
                  <a16:creationId xmlns:a16="http://schemas.microsoft.com/office/drawing/2014/main" id="{CA8BB070-911C-4799-B327-1F283AAD916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同心圆 14">
              <a:extLst>
                <a:ext uri="{FF2B5EF4-FFF2-40B4-BE49-F238E27FC236}">
                  <a16:creationId xmlns:a16="http://schemas.microsoft.com/office/drawing/2014/main" id="{F0CA5E5D-48E1-4133-ABB5-5243BADCC99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5A9ED9-21A6-4DE1-9239-583A80FFA579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5C3BB4E-E630-4C2B-BF22-A91896399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10" y="2225470"/>
            <a:ext cx="8138246" cy="4103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ED04E7-C10B-4760-AA29-10041ECD2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991" y="897255"/>
            <a:ext cx="5260166" cy="37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5"/>
          <p:cNvSpPr txBox="1"/>
          <p:nvPr/>
        </p:nvSpPr>
        <p:spPr>
          <a:xfrm>
            <a:off x="7849234" y="2062595"/>
            <a:ext cx="2248812" cy="41973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20/06/20</a:t>
            </a:r>
            <a:r>
              <a:rPr lang="en-US" sz="1100" b="1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0A8695-A69D-46AB-8756-5D8FCBD9A7DC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55" name="同心圆 11">
              <a:extLst>
                <a:ext uri="{FF2B5EF4-FFF2-40B4-BE49-F238E27FC236}">
                  <a16:creationId xmlns:a16="http://schemas.microsoft.com/office/drawing/2014/main" id="{5D37CD9A-13A9-4E38-8B5F-E3BB863FCB9D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同心圆 12">
              <a:extLst>
                <a:ext uri="{FF2B5EF4-FFF2-40B4-BE49-F238E27FC236}">
                  <a16:creationId xmlns:a16="http://schemas.microsoft.com/office/drawing/2014/main" id="{ED5796CA-A71C-4D27-B9A1-16FEAFE4AE4A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7" name="同心圆 13">
              <a:extLst>
                <a:ext uri="{FF2B5EF4-FFF2-40B4-BE49-F238E27FC236}">
                  <a16:creationId xmlns:a16="http://schemas.microsoft.com/office/drawing/2014/main" id="{CA8BB070-911C-4799-B327-1F283AAD916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同心圆 14">
              <a:extLst>
                <a:ext uri="{FF2B5EF4-FFF2-40B4-BE49-F238E27FC236}">
                  <a16:creationId xmlns:a16="http://schemas.microsoft.com/office/drawing/2014/main" id="{F0CA5E5D-48E1-4133-ABB5-5243BADCC99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5A9ED9-21A6-4DE1-9239-583A80FFA579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0840C0C-A472-476B-8DBE-990466991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9" y="2456037"/>
            <a:ext cx="8868567" cy="3839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C96050-4E07-493F-9FF8-BDCE30D6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709" y="1008034"/>
            <a:ext cx="5739049" cy="43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5"/>
          <p:cNvSpPr txBox="1"/>
          <p:nvPr/>
        </p:nvSpPr>
        <p:spPr>
          <a:xfrm>
            <a:off x="7849234" y="2062595"/>
            <a:ext cx="2248812" cy="419735"/>
          </a:xfrm>
          <a:prstGeom prst="rect">
            <a:avLst/>
          </a:prstGeom>
          <a:noFill/>
        </p:spPr>
        <p:txBody>
          <a:bodyPr wrap="square" rIns="144000" bIns="36000" numCol="1" spcCol="36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TITLE HERE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100" b="1" dirty="0">
                <a:solidFill>
                  <a:schemeClr val="bg1"/>
                </a:solidFill>
                <a:cs typeface="+mn-ea"/>
                <a:sym typeface="+mn-lt"/>
              </a:rPr>
              <a:t>20/06/20</a:t>
            </a:r>
            <a:r>
              <a:rPr lang="en-US" sz="1100" b="1" dirty="0">
                <a:solidFill>
                  <a:schemeClr val="bg1"/>
                </a:solidFill>
                <a:cs typeface="+mn-ea"/>
                <a:sym typeface="+mn-lt"/>
              </a:rPr>
              <a:t>XXX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0A8695-A69D-46AB-8756-5D8FCBD9A7DC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55" name="同心圆 11">
              <a:extLst>
                <a:ext uri="{FF2B5EF4-FFF2-40B4-BE49-F238E27FC236}">
                  <a16:creationId xmlns:a16="http://schemas.microsoft.com/office/drawing/2014/main" id="{5D37CD9A-13A9-4E38-8B5F-E3BB863FCB9D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同心圆 12">
              <a:extLst>
                <a:ext uri="{FF2B5EF4-FFF2-40B4-BE49-F238E27FC236}">
                  <a16:creationId xmlns:a16="http://schemas.microsoft.com/office/drawing/2014/main" id="{ED5796CA-A71C-4D27-B9A1-16FEAFE4AE4A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7" name="同心圆 13">
              <a:extLst>
                <a:ext uri="{FF2B5EF4-FFF2-40B4-BE49-F238E27FC236}">
                  <a16:creationId xmlns:a16="http://schemas.microsoft.com/office/drawing/2014/main" id="{CA8BB070-911C-4799-B327-1F283AAD9168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8" name="同心圆 14">
              <a:extLst>
                <a:ext uri="{FF2B5EF4-FFF2-40B4-BE49-F238E27FC236}">
                  <a16:creationId xmlns:a16="http://schemas.microsoft.com/office/drawing/2014/main" id="{F0CA5E5D-48E1-4133-ABB5-5243BADCC99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5A9ED9-21A6-4DE1-9239-583A80FFA579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8174590-76DE-4CA0-8D2C-3456D396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73" y="1881746"/>
            <a:ext cx="8165667" cy="4447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F70F7-6090-47EE-83A7-80C2ED78F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27" y="1116465"/>
            <a:ext cx="5729515" cy="39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52627" y="2301240"/>
            <a:ext cx="2809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谢谢观看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33640" y="3980180"/>
            <a:ext cx="1847215" cy="438150"/>
          </a:xfrm>
          <a:prstGeom prst="roundRect">
            <a:avLst/>
          </a:prstGeom>
          <a:solidFill>
            <a:srgbClr val="0A5E75"/>
          </a:solidFill>
          <a:ln>
            <a:noFill/>
          </a:ln>
          <a:effectLst>
            <a:outerShdw blurRad="165100" dist="1524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256905" y="4853940"/>
            <a:ext cx="647700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06400" dist="50800" sx="104000" sy="104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8580755" y="4994275"/>
            <a:ext cx="0" cy="367665"/>
          </a:xfrm>
          <a:prstGeom prst="straightConnector1">
            <a:avLst/>
          </a:prstGeom>
          <a:ln>
            <a:solidFill>
              <a:srgbClr val="8EC5B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37500" y="4076700"/>
            <a:ext cx="1286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汇报人：第五组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387975" y="576898"/>
            <a:ext cx="2026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450975" y="1678305"/>
            <a:ext cx="4544695" cy="1383030"/>
            <a:chOff x="1641" y="2575"/>
            <a:chExt cx="7157" cy="2178"/>
          </a:xfrm>
        </p:grpSpPr>
        <p:sp>
          <p:nvSpPr>
            <p:cNvPr id="6" name="矩形 5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41" y="3328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73" y="3265"/>
              <a:ext cx="5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项目缘由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50975" y="3320415"/>
            <a:ext cx="4544060" cy="1220470"/>
            <a:chOff x="1641" y="5161"/>
            <a:chExt cx="7156" cy="1922"/>
          </a:xfrm>
        </p:grpSpPr>
        <p:sp>
          <p:nvSpPr>
            <p:cNvPr id="15" name="矩形 14"/>
            <p:cNvSpPr/>
            <p:nvPr/>
          </p:nvSpPr>
          <p:spPr>
            <a:xfrm>
              <a:off x="1641" y="5161"/>
              <a:ext cx="7157" cy="1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41" y="5742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73" y="5548"/>
              <a:ext cx="5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781800" y="1678305"/>
            <a:ext cx="4544695" cy="1383030"/>
            <a:chOff x="1641" y="2575"/>
            <a:chExt cx="7157" cy="2178"/>
          </a:xfrm>
        </p:grpSpPr>
        <p:sp>
          <p:nvSpPr>
            <p:cNvPr id="47" name="矩形 46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41" y="3328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273" y="3265"/>
              <a:ext cx="5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数据爬取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81800" y="3320415"/>
            <a:ext cx="4544695" cy="1220470"/>
            <a:chOff x="1641" y="5161"/>
            <a:chExt cx="7157" cy="1922"/>
          </a:xfrm>
        </p:grpSpPr>
        <p:sp>
          <p:nvSpPr>
            <p:cNvPr id="52" name="矩形 51"/>
            <p:cNvSpPr/>
            <p:nvPr/>
          </p:nvSpPr>
          <p:spPr>
            <a:xfrm>
              <a:off x="1641" y="5161"/>
              <a:ext cx="7157" cy="1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41" y="5742"/>
              <a:ext cx="1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73" y="5548"/>
              <a:ext cx="51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71860" y="3868420"/>
            <a:ext cx="2048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项目缘由</a:t>
            </a:r>
          </a:p>
        </p:txBody>
      </p:sp>
      <p:sp>
        <p:nvSpPr>
          <p:cNvPr id="40" name="矩形 39"/>
          <p:cNvSpPr/>
          <p:nvPr/>
        </p:nvSpPr>
        <p:spPr>
          <a:xfrm>
            <a:off x="4949825" y="2626360"/>
            <a:ext cx="229235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13479" y="6235389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6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  <p:bldP spid="4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87C537-EFB8-4955-BC11-9F1932AB3EE2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19" name="同心圆 11">
              <a:extLst>
                <a:ext uri="{FF2B5EF4-FFF2-40B4-BE49-F238E27FC236}">
                  <a16:creationId xmlns:a16="http://schemas.microsoft.com/office/drawing/2014/main" id="{C5F07ED2-B19C-4436-AC14-75BA0F3C13CF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2">
              <a:extLst>
                <a:ext uri="{FF2B5EF4-FFF2-40B4-BE49-F238E27FC236}">
                  <a16:creationId xmlns:a16="http://schemas.microsoft.com/office/drawing/2014/main" id="{89681EC8-9D8F-4364-824F-7A596B2BB644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3">
              <a:extLst>
                <a:ext uri="{FF2B5EF4-FFF2-40B4-BE49-F238E27FC236}">
                  <a16:creationId xmlns:a16="http://schemas.microsoft.com/office/drawing/2014/main" id="{0AA88D7C-321F-49A1-BC02-7804848ABC3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同心圆 14">
              <a:extLst>
                <a:ext uri="{FF2B5EF4-FFF2-40B4-BE49-F238E27FC236}">
                  <a16:creationId xmlns:a16="http://schemas.microsoft.com/office/drawing/2014/main" id="{131C9073-DD18-4870-8FFF-D12CBF4532E2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4AE1D73-98DF-4EE6-9158-CA5075DB5F20}"/>
                </a:ext>
              </a:extLst>
            </p:cNvPr>
            <p:cNvSpPr txBox="1"/>
            <p:nvPr/>
          </p:nvSpPr>
          <p:spPr>
            <a:xfrm>
              <a:off x="7676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项目缘由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33DC551-0F8D-4741-9572-170E246EE68D}"/>
              </a:ext>
            </a:extLst>
          </p:cNvPr>
          <p:cNvSpPr txBox="1"/>
          <p:nvPr/>
        </p:nvSpPr>
        <p:spPr>
          <a:xfrm>
            <a:off x="1741114" y="1709665"/>
            <a:ext cx="9074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新冠疫情危机肆虐全球，中国疫情尚未结束。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如今广州又发生疫情传播危险，对于疫情的消息杂乱繁多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所以该项目致于疫情数据的爬取、分析</a:t>
            </a:r>
            <a:r>
              <a:rPr lang="en-US" altLang="zh-CN" sz="2800" dirty="0"/>
              <a:t>+</a:t>
            </a:r>
            <a:r>
              <a:rPr lang="zh-CN" altLang="en-US" sz="2800" dirty="0"/>
              <a:t>可视化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将疫情数据通过可视化展现</a:t>
            </a:r>
            <a:endParaRPr lang="en-US" altLang="zh-CN" sz="2800" dirty="0"/>
          </a:p>
          <a:p>
            <a:r>
              <a:rPr lang="zh-CN" altLang="en-US" sz="2800" dirty="0"/>
              <a:t>使用工具：</a:t>
            </a:r>
            <a:r>
              <a:rPr lang="en-US" altLang="zh-CN" sz="2800" dirty="0"/>
              <a:t>Python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Jupyter</a:t>
            </a:r>
            <a:r>
              <a:rPr lang="en-US" altLang="zh-CN" sz="2800" dirty="0"/>
              <a:t> notebook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pyecharts</a:t>
            </a:r>
            <a:endParaRPr lang="en-US" altLang="zh-CN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6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59102" y="3772898"/>
            <a:ext cx="207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数据爬取</a:t>
            </a:r>
          </a:p>
        </p:txBody>
      </p:sp>
      <p:sp>
        <p:nvSpPr>
          <p:cNvPr id="40" name="矩形 39"/>
          <p:cNvSpPr/>
          <p:nvPr/>
        </p:nvSpPr>
        <p:spPr>
          <a:xfrm>
            <a:off x="4949825" y="2626360"/>
            <a:ext cx="229235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56738" y="1038687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6FFFE"/>
                </a:solidFill>
              </a:rPr>
              <a:t>https://www.ypppt.com/</a:t>
            </a:r>
            <a:endParaRPr lang="zh-CN" altLang="en-US" dirty="0">
              <a:solidFill>
                <a:srgbClr val="F6FFFE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87C537-EFB8-4955-BC11-9F1932AB3EE2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19" name="同心圆 11">
              <a:extLst>
                <a:ext uri="{FF2B5EF4-FFF2-40B4-BE49-F238E27FC236}">
                  <a16:creationId xmlns:a16="http://schemas.microsoft.com/office/drawing/2014/main" id="{C5F07ED2-B19C-4436-AC14-75BA0F3C13CF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2">
              <a:extLst>
                <a:ext uri="{FF2B5EF4-FFF2-40B4-BE49-F238E27FC236}">
                  <a16:creationId xmlns:a16="http://schemas.microsoft.com/office/drawing/2014/main" id="{89681EC8-9D8F-4364-824F-7A596B2BB644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3">
              <a:extLst>
                <a:ext uri="{FF2B5EF4-FFF2-40B4-BE49-F238E27FC236}">
                  <a16:creationId xmlns:a16="http://schemas.microsoft.com/office/drawing/2014/main" id="{0AA88D7C-321F-49A1-BC02-7804848ABC3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同心圆 14">
              <a:extLst>
                <a:ext uri="{FF2B5EF4-FFF2-40B4-BE49-F238E27FC236}">
                  <a16:creationId xmlns:a16="http://schemas.microsoft.com/office/drawing/2014/main" id="{131C9073-DD18-4870-8FFF-D12CBF4532E2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4AE1D73-98DF-4EE6-9158-CA5075DB5F20}"/>
                </a:ext>
              </a:extLst>
            </p:cNvPr>
            <p:cNvSpPr txBox="1"/>
            <p:nvPr/>
          </p:nvSpPr>
          <p:spPr>
            <a:xfrm>
              <a:off x="7676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数据爬取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F0A1B4A-0C84-4CC1-95ED-3BD1D023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774" y="1505585"/>
            <a:ext cx="6271774" cy="48234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3DC551-0F8D-4741-9572-170E246EE68D}"/>
              </a:ext>
            </a:extLst>
          </p:cNvPr>
          <p:cNvSpPr txBox="1"/>
          <p:nvPr/>
        </p:nvSpPr>
        <p:spPr>
          <a:xfrm>
            <a:off x="843168" y="1044953"/>
            <a:ext cx="1082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数据源：</a:t>
            </a:r>
            <a:r>
              <a:rPr lang="en-US" altLang="zh-CN" dirty="0"/>
              <a:t>https://voice.baidu.com/act/newpneumonia/newpneumonia/?from=osari_aladin_banner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87C537-EFB8-4955-BC11-9F1932AB3EE2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19" name="同心圆 11">
              <a:extLst>
                <a:ext uri="{FF2B5EF4-FFF2-40B4-BE49-F238E27FC236}">
                  <a16:creationId xmlns:a16="http://schemas.microsoft.com/office/drawing/2014/main" id="{C5F07ED2-B19C-4436-AC14-75BA0F3C13CF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同心圆 12">
              <a:extLst>
                <a:ext uri="{FF2B5EF4-FFF2-40B4-BE49-F238E27FC236}">
                  <a16:creationId xmlns:a16="http://schemas.microsoft.com/office/drawing/2014/main" id="{89681EC8-9D8F-4364-824F-7A596B2BB644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3">
              <a:extLst>
                <a:ext uri="{FF2B5EF4-FFF2-40B4-BE49-F238E27FC236}">
                  <a16:creationId xmlns:a16="http://schemas.microsoft.com/office/drawing/2014/main" id="{0AA88D7C-321F-49A1-BC02-7804848ABC3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同心圆 14">
              <a:extLst>
                <a:ext uri="{FF2B5EF4-FFF2-40B4-BE49-F238E27FC236}">
                  <a16:creationId xmlns:a16="http://schemas.microsoft.com/office/drawing/2014/main" id="{131C9073-DD18-4870-8FFF-D12CBF4532E2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4AE1D73-98DF-4EE6-9158-CA5075DB5F20}"/>
                </a:ext>
              </a:extLst>
            </p:cNvPr>
            <p:cNvSpPr txBox="1"/>
            <p:nvPr/>
          </p:nvSpPr>
          <p:spPr>
            <a:xfrm>
              <a:off x="7676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数据爬取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CBAE5F1-C66F-4ABF-8EEB-758066C1A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18" y="1042916"/>
            <a:ext cx="9450764" cy="23860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0E531D-D15F-49B8-A22A-73766AB3F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086" y="3429000"/>
            <a:ext cx="8731827" cy="2764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3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63721" y="3782134"/>
            <a:ext cx="206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数据分析</a:t>
            </a:r>
          </a:p>
        </p:txBody>
      </p:sp>
      <p:sp>
        <p:nvSpPr>
          <p:cNvPr id="40" name="矩形 39"/>
          <p:cNvSpPr/>
          <p:nvPr/>
        </p:nvSpPr>
        <p:spPr>
          <a:xfrm>
            <a:off x="4949825" y="2626360"/>
            <a:ext cx="2292350" cy="728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PART.03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  <p:bldP spid="4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B49162-1191-4DE2-AA17-40FA0F8D0907}"/>
              </a:ext>
            </a:extLst>
          </p:cNvPr>
          <p:cNvGrpSpPr/>
          <p:nvPr/>
        </p:nvGrpSpPr>
        <p:grpSpPr>
          <a:xfrm>
            <a:off x="3952874" y="528955"/>
            <a:ext cx="3997325" cy="368300"/>
            <a:chOff x="6292" y="188"/>
            <a:chExt cx="6295" cy="580"/>
          </a:xfrm>
        </p:grpSpPr>
        <p:sp>
          <p:nvSpPr>
            <p:cNvPr id="41" name="同心圆 11">
              <a:extLst>
                <a:ext uri="{FF2B5EF4-FFF2-40B4-BE49-F238E27FC236}">
                  <a16:creationId xmlns:a16="http://schemas.microsoft.com/office/drawing/2014/main" id="{0C2C7E0E-8046-4860-9952-597855CFC021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2" name="同心圆 12">
              <a:extLst>
                <a:ext uri="{FF2B5EF4-FFF2-40B4-BE49-F238E27FC236}">
                  <a16:creationId xmlns:a16="http://schemas.microsoft.com/office/drawing/2014/main" id="{4E66353F-966F-4784-950D-378151F96D29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同心圆 13">
              <a:extLst>
                <a:ext uri="{FF2B5EF4-FFF2-40B4-BE49-F238E27FC236}">
                  <a16:creationId xmlns:a16="http://schemas.microsoft.com/office/drawing/2014/main" id="{F28F382F-37D2-4121-9CA9-3D21EAEB0917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同心圆 14">
              <a:extLst>
                <a:ext uri="{FF2B5EF4-FFF2-40B4-BE49-F238E27FC236}">
                  <a16:creationId xmlns:a16="http://schemas.microsoft.com/office/drawing/2014/main" id="{E4F1C5FC-77C9-40B0-8D1F-3B2A4AA712AA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7002081-E409-4584-B181-A9EAC857BC70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数据分析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A9FC1739-B8E3-48C3-9C61-9601D1FBD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41" y="1133475"/>
            <a:ext cx="7505700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 xmlns:a16="http://schemas.microsoft.com/office/drawing/2014/main" xmlns:a14="http://schemas.microsoft.com/office/drawing/2010/main">
      <p:transition spd="slow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宽屏</PresentationFormat>
  <Paragraphs>76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包图简圆体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2021-11-29T08:34:01Z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