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 dirty="0">
              <a:solidFill>
                <a:schemeClr val="bg1"/>
              </a:solidFill>
              <a:latin typeface="Arial Black" panose="020B0A04020102020204" pitchFamily="34" charset="0"/>
            </a:rPr>
            <a:t>CEO de</a:t>
          </a:r>
          <a:r>
            <a:rPr lang="es-MX" b="0" i="0" dirty="0">
              <a:solidFill>
                <a:schemeClr val="bg1"/>
              </a:solidFill>
              <a:latin typeface="Arial Black" panose="020B0A04020102020204" pitchFamily="34" charset="0"/>
            </a:rPr>
            <a:t> </a:t>
          </a:r>
          <a:r>
            <a:rPr lang="es-MX" b="1" i="0" dirty="0" err="1">
              <a:solidFill>
                <a:schemeClr val="bg1"/>
              </a:solidFill>
              <a:latin typeface="Arial Black" panose="020B0A04020102020204" pitchFamily="34" charset="0"/>
            </a:rPr>
            <a:t>Space</a:t>
          </a:r>
          <a:r>
            <a:rPr lang="es-MX" b="1" i="0" dirty="0">
              <a:solidFill>
                <a:schemeClr val="bg1"/>
              </a:solidFill>
              <a:latin typeface="Arial Black" panose="020B0A04020102020204" pitchFamily="34" charset="0"/>
            </a:rPr>
            <a:t> X</a:t>
          </a:r>
          <a:r>
            <a:rPr lang="es-MX" b="0" i="0" dirty="0">
              <a:solidFill>
                <a:schemeClr val="bg1"/>
              </a:solidFill>
              <a:latin typeface="Arial Black" panose="020B0A04020102020204" pitchFamily="34" charset="0"/>
            </a:rPr>
            <a:t>, empresa de transporte aeroespacial, y </a:t>
          </a:r>
          <a:r>
            <a:rPr lang="es-MX" b="1" i="0" dirty="0">
              <a:solidFill>
                <a:schemeClr val="bg1"/>
              </a:solidFill>
              <a:latin typeface="Arial Black" panose="020B0A04020102020204" pitchFamily="34" charset="0"/>
            </a:rPr>
            <a:t>fundador del</a:t>
          </a:r>
          <a:r>
            <a:rPr lang="es-MX" b="0" i="0" dirty="0">
              <a:solidFill>
                <a:schemeClr val="bg1"/>
              </a:solidFill>
              <a:latin typeface="Arial Black" panose="020B0A04020102020204" pitchFamily="34" charset="0"/>
            </a:rPr>
            <a:t>  </a:t>
          </a:r>
          <a:r>
            <a:rPr lang="es-MX" b="1" i="0" dirty="0">
              <a:solidFill>
                <a:schemeClr val="bg1"/>
              </a:solidFill>
              <a:latin typeface="Arial Black" panose="020B0A04020102020204" pitchFamily="34" charset="0"/>
            </a:rPr>
            <a:t>Tesla,</a:t>
          </a:r>
          <a:r>
            <a:rPr lang="es-MX" b="0" i="0" dirty="0">
              <a:solidFill>
                <a:schemeClr val="bg1"/>
              </a:solidFill>
              <a:latin typeface="Arial Black" panose="020B0A04020102020204" pitchFamily="34" charset="0"/>
            </a:rPr>
            <a:t> fabricante de automóviles eléctricos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Arial Black" panose="020B0A04020102020204" pitchFamily="34" charset="0"/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>
              <a:solidFill>
                <a:schemeClr val="bg1"/>
              </a:solidFill>
              <a:latin typeface="Arial Black" panose="020B0A04020102020204" pitchFamily="34" charset="0"/>
            </a:rPr>
            <a:t>Louis Vuitton, </a:t>
          </a:r>
          <a:r>
            <a:rPr lang="es-MX" b="0" i="0" dirty="0" err="1">
              <a:solidFill>
                <a:schemeClr val="bg1"/>
              </a:solidFill>
              <a:latin typeface="Arial Black" panose="020B0A04020102020204" pitchFamily="34" charset="0"/>
            </a:rPr>
            <a:t>Moët</a:t>
          </a:r>
          <a:r>
            <a:rPr lang="es-MX" b="0" i="0" dirty="0">
              <a:solidFill>
                <a:schemeClr val="bg1"/>
              </a:solidFill>
              <a:latin typeface="Arial Black" panose="020B0A04020102020204" pitchFamily="34" charset="0"/>
            </a:rPr>
            <a:t>, Christian Dior, Givenchy, Marc Jacobs, </a:t>
          </a:r>
          <a:r>
            <a:rPr lang="es-MX" b="0" i="0" dirty="0" err="1">
              <a:solidFill>
                <a:schemeClr val="bg1"/>
              </a:solidFill>
              <a:latin typeface="Arial Black" panose="020B0A04020102020204" pitchFamily="34" charset="0"/>
            </a:rPr>
            <a:t>Kenzo</a:t>
          </a:r>
          <a:r>
            <a:rPr lang="es-MX" b="0" i="0" dirty="0">
              <a:solidFill>
                <a:schemeClr val="bg1"/>
              </a:solidFill>
              <a:latin typeface="Arial Black" panose="020B0A04020102020204" pitchFamily="34" charset="0"/>
            </a:rPr>
            <a:t>, Sephora, Fendi y Céline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Arial Black" panose="020B0A04020102020204" pitchFamily="34" charset="0"/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MX" b="1" i="0" dirty="0">
              <a:solidFill>
                <a:schemeClr val="bg1"/>
              </a:solidFill>
              <a:latin typeface="Arial Black" panose="020B0A04020102020204" pitchFamily="34" charset="0"/>
            </a:rPr>
            <a:t>fundador y CEO de</a:t>
          </a:r>
          <a:r>
            <a:rPr lang="es-MX" b="0" i="0" dirty="0">
              <a:solidFill>
                <a:schemeClr val="bg1"/>
              </a:solidFill>
              <a:latin typeface="Arial Black" panose="020B0A04020102020204" pitchFamily="34" charset="0"/>
            </a:rPr>
            <a:t> </a:t>
          </a:r>
          <a:r>
            <a:rPr lang="es-MX" b="1" i="0" dirty="0">
              <a:solidFill>
                <a:schemeClr val="bg1"/>
              </a:solidFill>
              <a:latin typeface="Arial Black" panose="020B0A04020102020204" pitchFamily="34" charset="0"/>
            </a:rPr>
            <a:t>Amazon, visionario y experto inversor.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Arial Black" panose="020B0A04020102020204" pitchFamily="34" charset="0"/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i="0" kern="1200" dirty="0">
              <a:solidFill>
                <a:schemeClr val="bg1"/>
              </a:solidFill>
              <a:latin typeface="Arial Black" panose="020B0A04020102020204" pitchFamily="34" charset="0"/>
            </a:rPr>
            <a:t>fundador y CEO de</a:t>
          </a:r>
          <a:r>
            <a:rPr lang="es-MX" sz="1500" b="0" i="0" kern="1200" dirty="0">
              <a:solidFill>
                <a:schemeClr val="bg1"/>
              </a:solidFill>
              <a:latin typeface="Arial Black" panose="020B0A04020102020204" pitchFamily="34" charset="0"/>
            </a:rPr>
            <a:t> </a:t>
          </a:r>
          <a:r>
            <a:rPr lang="es-MX" sz="1500" b="1" i="0" kern="1200" dirty="0">
              <a:solidFill>
                <a:schemeClr val="bg1"/>
              </a:solidFill>
              <a:latin typeface="Arial Black" panose="020B0A04020102020204" pitchFamily="34" charset="0"/>
            </a:rPr>
            <a:t>Amazon, visionario y experto inversor.</a:t>
          </a:r>
          <a:endParaRPr lang="es-ES" sz="1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Arial Black" panose="020B0A04020102020204" pitchFamily="34" charset="0"/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i="0" kern="1200" dirty="0">
              <a:solidFill>
                <a:schemeClr val="bg1"/>
              </a:solidFill>
              <a:latin typeface="Arial Black" panose="020B0A04020102020204" pitchFamily="34" charset="0"/>
            </a:rPr>
            <a:t>CEO de</a:t>
          </a:r>
          <a:r>
            <a:rPr lang="es-MX" sz="1500" b="0" i="0" kern="1200" dirty="0">
              <a:solidFill>
                <a:schemeClr val="bg1"/>
              </a:solidFill>
              <a:latin typeface="Arial Black" panose="020B0A04020102020204" pitchFamily="34" charset="0"/>
            </a:rPr>
            <a:t> </a:t>
          </a:r>
          <a:r>
            <a:rPr lang="es-MX" sz="1500" b="1" i="0" kern="1200" dirty="0" err="1">
              <a:solidFill>
                <a:schemeClr val="bg1"/>
              </a:solidFill>
              <a:latin typeface="Arial Black" panose="020B0A04020102020204" pitchFamily="34" charset="0"/>
            </a:rPr>
            <a:t>Space</a:t>
          </a:r>
          <a:r>
            <a:rPr lang="es-MX" sz="1500" b="1" i="0" kern="1200" dirty="0">
              <a:solidFill>
                <a:schemeClr val="bg1"/>
              </a:solidFill>
              <a:latin typeface="Arial Black" panose="020B0A04020102020204" pitchFamily="34" charset="0"/>
            </a:rPr>
            <a:t> X</a:t>
          </a:r>
          <a:r>
            <a:rPr lang="es-MX" sz="1500" b="0" i="0" kern="1200" dirty="0">
              <a:solidFill>
                <a:schemeClr val="bg1"/>
              </a:solidFill>
              <a:latin typeface="Arial Black" panose="020B0A04020102020204" pitchFamily="34" charset="0"/>
            </a:rPr>
            <a:t>, empresa de transporte aeroespacial, y </a:t>
          </a:r>
          <a:r>
            <a:rPr lang="es-MX" sz="1500" b="1" i="0" kern="1200" dirty="0">
              <a:solidFill>
                <a:schemeClr val="bg1"/>
              </a:solidFill>
              <a:latin typeface="Arial Black" panose="020B0A04020102020204" pitchFamily="34" charset="0"/>
            </a:rPr>
            <a:t>fundador del</a:t>
          </a:r>
          <a:r>
            <a:rPr lang="es-MX" sz="1500" b="0" i="0" kern="1200" dirty="0">
              <a:solidFill>
                <a:schemeClr val="bg1"/>
              </a:solidFill>
              <a:latin typeface="Arial Black" panose="020B0A04020102020204" pitchFamily="34" charset="0"/>
            </a:rPr>
            <a:t>  </a:t>
          </a:r>
          <a:r>
            <a:rPr lang="es-MX" sz="1500" b="1" i="0" kern="1200" dirty="0">
              <a:solidFill>
                <a:schemeClr val="bg1"/>
              </a:solidFill>
              <a:latin typeface="Arial Black" panose="020B0A04020102020204" pitchFamily="34" charset="0"/>
            </a:rPr>
            <a:t>Tesla,</a:t>
          </a:r>
          <a:r>
            <a:rPr lang="es-MX" sz="1500" b="0" i="0" kern="1200" dirty="0">
              <a:solidFill>
                <a:schemeClr val="bg1"/>
              </a:solidFill>
              <a:latin typeface="Arial Black" panose="020B0A04020102020204" pitchFamily="34" charset="0"/>
            </a:rPr>
            <a:t> fabricante de automóviles eléctricos</a:t>
          </a:r>
          <a:endParaRPr lang="es-ES" sz="1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Arial Black" panose="020B0A04020102020204" pitchFamily="34" charset="0"/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 dirty="0">
              <a:solidFill>
                <a:schemeClr val="bg1"/>
              </a:solidFill>
              <a:latin typeface="Arial Black" panose="020B0A04020102020204" pitchFamily="34" charset="0"/>
            </a:rPr>
            <a:t>Louis Vuitton, </a:t>
          </a:r>
          <a:r>
            <a:rPr lang="es-MX" sz="1500" b="0" i="0" kern="1200" dirty="0" err="1">
              <a:solidFill>
                <a:schemeClr val="bg1"/>
              </a:solidFill>
              <a:latin typeface="Arial Black" panose="020B0A04020102020204" pitchFamily="34" charset="0"/>
            </a:rPr>
            <a:t>Moët</a:t>
          </a:r>
          <a:r>
            <a:rPr lang="es-MX" sz="1500" b="0" i="0" kern="1200" dirty="0">
              <a:solidFill>
                <a:schemeClr val="bg1"/>
              </a:solidFill>
              <a:latin typeface="Arial Black" panose="020B0A04020102020204" pitchFamily="34" charset="0"/>
            </a:rPr>
            <a:t>, Christian Dior, Givenchy, Marc Jacobs, </a:t>
          </a:r>
          <a:r>
            <a:rPr lang="es-MX" sz="1500" b="0" i="0" kern="1200" dirty="0" err="1">
              <a:solidFill>
                <a:schemeClr val="bg1"/>
              </a:solidFill>
              <a:latin typeface="Arial Black" panose="020B0A04020102020204" pitchFamily="34" charset="0"/>
            </a:rPr>
            <a:t>Kenzo</a:t>
          </a:r>
          <a:r>
            <a:rPr lang="es-MX" sz="1500" b="0" i="0" kern="1200" dirty="0">
              <a:solidFill>
                <a:schemeClr val="bg1"/>
              </a:solidFill>
              <a:latin typeface="Arial Black" panose="020B0A04020102020204" pitchFamily="34" charset="0"/>
            </a:rPr>
            <a:t>, Sephora, Fendi y Céline</a:t>
          </a:r>
          <a:endParaRPr lang="es-ES" sz="1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Arial Black" panose="020B0A04020102020204" pitchFamily="34" charset="0"/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15/12/2021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15/12/2021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15/12/2021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Proyecto 4</a:t>
            </a:r>
            <a:br>
              <a:rPr lang="es-ES" sz="3000" dirty="0">
                <a:solidFill>
                  <a:schemeClr val="tx1"/>
                </a:solidFill>
              </a:rPr>
            </a:br>
            <a:r>
              <a:rPr lang="es-ES" sz="3000" dirty="0">
                <a:solidFill>
                  <a:schemeClr val="tx1"/>
                </a:solidFill>
              </a:rPr>
              <a:t>Data </a:t>
            </a:r>
            <a:r>
              <a:rPr lang="es-ES" sz="3000" dirty="0" err="1">
                <a:solidFill>
                  <a:schemeClr val="tx1"/>
                </a:solidFill>
              </a:rPr>
              <a:t>visualization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Alfonso Reyes 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45513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016BF96D-756F-4E04-88A1-9B11D3B4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6" y="1109444"/>
            <a:ext cx="4233124" cy="4639112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999038-5864-4155-855F-65DD60A11D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14" y="1156970"/>
            <a:ext cx="415348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4689445"/>
            <a:ext cx="3456254" cy="170296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s-MX" sz="12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Slim fue</a:t>
            </a:r>
            <a:r>
              <a:rPr lang="es-MX" sz="12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 el hombre </a:t>
            </a:r>
            <a:r>
              <a:rPr lang="es-MX" sz="12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más rico</a:t>
            </a:r>
            <a:r>
              <a:rPr lang="es-MX" sz="12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 de 2010 a 2013, </a:t>
            </a:r>
            <a:r>
              <a:rPr lang="es-MX" sz="12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cuando</a:t>
            </a:r>
            <a:r>
              <a:rPr lang="es-MX" sz="12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 contaba con una fortuna de USD 53,500 millones. Ahora ya ni está en el top 10</a:t>
            </a:r>
            <a:endParaRPr lang="es-E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8E49D8-070D-4FDC-BE30-BD9E07BD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66" y="1121059"/>
            <a:ext cx="6412363" cy="447746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3DCABA2-B5C6-488E-978D-788917B9152E}"/>
              </a:ext>
            </a:extLst>
          </p:cNvPr>
          <p:cNvSpPr txBox="1">
            <a:spLocks/>
          </p:cNvSpPr>
          <p:nvPr/>
        </p:nvSpPr>
        <p:spPr bwMode="black">
          <a:xfrm>
            <a:off x="645160" y="2416028"/>
            <a:ext cx="3456253" cy="1887523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Arial Black" panose="020B0A04020102020204" pitchFamily="34" charset="0"/>
              </a:rPr>
              <a:t>América Móvil</a:t>
            </a:r>
            <a:endParaRPr lang="es-MX" sz="12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Arial Black" panose="020B0A04020102020204" pitchFamily="34" charset="0"/>
              </a:rPr>
              <a:t>Grupo Carso</a:t>
            </a:r>
            <a:endParaRPr lang="es-MX" sz="12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Arial Black" panose="020B0A04020102020204" pitchFamily="34" charset="0"/>
              </a:rPr>
              <a:t>Grupo Financiero Inbursa</a:t>
            </a:r>
            <a:endParaRPr lang="es-MX" sz="12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Inmobiliaria Carso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Telesites</a:t>
            </a:r>
            <a:endParaRPr lang="es-MX" sz="12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Arial Black" panose="020B0A04020102020204" pitchFamily="34" charset="0"/>
              </a:rPr>
              <a:t>Fomento de Construcciones Contratas, S.A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Arial Black" panose="020B0A04020102020204" pitchFamily="34" charset="0"/>
              </a:rPr>
              <a:t>New York times</a:t>
            </a:r>
            <a:endParaRPr lang="es-ES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88AB83-4E00-4593-9401-4F004CD65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39" t="3333" r="5346" b="-3333"/>
          <a:stretch/>
        </p:blipFill>
        <p:spPr>
          <a:xfrm>
            <a:off x="804546" y="273913"/>
            <a:ext cx="3229761" cy="18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588" y="2843869"/>
            <a:ext cx="3363974" cy="3388332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Autofit/>
          </a:bodyPr>
          <a:lstStyle/>
          <a:p>
            <a:pPr rtl="0"/>
            <a:r>
              <a:rPr lang="es-MX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Steve Jobs</a:t>
            </a:r>
            <a:r>
              <a:rPr lang="es-MX" sz="1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 falleció en 2011 y en ese momento su patrimonio neto era de 8.618 millones de </a:t>
            </a:r>
            <a:r>
              <a:rPr lang="es-MX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dolares</a:t>
            </a:r>
            <a:r>
              <a:rPr lang="es-MX" sz="1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pero la mayor parte de esta fortuna procedía de Disney y no de Apple.</a:t>
            </a:r>
            <a:endParaRPr lang="es-ES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Steve Jobs - Wikipedia, la enciclopedia libre">
            <a:extLst>
              <a:ext uri="{FF2B5EF4-FFF2-40B4-BE49-F238E27FC236}">
                <a16:creationId xmlns:a16="http://schemas.microsoft.com/office/drawing/2014/main" id="{CFAC55EB-68B7-4A36-87A2-A6310FCA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051" y="334937"/>
            <a:ext cx="2287621" cy="22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60CE6E-644C-49DC-9DC1-A9332A4A7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" y="584591"/>
            <a:ext cx="5824833" cy="29151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79F801-68C1-4D3E-A4A5-D0F75C5B2735}"/>
              </a:ext>
            </a:extLst>
          </p:cNvPr>
          <p:cNvSpPr txBox="1"/>
          <p:nvPr/>
        </p:nvSpPr>
        <p:spPr>
          <a:xfrm>
            <a:off x="3206986" y="358522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latin typeface="Arial Black" panose="020B0A04020102020204" pitchFamily="34" charset="0"/>
              </a:rPr>
              <a:t>Acciones Apple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4ED2BF-0A03-4623-B9DA-A26704675862}"/>
              </a:ext>
            </a:extLst>
          </p:cNvPr>
          <p:cNvSpPr txBox="1"/>
          <p:nvPr/>
        </p:nvSpPr>
        <p:spPr>
          <a:xfrm>
            <a:off x="3095142" y="3594961"/>
            <a:ext cx="1996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latin typeface="Arial Black" panose="020B0A04020102020204" pitchFamily="34" charset="0"/>
              </a:rPr>
              <a:t>Acciones Disney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E267023-BFDD-4ADC-88E5-01A71A7D7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216" y="3856571"/>
            <a:ext cx="5822441" cy="2903142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347A549-802E-4741-84C8-533C526C864E}"/>
              </a:ext>
            </a:extLst>
          </p:cNvPr>
          <p:cNvCxnSpPr/>
          <p:nvPr/>
        </p:nvCxnSpPr>
        <p:spPr>
          <a:xfrm>
            <a:off x="4274542" y="5905850"/>
            <a:ext cx="0" cy="4446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155" y="2748853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94</TotalTime>
  <Words>152</Words>
  <Application>Microsoft Office PowerPoint</Application>
  <PresentationFormat>Panorámica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Gill Sans MT</vt:lpstr>
      <vt:lpstr>Paquete</vt:lpstr>
      <vt:lpstr>Proyecto 4 Data visualization</vt:lpstr>
      <vt:lpstr>.</vt:lpstr>
      <vt:lpstr>Slim fue el hombre más rico de 2010 a 2013, cuando contaba con una fortuna de USD 53,500 millones. Ahora ya ni está en el top 10</vt:lpstr>
      <vt:lpstr>Steve Jobs falleció en 2011 y en ese momento su patrimonio neto era de 8.618 millones de dolares, pero la mayor parte de esta fortuna procedía de Disney y no de Apple.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4 Data visualization</dc:title>
  <dc:creator>Alfonso Reyes</dc:creator>
  <cp:lastModifiedBy>Alfonso Reyes</cp:lastModifiedBy>
  <cp:revision>3</cp:revision>
  <dcterms:created xsi:type="dcterms:W3CDTF">2021-12-15T03:51:37Z</dcterms:created>
  <dcterms:modified xsi:type="dcterms:W3CDTF">2021-12-15T06:49:06Z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