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9" r:id="rId4"/>
    <p:sldId id="287" r:id="rId5"/>
    <p:sldId id="257" r:id="rId6"/>
    <p:sldId id="262" r:id="rId7"/>
    <p:sldId id="263" r:id="rId8"/>
    <p:sldId id="265" r:id="rId9"/>
    <p:sldId id="271" r:id="rId10"/>
    <p:sldId id="272" r:id="rId11"/>
    <p:sldId id="291" r:id="rId12"/>
    <p:sldId id="292" r:id="rId13"/>
    <p:sldId id="293" r:id="rId14"/>
    <p:sldId id="294" r:id="rId15"/>
    <p:sldId id="295" r:id="rId16"/>
    <p:sldId id="267" r:id="rId17"/>
    <p:sldId id="288" r:id="rId18"/>
    <p:sldId id="290" r:id="rId19"/>
    <p:sldId id="289" r:id="rId20"/>
    <p:sldId id="276" r:id="rId21"/>
    <p:sldId id="278" r:id="rId22"/>
    <p:sldId id="280" r:id="rId23"/>
    <p:sldId id="269" r:id="rId24"/>
    <p:sldId id="270" r:id="rId25"/>
    <p:sldId id="274" r:id="rId26"/>
    <p:sldId id="260" r:id="rId2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9EB"/>
    <a:srgbClr val="50EAEA"/>
    <a:srgbClr val="C2D414"/>
    <a:srgbClr val="2F18D8"/>
    <a:srgbClr val="78DB15"/>
    <a:srgbClr val="F9A1BA"/>
    <a:srgbClr val="DE63E7"/>
    <a:srgbClr val="4B39B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336" y="-68"/>
      </p:cViewPr>
      <p:guideLst>
        <p:guide orient="horz" pos="3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31594-B91C-483D-93E8-383875128B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2019/6/9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8.xml"/><Relationship Id="rId1" Type="http://schemas.openxmlformats.org/officeDocument/2006/relationships/video" Target="file:///C:\Users\15453\Desktop\QQ&#35270;&#39057;20190609105011.mp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8.xml"/><Relationship Id="rId1" Type="http://schemas.openxmlformats.org/officeDocument/2006/relationships/video" Target="file:///C:\Users\15453\Desktop\QQ&#35270;&#39057;20190609104959.mp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8.xml"/><Relationship Id="rId1" Type="http://schemas.openxmlformats.org/officeDocument/2006/relationships/video" Target="file:///C:\Users\15453\Desktop\QQ&#35270;&#39057;20190609105006.mp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8.xml"/><Relationship Id="rId1" Type="http://schemas.openxmlformats.org/officeDocument/2006/relationships/video" Target="file:///C:\Users\15453\Desktop\video_20190604_214642.mp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圆角矩形 4"/>
          <p:cNvSpPr/>
          <p:nvPr/>
        </p:nvSpPr>
        <p:spPr>
          <a:xfrm rot="2709013">
            <a:off x="911225" y="-1398587"/>
            <a:ext cx="9656763" cy="9661525"/>
          </a:xfrm>
          <a:custGeom>
            <a:avLst/>
            <a:gdLst>
              <a:gd name="txL" fmla="*/ 0 w 9662232"/>
              <a:gd name="txT" fmla="*/ 0 h 9662041"/>
              <a:gd name="txR" fmla="*/ 9662232 w 9662232"/>
              <a:gd name="txB" fmla="*/ 9662041 h 9662041"/>
            </a:gdLst>
            <a:ahLst/>
            <a:cxnLst>
              <a:cxn ang="0">
                <a:pos x="809270" y="5630932"/>
              </a:cxn>
              <a:cxn ang="0">
                <a:pos x="4044509" y="8854216"/>
              </a:cxn>
              <a:cxn ang="0">
                <a:pos x="3619148" y="9033719"/>
              </a:cxn>
              <a:cxn ang="0">
                <a:pos x="1234634" y="9033719"/>
              </a:cxn>
              <a:cxn ang="0">
                <a:pos x="638487" y="8436655"/>
              </a:cxn>
              <a:cxn ang="0">
                <a:pos x="638487" y="6048477"/>
              </a:cxn>
              <a:cxn ang="0">
                <a:pos x="809270" y="5630932"/>
              </a:cxn>
              <a:cxn ang="0">
                <a:pos x="0" y="4824655"/>
              </a:cxn>
              <a:cxn ang="0">
                <a:pos x="4792046" y="0"/>
              </a:cxn>
              <a:cxn ang="0">
                <a:pos x="9645825" y="4835830"/>
              </a:cxn>
              <a:cxn ang="0">
                <a:pos x="4853779" y="9660485"/>
              </a:cxn>
              <a:cxn ang="0">
                <a:pos x="4044509" y="8854216"/>
              </a:cxn>
              <a:cxn ang="0">
                <a:pos x="4215293" y="8436655"/>
              </a:cxn>
              <a:cxn ang="0">
                <a:pos x="4215293" y="6048477"/>
              </a:cxn>
              <a:cxn ang="0">
                <a:pos x="3619148" y="5451413"/>
              </a:cxn>
              <a:cxn ang="0">
                <a:pos x="1234634" y="5451413"/>
              </a:cxn>
              <a:cxn ang="0">
                <a:pos x="809270" y="5630932"/>
              </a:cxn>
              <a:cxn ang="0">
                <a:pos x="0" y="4824655"/>
              </a:cxn>
            </a:cxnLst>
            <a:rect l="txL" t="txT" r="txR" b="txB"/>
            <a:pathLst>
              <a:path w="9662232" h="9662041">
                <a:moveTo>
                  <a:pt x="810646" y="5631839"/>
                </a:moveTo>
                <a:lnTo>
                  <a:pt x="4051389" y="8855635"/>
                </a:lnTo>
                <a:cubicBezTo>
                  <a:pt x="3943397" y="8966582"/>
                  <a:pt x="3792361" y="9035181"/>
                  <a:pt x="3625303" y="9035181"/>
                </a:cubicBezTo>
                <a:lnTo>
                  <a:pt x="1236733" y="9035181"/>
                </a:lnTo>
                <a:cubicBezTo>
                  <a:pt x="906931" y="9035181"/>
                  <a:pt x="639573" y="8767823"/>
                  <a:pt x="639573" y="8438021"/>
                </a:cubicBezTo>
                <a:lnTo>
                  <a:pt x="639573" y="6049451"/>
                </a:lnTo>
                <a:cubicBezTo>
                  <a:pt x="639573" y="5886708"/>
                  <a:pt x="704675" y="5739170"/>
                  <a:pt x="810646" y="5631839"/>
                </a:cubicBezTo>
                <a:close/>
                <a:moveTo>
                  <a:pt x="0" y="4825433"/>
                </a:moveTo>
                <a:lnTo>
                  <a:pt x="4800196" y="0"/>
                </a:lnTo>
                <a:lnTo>
                  <a:pt x="9662232" y="4836608"/>
                </a:lnTo>
                <a:lnTo>
                  <a:pt x="4862035" y="9662041"/>
                </a:lnTo>
                <a:lnTo>
                  <a:pt x="4051389" y="8855635"/>
                </a:lnTo>
                <a:cubicBezTo>
                  <a:pt x="4157361" y="8748304"/>
                  <a:pt x="4222463" y="8600765"/>
                  <a:pt x="4222463" y="8438021"/>
                </a:cubicBezTo>
                <a:lnTo>
                  <a:pt x="4222463" y="6049451"/>
                </a:lnTo>
                <a:cubicBezTo>
                  <a:pt x="4222463" y="5719649"/>
                  <a:pt x="3955105" y="5452291"/>
                  <a:pt x="3625303" y="5452291"/>
                </a:cubicBezTo>
                <a:lnTo>
                  <a:pt x="1236733" y="5452291"/>
                </a:lnTo>
                <a:cubicBezTo>
                  <a:pt x="1069675" y="5452291"/>
                  <a:pt x="918638" y="5520891"/>
                  <a:pt x="810646" y="5631839"/>
                </a:cubicBezTo>
                <a:lnTo>
                  <a:pt x="0" y="4825433"/>
                </a:lnTo>
                <a:close/>
              </a:path>
            </a:pathLst>
          </a:cu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grpSp>
        <p:nvGrpSpPr>
          <p:cNvPr id="2051" name="Group 3"/>
          <p:cNvGrpSpPr/>
          <p:nvPr/>
        </p:nvGrpSpPr>
        <p:grpSpPr>
          <a:xfrm>
            <a:off x="1374775" y="2441575"/>
            <a:ext cx="1973263" cy="1974850"/>
            <a:chOff x="0" y="0"/>
            <a:chExt cx="2779064" cy="2779063"/>
          </a:xfrm>
        </p:grpSpPr>
        <p:sp>
          <p:nvSpPr>
            <p:cNvPr id="2054" name="圆角矩形 2"/>
            <p:cNvSpPr/>
            <p:nvPr/>
          </p:nvSpPr>
          <p:spPr>
            <a:xfrm rot="2709013">
              <a:off x="8744" y="8743"/>
              <a:ext cx="2770320" cy="277032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 cap="flat" cmpd="sng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55" name="圆角矩形 6"/>
            <p:cNvSpPr/>
            <p:nvPr/>
          </p:nvSpPr>
          <p:spPr>
            <a:xfrm rot="2709013">
              <a:off x="0" y="0"/>
              <a:ext cx="2777564" cy="2777564"/>
            </a:xfrm>
            <a:custGeom>
              <a:avLst/>
              <a:gdLst>
                <a:gd name="txL" fmla="*/ 0 w 2777564"/>
                <a:gd name="txT" fmla="*/ 0 h 2777564"/>
                <a:gd name="txR" fmla="*/ 2777564 w 2777564"/>
                <a:gd name="txB" fmla="*/ 2777564 h 2777564"/>
              </a:gdLst>
              <a:ahLst/>
              <a:cxnLst>
                <a:cxn ang="0">
                  <a:pos x="126227" y="157202"/>
                </a:cxn>
                <a:cxn ang="0">
                  <a:pos x="123267" y="160791"/>
                </a:cxn>
                <a:cxn ang="0">
                  <a:pos x="2628062" y="2652488"/>
                </a:cxn>
                <a:cxn ang="0">
                  <a:pos x="2760286" y="2329712"/>
                </a:cxn>
                <a:cxn ang="0">
                  <a:pos x="2760286" y="483567"/>
                </a:cxn>
                <a:cxn ang="0">
                  <a:pos x="2298736" y="22018"/>
                </a:cxn>
                <a:cxn ang="0">
                  <a:pos x="452593" y="22018"/>
                </a:cxn>
                <a:cxn ang="0">
                  <a:pos x="126227" y="157202"/>
                </a:cxn>
                <a:cxn ang="0">
                  <a:pos x="135591" y="135591"/>
                </a:cxn>
                <a:cxn ang="0">
                  <a:pos x="462937" y="0"/>
                </a:cxn>
                <a:cxn ang="0">
                  <a:pos x="2314626" y="0"/>
                </a:cxn>
                <a:cxn ang="0">
                  <a:pos x="2777564" y="462937"/>
                </a:cxn>
                <a:cxn ang="0">
                  <a:pos x="2777564" y="2314626"/>
                </a:cxn>
                <a:cxn ang="0">
                  <a:pos x="2314626" y="2777564"/>
                </a:cxn>
                <a:cxn ang="0">
                  <a:pos x="462937" y="2777564"/>
                </a:cxn>
                <a:cxn ang="0">
                  <a:pos x="0" y="2314626"/>
                </a:cxn>
                <a:cxn ang="0">
                  <a:pos x="0" y="462937"/>
                </a:cxn>
                <a:cxn ang="0">
                  <a:pos x="135591" y="135591"/>
                </a:cxn>
              </a:cxnLst>
              <a:rect l="txL" t="txT" r="txR" b="txB"/>
              <a:pathLst>
                <a:path w="2777564" h="2777564">
                  <a:moveTo>
                    <a:pt x="126227" y="157202"/>
                  </a:moveTo>
                  <a:cubicBezTo>
                    <a:pt x="125134" y="158295"/>
                    <a:pt x="124048" y="159394"/>
                    <a:pt x="123267" y="160791"/>
                  </a:cubicBezTo>
                  <a:lnTo>
                    <a:pt x="2628063" y="2652488"/>
                  </a:lnTo>
                  <a:cubicBezTo>
                    <a:pt x="2709969" y="2569531"/>
                    <a:pt x="2760287" y="2455498"/>
                    <a:pt x="2760287" y="2329712"/>
                  </a:cubicBezTo>
                  <a:lnTo>
                    <a:pt x="2760287" y="483567"/>
                  </a:lnTo>
                  <a:cubicBezTo>
                    <a:pt x="2760287" y="228660"/>
                    <a:pt x="2553645" y="22018"/>
                    <a:pt x="2298737" y="22018"/>
                  </a:cubicBezTo>
                  <a:lnTo>
                    <a:pt x="452593" y="22018"/>
                  </a:lnTo>
                  <a:cubicBezTo>
                    <a:pt x="325139" y="22018"/>
                    <a:pt x="209751" y="73678"/>
                    <a:pt x="126227" y="157202"/>
                  </a:cubicBezTo>
                  <a:close/>
                  <a:moveTo>
                    <a:pt x="135591" y="135591"/>
                  </a:moveTo>
                  <a:cubicBezTo>
                    <a:pt x="219366" y="51816"/>
                    <a:pt x="335100" y="0"/>
                    <a:pt x="462937" y="0"/>
                  </a:cubicBezTo>
                  <a:lnTo>
                    <a:pt x="2314627" y="0"/>
                  </a:lnTo>
                  <a:cubicBezTo>
                    <a:pt x="2570300" y="0"/>
                    <a:pt x="2777564" y="207264"/>
                    <a:pt x="2777564" y="462937"/>
                  </a:cubicBezTo>
                  <a:lnTo>
                    <a:pt x="2777564" y="2314627"/>
                  </a:lnTo>
                  <a:cubicBezTo>
                    <a:pt x="2777564" y="2570300"/>
                    <a:pt x="2570300" y="2777564"/>
                    <a:pt x="2314627" y="2777564"/>
                  </a:cubicBezTo>
                  <a:lnTo>
                    <a:pt x="462937" y="2777564"/>
                  </a:lnTo>
                  <a:cubicBezTo>
                    <a:pt x="207264" y="2777564"/>
                    <a:pt x="0" y="2570300"/>
                    <a:pt x="0" y="2314627"/>
                  </a:cubicBezTo>
                  <a:lnTo>
                    <a:pt x="0" y="462937"/>
                  </a:lnTo>
                  <a:cubicBezTo>
                    <a:pt x="0" y="335101"/>
                    <a:pt x="51816" y="219366"/>
                    <a:pt x="135591" y="135591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rgbClr val="00B0F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3079" name="TextBox 12"/>
          <p:cNvSpPr txBox="1">
            <a:spLocks noChangeArrowheads="1"/>
          </p:cNvSpPr>
          <p:nvPr/>
        </p:nvSpPr>
        <p:spPr bwMode="auto">
          <a:xfrm>
            <a:off x="4071938" y="1774825"/>
            <a:ext cx="4676775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defRPr/>
            </a:pPr>
            <a:r>
              <a:rPr kumimoji="0" lang="zh-CN" altLang="en-US" sz="3600" kern="1200" cap="none" spc="0" normalizeH="0" baseline="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聊天</a:t>
            </a:r>
            <a:r>
              <a:rPr kumimoji="0" lang="zh-CN" altLang="en-US" sz="360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室</a:t>
            </a:r>
          </a:p>
        </p:txBody>
      </p:sp>
      <p:sp>
        <p:nvSpPr>
          <p:cNvPr id="2053" name="TextBox 13"/>
          <p:cNvSpPr txBox="1"/>
          <p:nvPr/>
        </p:nvSpPr>
        <p:spPr>
          <a:xfrm>
            <a:off x="4357688" y="5715000"/>
            <a:ext cx="403225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2018141463140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刘雅欣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2018141463141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刘宇科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角三角形 9"/>
          <p:cNvSpPr/>
          <p:nvPr/>
        </p:nvSpPr>
        <p:spPr>
          <a:xfrm rot="-5400000">
            <a:off x="6605588" y="4319588"/>
            <a:ext cx="2736850" cy="23399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直角三角形 8"/>
          <p:cNvSpPr/>
          <p:nvPr/>
        </p:nvSpPr>
        <p:spPr>
          <a:xfrm rot="-5400000">
            <a:off x="6899275" y="4613275"/>
            <a:ext cx="2420938" cy="2068513"/>
          </a:xfrm>
          <a:prstGeom prst="rtTriangle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矩形 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C6D9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8205" name="圆角矩形 15"/>
            <p:cNvSpPr/>
            <p:nvPr/>
          </p:nvSpPr>
          <p:spPr>
            <a:xfrm rot="2748091">
              <a:off x="143604" y="907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06" name="圆角矩形 15"/>
            <p:cNvSpPr/>
            <p:nvPr/>
          </p:nvSpPr>
          <p:spPr>
            <a:xfrm rot="-2748091" flipH="1">
              <a:off x="-9078" y="976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199" name="直角三角形 5"/>
          <p:cNvSpPr/>
          <p:nvPr/>
        </p:nvSpPr>
        <p:spPr>
          <a:xfrm rot="-5400000">
            <a:off x="7307263" y="5021263"/>
            <a:ext cx="1979612" cy="16922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201" name="TextBox 14"/>
          <p:cNvSpPr txBox="1"/>
          <p:nvPr/>
        </p:nvSpPr>
        <p:spPr>
          <a:xfrm>
            <a:off x="8210550" y="6092825"/>
            <a:ext cx="8985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142852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群聊功能</a:t>
            </a:r>
            <a:endParaRPr lang="zh-CN" altLang="en-US" sz="3600" dirty="0"/>
          </a:p>
        </p:txBody>
      </p:sp>
      <p:pic>
        <p:nvPicPr>
          <p:cNvPr id="54273" name="Picture 1" descr="C:\Users\15453\AppData\Roaming\Tencent\Users\154539642\QQ\WinTemp\RichOle\EM9(5{I5090OHT%8][%%6_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3"/>
            <a:ext cx="8296275" cy="3286148"/>
          </a:xfrm>
          <a:prstGeom prst="rect">
            <a:avLst/>
          </a:prstGeom>
          <a:noFill/>
        </p:spPr>
      </p:pic>
      <p:pic>
        <p:nvPicPr>
          <p:cNvPr id="54274" name="Picture 2" descr="C:\Users\15453\AppData\Roaming\Tencent\Users\154539642\QQ\WinTemp\RichOle\BEWG}29}EM[8F{Z(]RA8TC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91000"/>
            <a:ext cx="7848600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角三角形 9"/>
          <p:cNvSpPr/>
          <p:nvPr/>
        </p:nvSpPr>
        <p:spPr>
          <a:xfrm rot="-5400000">
            <a:off x="6605588" y="4319588"/>
            <a:ext cx="2736850" cy="23399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直角三角形 8"/>
          <p:cNvSpPr/>
          <p:nvPr/>
        </p:nvSpPr>
        <p:spPr>
          <a:xfrm rot="-5400000">
            <a:off x="6899275" y="4613275"/>
            <a:ext cx="2420938" cy="2068513"/>
          </a:xfrm>
          <a:prstGeom prst="rtTriangle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矩形 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C6D9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8205" name="圆角矩形 15"/>
            <p:cNvSpPr/>
            <p:nvPr/>
          </p:nvSpPr>
          <p:spPr>
            <a:xfrm rot="2748091">
              <a:off x="143604" y="907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06" name="圆角矩形 15"/>
            <p:cNvSpPr/>
            <p:nvPr/>
          </p:nvSpPr>
          <p:spPr>
            <a:xfrm rot="-2748091" flipH="1">
              <a:off x="-9078" y="976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199" name="直角三角形 5"/>
          <p:cNvSpPr/>
          <p:nvPr/>
        </p:nvSpPr>
        <p:spPr>
          <a:xfrm rot="-5400000">
            <a:off x="7307263" y="5021263"/>
            <a:ext cx="1979612" cy="16922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201" name="TextBox 14"/>
          <p:cNvSpPr txBox="1"/>
          <p:nvPr/>
        </p:nvSpPr>
        <p:spPr>
          <a:xfrm>
            <a:off x="8210550" y="6092825"/>
            <a:ext cx="8985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142852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私聊功能</a:t>
            </a:r>
            <a:endParaRPr lang="zh-CN" altLang="en-US" sz="3600" dirty="0"/>
          </a:p>
        </p:txBody>
      </p:sp>
      <p:pic>
        <p:nvPicPr>
          <p:cNvPr id="53249" name="Picture 1" descr="C:\Users\15453\AppData\Roaming\Tencent\Users\154539642\QQ\WinTemp\RichOle\NQD6MKM8D%`KE5L{FAM)G1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44000" cy="3214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角三角形 9"/>
          <p:cNvSpPr/>
          <p:nvPr/>
        </p:nvSpPr>
        <p:spPr>
          <a:xfrm rot="-5400000">
            <a:off x="6605588" y="4319588"/>
            <a:ext cx="2736850" cy="23399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直角三角形 8"/>
          <p:cNvSpPr/>
          <p:nvPr/>
        </p:nvSpPr>
        <p:spPr>
          <a:xfrm rot="-5400000">
            <a:off x="6899275" y="4613275"/>
            <a:ext cx="2420938" cy="2068513"/>
          </a:xfrm>
          <a:prstGeom prst="rtTriangle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矩形 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C6D9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8205" name="圆角矩形 15"/>
            <p:cNvSpPr/>
            <p:nvPr/>
          </p:nvSpPr>
          <p:spPr>
            <a:xfrm rot="2748091">
              <a:off x="143604" y="907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06" name="圆角矩形 15"/>
            <p:cNvSpPr/>
            <p:nvPr/>
          </p:nvSpPr>
          <p:spPr>
            <a:xfrm rot="-2748091" flipH="1">
              <a:off x="-9078" y="976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199" name="直角三角形 5"/>
          <p:cNvSpPr/>
          <p:nvPr/>
        </p:nvSpPr>
        <p:spPr>
          <a:xfrm rot="-5400000">
            <a:off x="7307263" y="5021263"/>
            <a:ext cx="1979612" cy="16922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201" name="TextBox 14"/>
          <p:cNvSpPr txBox="1"/>
          <p:nvPr/>
        </p:nvSpPr>
        <p:spPr>
          <a:xfrm>
            <a:off x="8210550" y="6092825"/>
            <a:ext cx="8985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142852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客户端注册登录</a:t>
            </a:r>
            <a:endParaRPr lang="zh-CN" altLang="en-US" sz="3600" dirty="0"/>
          </a:p>
        </p:txBody>
      </p:sp>
      <p:pic>
        <p:nvPicPr>
          <p:cNvPr id="57345" name="Picture 1" descr="C:\Users\15453\AppData\Roaming\Tencent\Users\154539642\QQ\WinTemp\RichOle\}QZ7{E%4Y16[$H}Y3S50~$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11305" cy="5929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角三角形 9"/>
          <p:cNvSpPr/>
          <p:nvPr/>
        </p:nvSpPr>
        <p:spPr>
          <a:xfrm rot="-5400000">
            <a:off x="6605588" y="4319588"/>
            <a:ext cx="2736850" cy="23399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直角三角形 8"/>
          <p:cNvSpPr/>
          <p:nvPr/>
        </p:nvSpPr>
        <p:spPr>
          <a:xfrm rot="-5400000">
            <a:off x="6899275" y="4613275"/>
            <a:ext cx="2420938" cy="2068513"/>
          </a:xfrm>
          <a:prstGeom prst="rtTriangle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矩形 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C6D9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8205" name="圆角矩形 15"/>
            <p:cNvSpPr/>
            <p:nvPr/>
          </p:nvSpPr>
          <p:spPr>
            <a:xfrm rot="2748091">
              <a:off x="143604" y="907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06" name="圆角矩形 15"/>
            <p:cNvSpPr/>
            <p:nvPr/>
          </p:nvSpPr>
          <p:spPr>
            <a:xfrm rot="-2748091" flipH="1">
              <a:off x="-9078" y="976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199" name="直角三角形 5"/>
          <p:cNvSpPr/>
          <p:nvPr/>
        </p:nvSpPr>
        <p:spPr>
          <a:xfrm rot="-5400000">
            <a:off x="7307263" y="5021263"/>
            <a:ext cx="1979612" cy="16922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201" name="TextBox 14"/>
          <p:cNvSpPr txBox="1"/>
          <p:nvPr/>
        </p:nvSpPr>
        <p:spPr>
          <a:xfrm>
            <a:off x="8210550" y="6092825"/>
            <a:ext cx="8985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142852"/>
            <a:ext cx="392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客户端注册登录</a:t>
            </a:r>
            <a:endParaRPr lang="zh-CN" altLang="en-US" sz="3600" dirty="0"/>
          </a:p>
        </p:txBody>
      </p:sp>
      <p:pic>
        <p:nvPicPr>
          <p:cNvPr id="56322" name="Picture 2" descr="C:\Users\15453\AppData\Roaming\Tencent\Users\154539642\QQ\WinTemp\RichOle\4OLBAC[(WI(ZSCMG9E95)W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6992"/>
            <a:ext cx="8786842" cy="60181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角三角形 9"/>
          <p:cNvSpPr/>
          <p:nvPr/>
        </p:nvSpPr>
        <p:spPr>
          <a:xfrm rot="-5400000">
            <a:off x="6605588" y="4319588"/>
            <a:ext cx="2736850" cy="23399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直角三角形 8"/>
          <p:cNvSpPr/>
          <p:nvPr/>
        </p:nvSpPr>
        <p:spPr>
          <a:xfrm rot="-5400000">
            <a:off x="6899275" y="4613275"/>
            <a:ext cx="2420938" cy="2068513"/>
          </a:xfrm>
          <a:prstGeom prst="rtTriangle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矩形 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C6D9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8205" name="圆角矩形 15"/>
            <p:cNvSpPr/>
            <p:nvPr/>
          </p:nvSpPr>
          <p:spPr>
            <a:xfrm rot="2748091">
              <a:off x="143604" y="907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06" name="圆角矩形 15"/>
            <p:cNvSpPr/>
            <p:nvPr/>
          </p:nvSpPr>
          <p:spPr>
            <a:xfrm rot="-2748091" flipH="1">
              <a:off x="-9078" y="976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199" name="直角三角形 5"/>
          <p:cNvSpPr/>
          <p:nvPr/>
        </p:nvSpPr>
        <p:spPr>
          <a:xfrm rot="-5400000">
            <a:off x="7307263" y="5021263"/>
            <a:ext cx="1979612" cy="16922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201" name="TextBox 14"/>
          <p:cNvSpPr txBox="1"/>
          <p:nvPr/>
        </p:nvSpPr>
        <p:spPr>
          <a:xfrm>
            <a:off x="8210550" y="6092825"/>
            <a:ext cx="8985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142852"/>
            <a:ext cx="392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客户端注册登录</a:t>
            </a:r>
            <a:endParaRPr lang="zh-CN" altLang="en-US" sz="3600" dirty="0"/>
          </a:p>
        </p:txBody>
      </p:sp>
      <p:pic>
        <p:nvPicPr>
          <p:cNvPr id="11" name="Picture 1" descr="C:\Users\15453\AppData\Roaming\Tencent\Users\154539642\QQ\WinTemp\RichOle\R1(3C@3$GW}FX)H}J2[N))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57298"/>
            <a:ext cx="8525198" cy="4286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角三角形 9"/>
          <p:cNvSpPr/>
          <p:nvPr/>
        </p:nvSpPr>
        <p:spPr>
          <a:xfrm rot="-5400000">
            <a:off x="6605588" y="4319588"/>
            <a:ext cx="2736850" cy="23399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直角三角形 8"/>
          <p:cNvSpPr/>
          <p:nvPr/>
        </p:nvSpPr>
        <p:spPr>
          <a:xfrm rot="-5400000">
            <a:off x="6899275" y="4613275"/>
            <a:ext cx="2420938" cy="2068513"/>
          </a:xfrm>
          <a:prstGeom prst="rtTriangle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矩形 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C6D9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8197" name="Group 5"/>
          <p:cNvGrpSpPr/>
          <p:nvPr/>
        </p:nvGrpSpPr>
        <p:grpSpPr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8205" name="圆角矩形 15"/>
            <p:cNvSpPr/>
            <p:nvPr/>
          </p:nvSpPr>
          <p:spPr>
            <a:xfrm rot="2748091">
              <a:off x="143604" y="907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06" name="圆角矩形 15"/>
            <p:cNvSpPr/>
            <p:nvPr/>
          </p:nvSpPr>
          <p:spPr>
            <a:xfrm rot="-2748091" flipH="1">
              <a:off x="-9078" y="976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199" name="直角三角形 5"/>
          <p:cNvSpPr/>
          <p:nvPr/>
        </p:nvSpPr>
        <p:spPr>
          <a:xfrm rot="-5400000">
            <a:off x="7307263" y="5021263"/>
            <a:ext cx="1979612" cy="16922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201" name="TextBox 14"/>
          <p:cNvSpPr txBox="1"/>
          <p:nvPr/>
        </p:nvSpPr>
        <p:spPr>
          <a:xfrm>
            <a:off x="8210550" y="6092825"/>
            <a:ext cx="8985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61110" y="16319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成果</a:t>
            </a:r>
            <a:r>
              <a:rPr lang="zh-CN" altLang="en-US" sz="3200" dirty="0" smtClean="0"/>
              <a:t>展示</a:t>
            </a:r>
            <a:endParaRPr lang="zh-CN" altLang="en-US" sz="3200" dirty="0"/>
          </a:p>
        </p:txBody>
      </p:sp>
      <p:pic>
        <p:nvPicPr>
          <p:cNvPr id="13" name="QQ视频2019060910501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71472" y="928670"/>
            <a:ext cx="7905773" cy="5929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角三角形 9"/>
          <p:cNvSpPr/>
          <p:nvPr/>
        </p:nvSpPr>
        <p:spPr>
          <a:xfrm rot="-5400000">
            <a:off x="6605588" y="4319588"/>
            <a:ext cx="2736850" cy="23399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直角三角形 8"/>
          <p:cNvSpPr/>
          <p:nvPr/>
        </p:nvSpPr>
        <p:spPr>
          <a:xfrm rot="-5400000">
            <a:off x="6899275" y="4613275"/>
            <a:ext cx="2420938" cy="2068513"/>
          </a:xfrm>
          <a:prstGeom prst="rtTriangle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矩形 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C6D9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8205" name="圆角矩形 15"/>
            <p:cNvSpPr/>
            <p:nvPr/>
          </p:nvSpPr>
          <p:spPr>
            <a:xfrm rot="2748091">
              <a:off x="143604" y="907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06" name="圆角矩形 15"/>
            <p:cNvSpPr/>
            <p:nvPr/>
          </p:nvSpPr>
          <p:spPr>
            <a:xfrm rot="-2748091" flipH="1">
              <a:off x="-9078" y="976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199" name="直角三角形 5"/>
          <p:cNvSpPr/>
          <p:nvPr/>
        </p:nvSpPr>
        <p:spPr>
          <a:xfrm rot="-5400000">
            <a:off x="7307263" y="5021263"/>
            <a:ext cx="1979612" cy="16922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201" name="TextBox 14"/>
          <p:cNvSpPr txBox="1"/>
          <p:nvPr/>
        </p:nvSpPr>
        <p:spPr>
          <a:xfrm>
            <a:off x="8210550" y="6092825"/>
            <a:ext cx="8985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61110" y="16319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成果</a:t>
            </a:r>
            <a:r>
              <a:rPr lang="zh-CN" altLang="en-US" sz="3200" dirty="0" smtClean="0"/>
              <a:t>展示</a:t>
            </a:r>
            <a:endParaRPr lang="zh-CN" altLang="en-US" sz="3200" dirty="0"/>
          </a:p>
        </p:txBody>
      </p:sp>
      <p:pic>
        <p:nvPicPr>
          <p:cNvPr id="12" name="QQ视频20190609104959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8596" y="910786"/>
            <a:ext cx="7929618" cy="5947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角三角形 9"/>
          <p:cNvSpPr/>
          <p:nvPr/>
        </p:nvSpPr>
        <p:spPr>
          <a:xfrm rot="-5400000">
            <a:off x="6605588" y="4319588"/>
            <a:ext cx="2736850" cy="23399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直角三角形 8"/>
          <p:cNvSpPr/>
          <p:nvPr/>
        </p:nvSpPr>
        <p:spPr>
          <a:xfrm rot="-5400000">
            <a:off x="6899275" y="4613275"/>
            <a:ext cx="2420938" cy="2068513"/>
          </a:xfrm>
          <a:prstGeom prst="rtTriangle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矩形 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C6D9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8205" name="圆角矩形 15"/>
            <p:cNvSpPr/>
            <p:nvPr/>
          </p:nvSpPr>
          <p:spPr>
            <a:xfrm rot="2748091">
              <a:off x="143604" y="907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06" name="圆角矩形 15"/>
            <p:cNvSpPr/>
            <p:nvPr/>
          </p:nvSpPr>
          <p:spPr>
            <a:xfrm rot="-2748091" flipH="1">
              <a:off x="-9078" y="976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199" name="直角三角形 5"/>
          <p:cNvSpPr/>
          <p:nvPr/>
        </p:nvSpPr>
        <p:spPr>
          <a:xfrm rot="-5400000">
            <a:off x="7307263" y="5021263"/>
            <a:ext cx="1979612" cy="16922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201" name="TextBox 14"/>
          <p:cNvSpPr txBox="1"/>
          <p:nvPr/>
        </p:nvSpPr>
        <p:spPr>
          <a:xfrm>
            <a:off x="8210550" y="6092825"/>
            <a:ext cx="8985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61110" y="16319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成果</a:t>
            </a:r>
            <a:r>
              <a:rPr lang="zh-CN" altLang="en-US" sz="3200" dirty="0" smtClean="0"/>
              <a:t>展示</a:t>
            </a:r>
            <a:endParaRPr lang="zh-CN" altLang="en-US" sz="3200" dirty="0"/>
          </a:p>
        </p:txBody>
      </p:sp>
      <p:pic>
        <p:nvPicPr>
          <p:cNvPr id="12" name="QQ视频20190609105006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2910" y="928670"/>
            <a:ext cx="7929618" cy="5947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角三角形 9"/>
          <p:cNvSpPr/>
          <p:nvPr/>
        </p:nvSpPr>
        <p:spPr>
          <a:xfrm rot="-5400000">
            <a:off x="6605588" y="4319588"/>
            <a:ext cx="2736850" cy="23399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直角三角形 8"/>
          <p:cNvSpPr/>
          <p:nvPr/>
        </p:nvSpPr>
        <p:spPr>
          <a:xfrm rot="-5400000">
            <a:off x="6899275" y="4613275"/>
            <a:ext cx="2420938" cy="2068513"/>
          </a:xfrm>
          <a:prstGeom prst="rtTriangle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矩形 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C6D9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8205" name="圆角矩形 15"/>
            <p:cNvSpPr/>
            <p:nvPr/>
          </p:nvSpPr>
          <p:spPr>
            <a:xfrm rot="2748091">
              <a:off x="143604" y="907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06" name="圆角矩形 15"/>
            <p:cNvSpPr/>
            <p:nvPr/>
          </p:nvSpPr>
          <p:spPr>
            <a:xfrm rot="-2748091" flipH="1">
              <a:off x="-9078" y="976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199" name="直角三角形 5"/>
          <p:cNvSpPr/>
          <p:nvPr/>
        </p:nvSpPr>
        <p:spPr>
          <a:xfrm rot="-5400000">
            <a:off x="7307263" y="5021263"/>
            <a:ext cx="1979612" cy="16922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201" name="TextBox 14"/>
          <p:cNvSpPr txBox="1"/>
          <p:nvPr/>
        </p:nvSpPr>
        <p:spPr>
          <a:xfrm>
            <a:off x="8210550" y="6092825"/>
            <a:ext cx="8985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61110" y="16319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成果</a:t>
            </a:r>
            <a:r>
              <a:rPr lang="zh-CN" altLang="en-US" sz="3200" dirty="0" smtClean="0"/>
              <a:t>展示</a:t>
            </a:r>
            <a:endParaRPr lang="zh-CN" altLang="en-US" sz="3200" dirty="0"/>
          </a:p>
        </p:txBody>
      </p:sp>
      <p:pic>
        <p:nvPicPr>
          <p:cNvPr id="12" name="video_20190604_214642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71472" y="928670"/>
            <a:ext cx="7929618" cy="5947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角三角形 9"/>
          <p:cNvSpPr/>
          <p:nvPr/>
        </p:nvSpPr>
        <p:spPr>
          <a:xfrm rot="-5400000">
            <a:off x="6605588" y="4319588"/>
            <a:ext cx="2736850" cy="23399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直角三角形 8"/>
          <p:cNvSpPr/>
          <p:nvPr/>
        </p:nvSpPr>
        <p:spPr>
          <a:xfrm rot="-5400000">
            <a:off x="6899275" y="4613275"/>
            <a:ext cx="2420938" cy="2068513"/>
          </a:xfrm>
          <a:prstGeom prst="rtTriangle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矩形 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C6D9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8197" name="Group 5"/>
          <p:cNvGrpSpPr/>
          <p:nvPr/>
        </p:nvGrpSpPr>
        <p:grpSpPr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8205" name="圆角矩形 15"/>
            <p:cNvSpPr/>
            <p:nvPr/>
          </p:nvSpPr>
          <p:spPr>
            <a:xfrm rot="2748091">
              <a:off x="143604" y="907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06" name="圆角矩形 15"/>
            <p:cNvSpPr/>
            <p:nvPr/>
          </p:nvSpPr>
          <p:spPr>
            <a:xfrm rot="-2748091" flipH="1">
              <a:off x="-9078" y="976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199" name="直角三角形 5"/>
          <p:cNvSpPr/>
          <p:nvPr/>
        </p:nvSpPr>
        <p:spPr>
          <a:xfrm rot="-5400000">
            <a:off x="7307263" y="5021263"/>
            <a:ext cx="1979612" cy="16922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8200" name="Group 10"/>
          <p:cNvGrpSpPr/>
          <p:nvPr/>
        </p:nvGrpSpPr>
        <p:grpSpPr>
          <a:xfrm>
            <a:off x="1071563" y="1500188"/>
            <a:ext cx="6742112" cy="4148137"/>
            <a:chOff x="0" y="0"/>
            <a:chExt cx="5959716" cy="3874739"/>
          </a:xfrm>
        </p:grpSpPr>
        <p:sp>
          <p:nvSpPr>
            <p:cNvPr id="8202" name="矩形 10"/>
            <p:cNvSpPr/>
            <p:nvPr/>
          </p:nvSpPr>
          <p:spPr>
            <a:xfrm>
              <a:off x="0" y="0"/>
              <a:ext cx="5959716" cy="3874739"/>
            </a:xfrm>
            <a:prstGeom prst="rect">
              <a:avLst/>
            </a:prstGeom>
            <a:noFill/>
            <a:ln w="38100" cap="flat" cmpd="sng">
              <a:solidFill>
                <a:srgbClr val="00B0F0"/>
              </a:solidFill>
              <a:prstDash val="dashDot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03" name="TextBox 11"/>
            <p:cNvSpPr txBox="1"/>
            <p:nvPr/>
          </p:nvSpPr>
          <p:spPr>
            <a:xfrm>
              <a:off x="252591" y="133459"/>
              <a:ext cx="5429508" cy="5451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endParaRPr lang="zh-CN" altLang="en-US" sz="3200" dirty="0">
                <a:latin typeface="Calibri" panose="020F0502020204030204" pitchFamily="34" charset="0"/>
              </a:endParaRPr>
            </a:p>
          </p:txBody>
        </p:sp>
        <p:sp>
          <p:nvSpPr>
            <p:cNvPr id="8204" name="TextBox 12"/>
            <p:cNvSpPr txBox="1"/>
            <p:nvPr/>
          </p:nvSpPr>
          <p:spPr>
            <a:xfrm>
              <a:off x="1908212" y="2279574"/>
              <a:ext cx="3096344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endParaRPr lang="zh-CN" altLang="en-US" sz="4400" dirty="0">
                <a:solidFill>
                  <a:srgbClr val="00B0F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01" name="TextBox 14"/>
          <p:cNvSpPr txBox="1"/>
          <p:nvPr/>
        </p:nvSpPr>
        <p:spPr>
          <a:xfrm>
            <a:off x="8210550" y="6092825"/>
            <a:ext cx="8985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pic>
        <p:nvPicPr>
          <p:cNvPr id="16" name="图片 15" descr="QQ图片201905192253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928670"/>
            <a:ext cx="8851900" cy="4870450"/>
          </a:xfrm>
          <a:prstGeom prst="rect">
            <a:avLst/>
          </a:prstGeom>
        </p:spPr>
      </p:pic>
      <p:pic>
        <p:nvPicPr>
          <p:cNvPr id="4097" name="Picture 1" descr="D:\QQ\154539642\Image\C2C\AU%CVWVMR6IB{JIKQ%)]E[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28670"/>
            <a:ext cx="9144000" cy="5505969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857224" y="142852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未完</a:t>
            </a:r>
            <a:r>
              <a:rPr lang="zh-CN" altLang="en-US" sz="3600" dirty="0" smtClean="0"/>
              <a:t>成：</a:t>
            </a:r>
            <a:r>
              <a:rPr lang="en-US" sz="3600" dirty="0" smtClean="0"/>
              <a:t> Android  </a:t>
            </a:r>
            <a:r>
              <a:rPr lang="en-US" sz="3600" dirty="0" smtClean="0"/>
              <a:t>Studio</a:t>
            </a:r>
            <a:r>
              <a:rPr lang="zh-CN" altLang="en-US" sz="3600" dirty="0" smtClean="0"/>
              <a:t>部分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圆角矩形 4"/>
          <p:cNvSpPr/>
          <p:nvPr/>
        </p:nvSpPr>
        <p:spPr>
          <a:xfrm>
            <a:off x="3708400" y="188913"/>
            <a:ext cx="142875" cy="144462"/>
          </a:xfrm>
          <a:prstGeom prst="roundRect">
            <a:avLst>
              <a:gd name="adj" fmla="val 16667"/>
            </a:avLst>
          </a:prstGeom>
          <a:solidFill>
            <a:srgbClr val="0D0D0D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75" name="圆角矩形 6"/>
          <p:cNvSpPr/>
          <p:nvPr/>
        </p:nvSpPr>
        <p:spPr>
          <a:xfrm>
            <a:off x="3748088" y="0"/>
            <a:ext cx="288925" cy="287338"/>
          </a:xfrm>
          <a:prstGeom prst="roundRect">
            <a:avLst>
              <a:gd name="adj" fmla="val 16667"/>
            </a:avLst>
          </a:prstGeom>
          <a:solidFill>
            <a:srgbClr val="948A54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76" name="圆角矩形 1"/>
          <p:cNvSpPr/>
          <p:nvPr/>
        </p:nvSpPr>
        <p:spPr>
          <a:xfrm>
            <a:off x="4211638" y="404813"/>
            <a:ext cx="215900" cy="2159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圆角矩形 3"/>
          <p:cNvSpPr/>
          <p:nvPr/>
        </p:nvSpPr>
        <p:spPr>
          <a:xfrm>
            <a:off x="4579938" y="141288"/>
            <a:ext cx="560387" cy="4794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78" name="圆角矩形 2"/>
          <p:cNvSpPr/>
          <p:nvPr/>
        </p:nvSpPr>
        <p:spPr>
          <a:xfrm>
            <a:off x="4364038" y="557213"/>
            <a:ext cx="215900" cy="215900"/>
          </a:xfrm>
          <a:prstGeom prst="roundRect">
            <a:avLst>
              <a:gd name="adj" fmla="val 16667"/>
            </a:avLst>
          </a:prstGeom>
          <a:solidFill>
            <a:srgbClr val="8EB4E3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79" name="圆角矩形 7"/>
          <p:cNvSpPr/>
          <p:nvPr/>
        </p:nvSpPr>
        <p:spPr>
          <a:xfrm>
            <a:off x="5651500" y="141288"/>
            <a:ext cx="614363" cy="614362"/>
          </a:xfrm>
          <a:prstGeom prst="roundRect">
            <a:avLst>
              <a:gd name="adj" fmla="val 16667"/>
            </a:avLst>
          </a:prstGeom>
          <a:solidFill>
            <a:srgbClr val="C3D69B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80" name="圆角矩形 8"/>
          <p:cNvSpPr/>
          <p:nvPr/>
        </p:nvSpPr>
        <p:spPr>
          <a:xfrm>
            <a:off x="5189538" y="630238"/>
            <a:ext cx="461962" cy="461962"/>
          </a:xfrm>
          <a:prstGeom prst="roundRect">
            <a:avLst>
              <a:gd name="adj" fmla="val 16667"/>
            </a:avLst>
          </a:prstGeom>
          <a:solidFill>
            <a:srgbClr val="F9A1BA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81" name="圆角矩形 9"/>
          <p:cNvSpPr/>
          <p:nvPr/>
        </p:nvSpPr>
        <p:spPr>
          <a:xfrm>
            <a:off x="8748713" y="2693988"/>
            <a:ext cx="349250" cy="350837"/>
          </a:xfrm>
          <a:prstGeom prst="roundRect">
            <a:avLst>
              <a:gd name="adj" fmla="val 16667"/>
            </a:avLst>
          </a:prstGeom>
          <a:solidFill>
            <a:srgbClr val="984807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82" name="圆角矩形 10"/>
          <p:cNvSpPr/>
          <p:nvPr/>
        </p:nvSpPr>
        <p:spPr>
          <a:xfrm>
            <a:off x="8402638" y="1916113"/>
            <a:ext cx="614362" cy="6159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83" name="圆角矩形 11"/>
          <p:cNvSpPr/>
          <p:nvPr/>
        </p:nvSpPr>
        <p:spPr>
          <a:xfrm>
            <a:off x="6551613" y="34925"/>
            <a:ext cx="614362" cy="614363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84" name="圆角矩形 12"/>
          <p:cNvSpPr/>
          <p:nvPr/>
        </p:nvSpPr>
        <p:spPr>
          <a:xfrm>
            <a:off x="7297738" y="339725"/>
            <a:ext cx="309562" cy="309563"/>
          </a:xfrm>
          <a:prstGeom prst="roundRect">
            <a:avLst>
              <a:gd name="adj" fmla="val 16667"/>
            </a:avLst>
          </a:prstGeom>
          <a:solidFill>
            <a:srgbClr val="78DB15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85" name="圆角矩形 13"/>
          <p:cNvSpPr/>
          <p:nvPr/>
        </p:nvSpPr>
        <p:spPr>
          <a:xfrm>
            <a:off x="7451725" y="96838"/>
            <a:ext cx="614363" cy="614362"/>
          </a:xfrm>
          <a:prstGeom prst="roundRect">
            <a:avLst>
              <a:gd name="adj" fmla="val 16667"/>
            </a:avLst>
          </a:prstGeom>
          <a:solidFill>
            <a:srgbClr val="DE63E7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86" name="圆角矩形 14"/>
          <p:cNvSpPr/>
          <p:nvPr/>
        </p:nvSpPr>
        <p:spPr>
          <a:xfrm>
            <a:off x="8691563" y="19050"/>
            <a:ext cx="385762" cy="385763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87" name="圆角矩形 15"/>
          <p:cNvSpPr/>
          <p:nvPr/>
        </p:nvSpPr>
        <p:spPr>
          <a:xfrm>
            <a:off x="8329613" y="404813"/>
            <a:ext cx="687387" cy="687387"/>
          </a:xfrm>
          <a:prstGeom prst="roundRect">
            <a:avLst>
              <a:gd name="adj" fmla="val 16667"/>
            </a:avLst>
          </a:prstGeom>
          <a:solidFill>
            <a:srgbClr val="D99694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88" name="圆角矩形 17"/>
          <p:cNvSpPr/>
          <p:nvPr/>
        </p:nvSpPr>
        <p:spPr>
          <a:xfrm>
            <a:off x="8691563" y="1377950"/>
            <a:ext cx="288925" cy="2889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89" name="圆角矩形 5"/>
          <p:cNvSpPr/>
          <p:nvPr/>
        </p:nvSpPr>
        <p:spPr>
          <a:xfrm>
            <a:off x="3924300" y="44450"/>
            <a:ext cx="287338" cy="28892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90" name="圆角矩形 18"/>
          <p:cNvSpPr/>
          <p:nvPr/>
        </p:nvSpPr>
        <p:spPr>
          <a:xfrm>
            <a:off x="6245225" y="512763"/>
            <a:ext cx="614363" cy="544512"/>
          </a:xfrm>
          <a:prstGeom prst="roundRect">
            <a:avLst>
              <a:gd name="adj" fmla="val 16667"/>
            </a:avLst>
          </a:prstGeom>
          <a:solidFill>
            <a:srgbClr val="17375E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91" name="圆角矩形 19"/>
          <p:cNvSpPr/>
          <p:nvPr/>
        </p:nvSpPr>
        <p:spPr>
          <a:xfrm>
            <a:off x="7759700" y="1173163"/>
            <a:ext cx="728663" cy="728662"/>
          </a:xfrm>
          <a:prstGeom prst="roundRect">
            <a:avLst>
              <a:gd name="adj" fmla="val 16667"/>
            </a:avLst>
          </a:prstGeom>
          <a:solidFill>
            <a:srgbClr val="78DB15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92" name="圆角矩形 16"/>
          <p:cNvSpPr/>
          <p:nvPr/>
        </p:nvSpPr>
        <p:spPr>
          <a:xfrm>
            <a:off x="8370888" y="1057275"/>
            <a:ext cx="315912" cy="31591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93" name="圆角矩形 20"/>
          <p:cNvSpPr/>
          <p:nvPr/>
        </p:nvSpPr>
        <p:spPr>
          <a:xfrm>
            <a:off x="8848725" y="3121025"/>
            <a:ext cx="307975" cy="307975"/>
          </a:xfrm>
          <a:prstGeom prst="roundRect">
            <a:avLst>
              <a:gd name="adj" fmla="val 16667"/>
            </a:avLst>
          </a:prstGeom>
          <a:solidFill>
            <a:srgbClr val="948A54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94" name="圆角矩形 21"/>
          <p:cNvSpPr/>
          <p:nvPr/>
        </p:nvSpPr>
        <p:spPr>
          <a:xfrm>
            <a:off x="8402638" y="3273425"/>
            <a:ext cx="461962" cy="461963"/>
          </a:xfrm>
          <a:prstGeom prst="roundRect">
            <a:avLst>
              <a:gd name="adj" fmla="val 16667"/>
            </a:avLst>
          </a:prstGeom>
          <a:solidFill>
            <a:srgbClr val="B7DEE8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95" name="圆角矩形 22"/>
          <p:cNvSpPr/>
          <p:nvPr/>
        </p:nvSpPr>
        <p:spPr>
          <a:xfrm>
            <a:off x="8802688" y="3754438"/>
            <a:ext cx="363537" cy="363537"/>
          </a:xfrm>
          <a:prstGeom prst="roundRect">
            <a:avLst>
              <a:gd name="adj" fmla="val 16667"/>
            </a:avLst>
          </a:prstGeom>
          <a:solidFill>
            <a:srgbClr val="78DB15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96" name="圆角矩形 24"/>
          <p:cNvSpPr/>
          <p:nvPr/>
        </p:nvSpPr>
        <p:spPr>
          <a:xfrm>
            <a:off x="8242300" y="6364288"/>
            <a:ext cx="287338" cy="285750"/>
          </a:xfrm>
          <a:prstGeom prst="roundRect">
            <a:avLst>
              <a:gd name="adj" fmla="val 16667"/>
            </a:avLst>
          </a:prstGeom>
          <a:solidFill>
            <a:srgbClr val="984807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97" name="圆角矩形 25"/>
          <p:cNvSpPr/>
          <p:nvPr/>
        </p:nvSpPr>
        <p:spPr>
          <a:xfrm>
            <a:off x="7997825" y="6561138"/>
            <a:ext cx="288925" cy="2889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98" name="圆角矩形 26"/>
          <p:cNvSpPr/>
          <p:nvPr/>
        </p:nvSpPr>
        <p:spPr>
          <a:xfrm>
            <a:off x="8402638" y="6716713"/>
            <a:ext cx="174625" cy="1746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99" name="圆角矩形 27"/>
          <p:cNvSpPr/>
          <p:nvPr/>
        </p:nvSpPr>
        <p:spPr>
          <a:xfrm>
            <a:off x="8743950" y="5876925"/>
            <a:ext cx="307975" cy="307975"/>
          </a:xfrm>
          <a:prstGeom prst="roundRect">
            <a:avLst>
              <a:gd name="adj" fmla="val 16667"/>
            </a:avLst>
          </a:prstGeom>
          <a:solidFill>
            <a:srgbClr val="948A54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00" name="圆角矩形 28"/>
          <p:cNvSpPr/>
          <p:nvPr/>
        </p:nvSpPr>
        <p:spPr>
          <a:xfrm>
            <a:off x="8386763" y="6049963"/>
            <a:ext cx="306387" cy="307975"/>
          </a:xfrm>
          <a:prstGeom prst="roundRect">
            <a:avLst>
              <a:gd name="adj" fmla="val 16667"/>
            </a:avLst>
          </a:prstGeom>
          <a:solidFill>
            <a:srgbClr val="C2D414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01" name="圆角矩形 29"/>
          <p:cNvSpPr/>
          <p:nvPr/>
        </p:nvSpPr>
        <p:spPr>
          <a:xfrm>
            <a:off x="8558213" y="6203950"/>
            <a:ext cx="550862" cy="550863"/>
          </a:xfrm>
          <a:prstGeom prst="roundRect">
            <a:avLst>
              <a:gd name="adj" fmla="val 16667"/>
            </a:avLst>
          </a:prstGeom>
          <a:solidFill>
            <a:srgbClr val="50EAEA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02" name="圆角矩形 30"/>
          <p:cNvSpPr/>
          <p:nvPr/>
        </p:nvSpPr>
        <p:spPr>
          <a:xfrm>
            <a:off x="8520113" y="4087813"/>
            <a:ext cx="365125" cy="365125"/>
          </a:xfrm>
          <a:prstGeom prst="roundRect">
            <a:avLst>
              <a:gd name="adj" fmla="val 16667"/>
            </a:avLst>
          </a:prstGeom>
          <a:solidFill>
            <a:srgbClr val="CCC1DA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03" name="圆角矩形 23"/>
          <p:cNvSpPr/>
          <p:nvPr/>
        </p:nvSpPr>
        <p:spPr>
          <a:xfrm>
            <a:off x="8537575" y="4394200"/>
            <a:ext cx="581025" cy="581025"/>
          </a:xfrm>
          <a:prstGeom prst="roundRect">
            <a:avLst>
              <a:gd name="adj" fmla="val 16667"/>
            </a:avLst>
          </a:prstGeom>
          <a:solidFill>
            <a:srgbClr val="2F18D8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04" name="圆角矩形 31"/>
          <p:cNvSpPr/>
          <p:nvPr/>
        </p:nvSpPr>
        <p:spPr>
          <a:xfrm>
            <a:off x="8705850" y="5064125"/>
            <a:ext cx="384175" cy="384175"/>
          </a:xfrm>
          <a:prstGeom prst="roundRect">
            <a:avLst>
              <a:gd name="adj" fmla="val 16667"/>
            </a:avLst>
          </a:prstGeom>
          <a:solidFill>
            <a:srgbClr val="C3D69B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05" name="圆角矩形 32"/>
          <p:cNvSpPr/>
          <p:nvPr/>
        </p:nvSpPr>
        <p:spPr>
          <a:xfrm>
            <a:off x="8632825" y="5467350"/>
            <a:ext cx="461963" cy="409575"/>
          </a:xfrm>
          <a:prstGeom prst="roundRect">
            <a:avLst>
              <a:gd name="adj" fmla="val 16667"/>
            </a:avLst>
          </a:prstGeom>
          <a:solidFill>
            <a:srgbClr val="17375E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06" name="圆角矩形 33"/>
          <p:cNvSpPr/>
          <p:nvPr/>
        </p:nvSpPr>
        <p:spPr>
          <a:xfrm>
            <a:off x="8370888" y="5159375"/>
            <a:ext cx="288925" cy="2889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3107" name="Group 35"/>
          <p:cNvGrpSpPr/>
          <p:nvPr/>
        </p:nvGrpSpPr>
        <p:grpSpPr>
          <a:xfrm>
            <a:off x="1857375" y="1285875"/>
            <a:ext cx="4608513" cy="830263"/>
            <a:chOff x="0" y="0"/>
            <a:chExt cx="4608512" cy="828993"/>
          </a:xfrm>
        </p:grpSpPr>
        <p:grpSp>
          <p:nvGrpSpPr>
            <p:cNvPr id="3133" name="Group 36"/>
            <p:cNvGrpSpPr/>
            <p:nvPr/>
          </p:nvGrpSpPr>
          <p:grpSpPr>
            <a:xfrm>
              <a:off x="0" y="0"/>
              <a:ext cx="800472" cy="828993"/>
              <a:chOff x="0" y="0"/>
              <a:chExt cx="800472" cy="828993"/>
            </a:xfrm>
          </p:grpSpPr>
          <p:sp>
            <p:nvSpPr>
              <p:cNvPr id="3135" name="圆角矩形 37"/>
              <p:cNvSpPr/>
              <p:nvPr/>
            </p:nvSpPr>
            <p:spPr>
              <a:xfrm>
                <a:off x="80392" y="108913"/>
                <a:ext cx="720080" cy="72008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36" name="圆角矩形 36"/>
              <p:cNvSpPr/>
              <p:nvPr/>
            </p:nvSpPr>
            <p:spPr>
              <a:xfrm>
                <a:off x="0" y="0"/>
                <a:ext cx="720080" cy="72008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183" name="TextBox 38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742950" cy="70852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algn="ctr" defTabSz="914400">
                  <a:buClrTx/>
                  <a:buSzTx/>
                  <a:defRPr/>
                </a:pPr>
                <a:r>
                  <a:rPr kumimoji="0" lang="en-US" sz="2000" b="1" kern="1200" cap="none" spc="0" normalizeH="0" baseline="0" noProof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PART </a:t>
                </a:r>
              </a:p>
              <a:p>
                <a:pPr marR="0" algn="ctr" defTabSz="914400">
                  <a:buClrTx/>
                  <a:buSzTx/>
                  <a:defRPr/>
                </a:pPr>
                <a:r>
                  <a:rPr kumimoji="0" lang="en-US" sz="2000" b="1" kern="1200" cap="none" spc="0" normalizeH="0" baseline="0" noProof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2000" b="1" kern="1200" cap="none" spc="0" normalizeH="0" baseline="0" noProof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3134" name="直接连接符 41"/>
            <p:cNvCxnSpPr/>
            <p:nvPr/>
          </p:nvCxnSpPr>
          <p:spPr>
            <a:xfrm>
              <a:off x="936104" y="818467"/>
              <a:ext cx="3672408" cy="10526"/>
            </a:xfrm>
            <a:prstGeom prst="line">
              <a:avLst/>
            </a:prstGeom>
            <a:ln w="28575" cap="flat" cmpd="sng">
              <a:solidFill>
                <a:srgbClr val="BFBFBF"/>
              </a:solidFill>
              <a:prstDash val="dash"/>
              <a:headEnd type="none" w="med" len="med"/>
              <a:tailEnd type="none" w="med" len="med"/>
            </a:ln>
          </p:spPr>
        </p:cxnSp>
      </p:grpSp>
      <p:grpSp>
        <p:nvGrpSpPr>
          <p:cNvPr id="3108" name="Group 41"/>
          <p:cNvGrpSpPr/>
          <p:nvPr/>
        </p:nvGrpSpPr>
        <p:grpSpPr>
          <a:xfrm>
            <a:off x="1785938" y="2286000"/>
            <a:ext cx="4646612" cy="828675"/>
            <a:chOff x="0" y="0"/>
            <a:chExt cx="4647464" cy="828993"/>
          </a:xfrm>
        </p:grpSpPr>
        <p:grpSp>
          <p:nvGrpSpPr>
            <p:cNvPr id="3128" name="Group 42"/>
            <p:cNvGrpSpPr/>
            <p:nvPr/>
          </p:nvGrpSpPr>
          <p:grpSpPr>
            <a:xfrm>
              <a:off x="0" y="0"/>
              <a:ext cx="839424" cy="828993"/>
              <a:chOff x="0" y="0"/>
              <a:chExt cx="839424" cy="828993"/>
            </a:xfrm>
          </p:grpSpPr>
          <p:sp>
            <p:nvSpPr>
              <p:cNvPr id="3130" name="圆角矩形 46"/>
              <p:cNvSpPr/>
              <p:nvPr/>
            </p:nvSpPr>
            <p:spPr>
              <a:xfrm>
                <a:off x="119344" y="108913"/>
                <a:ext cx="720080" cy="72008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31" name="圆角矩形 47"/>
              <p:cNvSpPr/>
              <p:nvPr/>
            </p:nvSpPr>
            <p:spPr>
              <a:xfrm>
                <a:off x="38952" y="0"/>
                <a:ext cx="720080" cy="72008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189" name="TextBox 48"/>
              <p:cNvSpPr txBox="1">
                <a:spLocks noChangeArrowheads="1"/>
              </p:cNvSpPr>
              <p:nvPr/>
            </p:nvSpPr>
            <p:spPr bwMode="auto">
              <a:xfrm>
                <a:off x="0" y="15881"/>
                <a:ext cx="785956" cy="7082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algn="ctr" defTabSz="914400">
                  <a:buClrTx/>
                  <a:buSzTx/>
                  <a:defRPr/>
                </a:pPr>
                <a:r>
                  <a:rPr kumimoji="0" lang="en-US" sz="2000" b="1" kern="1200" cap="none" spc="0" normalizeH="0" baseline="0" noProof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PART </a:t>
                </a:r>
              </a:p>
              <a:p>
                <a:pPr marR="0" algn="ctr" defTabSz="914400">
                  <a:buClrTx/>
                  <a:buSzTx/>
                  <a:defRPr/>
                </a:pPr>
                <a:r>
                  <a:rPr kumimoji="0" lang="en-US" sz="2000" b="1" kern="1200" cap="none" spc="0" normalizeH="0" baseline="0" noProof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zh-CN" altLang="en-US" sz="2000" b="1" kern="1200" cap="none" spc="0" normalizeH="0" baseline="0" noProof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3129" name="直接连接符 45"/>
            <p:cNvCxnSpPr/>
            <p:nvPr/>
          </p:nvCxnSpPr>
          <p:spPr>
            <a:xfrm>
              <a:off x="975056" y="818467"/>
              <a:ext cx="3672408" cy="10526"/>
            </a:xfrm>
            <a:prstGeom prst="line">
              <a:avLst/>
            </a:prstGeom>
            <a:ln w="28575" cap="flat" cmpd="sng">
              <a:solidFill>
                <a:srgbClr val="BFBFBF"/>
              </a:solidFill>
              <a:prstDash val="dash"/>
              <a:headEnd type="none" w="med" len="med"/>
              <a:tailEnd type="none" w="med" len="med"/>
            </a:ln>
          </p:spPr>
        </p:cxnSp>
      </p:grpSp>
      <p:grpSp>
        <p:nvGrpSpPr>
          <p:cNvPr id="3109" name="Group 47"/>
          <p:cNvGrpSpPr/>
          <p:nvPr/>
        </p:nvGrpSpPr>
        <p:grpSpPr>
          <a:xfrm>
            <a:off x="1785938" y="3357563"/>
            <a:ext cx="4646612" cy="828675"/>
            <a:chOff x="0" y="0"/>
            <a:chExt cx="4647465" cy="828993"/>
          </a:xfrm>
        </p:grpSpPr>
        <p:grpSp>
          <p:nvGrpSpPr>
            <p:cNvPr id="3123" name="Group 48"/>
            <p:cNvGrpSpPr/>
            <p:nvPr/>
          </p:nvGrpSpPr>
          <p:grpSpPr>
            <a:xfrm>
              <a:off x="0" y="0"/>
              <a:ext cx="839424" cy="828993"/>
              <a:chOff x="0" y="0"/>
              <a:chExt cx="839424" cy="828993"/>
            </a:xfrm>
          </p:grpSpPr>
          <p:sp>
            <p:nvSpPr>
              <p:cNvPr id="3125" name="圆角矩形 52"/>
              <p:cNvSpPr/>
              <p:nvPr/>
            </p:nvSpPr>
            <p:spPr>
              <a:xfrm>
                <a:off x="119344" y="108913"/>
                <a:ext cx="720080" cy="72008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26" name="圆角矩形 53"/>
              <p:cNvSpPr/>
              <p:nvPr/>
            </p:nvSpPr>
            <p:spPr>
              <a:xfrm>
                <a:off x="0" y="0"/>
                <a:ext cx="720080" cy="72008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195" name="TextBox 5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785956" cy="7082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algn="ctr" defTabSz="914400">
                  <a:buClrTx/>
                  <a:buSzTx/>
                  <a:defRPr/>
                </a:pPr>
                <a:r>
                  <a:rPr kumimoji="0" lang="en-US" sz="2000" b="1" kern="1200" cap="none" spc="0" normalizeH="0" baseline="0" noProof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PART </a:t>
                </a:r>
              </a:p>
              <a:p>
                <a:pPr marR="0" algn="ctr" defTabSz="914400">
                  <a:buClrTx/>
                  <a:buSzTx/>
                  <a:defRPr/>
                </a:pPr>
                <a:r>
                  <a:rPr kumimoji="0" lang="en-US" sz="2000" b="1" kern="1200" cap="none" spc="0" normalizeH="0" baseline="0" noProof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03</a:t>
                </a:r>
                <a:endParaRPr kumimoji="0" lang="zh-CN" altLang="en-US" sz="2000" b="1" kern="1200" cap="none" spc="0" normalizeH="0" baseline="0" noProof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3124" name="直接连接符 51"/>
            <p:cNvCxnSpPr/>
            <p:nvPr/>
          </p:nvCxnSpPr>
          <p:spPr>
            <a:xfrm>
              <a:off x="975056" y="818467"/>
              <a:ext cx="3672409" cy="10526"/>
            </a:xfrm>
            <a:prstGeom prst="line">
              <a:avLst/>
            </a:prstGeom>
            <a:ln w="28575" cap="flat" cmpd="sng">
              <a:solidFill>
                <a:srgbClr val="BFBFBF"/>
              </a:solidFill>
              <a:prstDash val="dash"/>
              <a:headEnd type="none" w="med" len="med"/>
              <a:tailEnd type="none" w="med" len="med"/>
            </a:ln>
          </p:spPr>
        </p:cxnSp>
      </p:grpSp>
      <p:sp>
        <p:nvSpPr>
          <p:cNvPr id="3110" name="TextBox 55"/>
          <p:cNvSpPr txBox="1"/>
          <p:nvPr/>
        </p:nvSpPr>
        <p:spPr>
          <a:xfrm>
            <a:off x="2786063" y="1428750"/>
            <a:ext cx="1825625" cy="5842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3DA9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多人聊天</a:t>
            </a:r>
            <a:endParaRPr lang="zh-CN" altLang="en-US" sz="3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11" name="TextBox 56"/>
          <p:cNvSpPr txBox="1"/>
          <p:nvPr/>
        </p:nvSpPr>
        <p:spPr>
          <a:xfrm>
            <a:off x="2714625" y="2428875"/>
            <a:ext cx="387826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3DA9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上线注册，下线注销</a:t>
            </a:r>
          </a:p>
        </p:txBody>
      </p:sp>
      <p:sp>
        <p:nvSpPr>
          <p:cNvPr id="3112" name="TextBox 57"/>
          <p:cNvSpPr txBox="1"/>
          <p:nvPr/>
        </p:nvSpPr>
        <p:spPr>
          <a:xfrm>
            <a:off x="2714625" y="4500563"/>
            <a:ext cx="100488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3DA9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群聊</a:t>
            </a:r>
          </a:p>
        </p:txBody>
      </p:sp>
      <p:cxnSp>
        <p:nvCxnSpPr>
          <p:cNvPr id="3113" name="直接连接符 51"/>
          <p:cNvCxnSpPr/>
          <p:nvPr/>
        </p:nvCxnSpPr>
        <p:spPr>
          <a:xfrm>
            <a:off x="2786063" y="5143500"/>
            <a:ext cx="3671887" cy="11113"/>
          </a:xfrm>
          <a:prstGeom prst="line">
            <a:avLst/>
          </a:prstGeom>
          <a:ln w="28575" cap="flat" cmpd="sng">
            <a:solidFill>
              <a:srgbClr val="BFBFBF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3114" name="直接连接符 51"/>
          <p:cNvCxnSpPr/>
          <p:nvPr/>
        </p:nvCxnSpPr>
        <p:spPr>
          <a:xfrm>
            <a:off x="2786063" y="6072188"/>
            <a:ext cx="3671887" cy="11112"/>
          </a:xfrm>
          <a:prstGeom prst="line">
            <a:avLst/>
          </a:prstGeom>
          <a:ln w="28575" cap="flat" cmpd="sng">
            <a:solidFill>
              <a:srgbClr val="BFBFBF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3115" name="圆角矩形 46"/>
          <p:cNvSpPr/>
          <p:nvPr/>
        </p:nvSpPr>
        <p:spPr>
          <a:xfrm>
            <a:off x="1857375" y="5429250"/>
            <a:ext cx="719138" cy="714375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16" name="圆角矩形 46"/>
          <p:cNvSpPr/>
          <p:nvPr/>
        </p:nvSpPr>
        <p:spPr>
          <a:xfrm>
            <a:off x="1857375" y="4429125"/>
            <a:ext cx="719138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17" name="圆角矩形 53"/>
          <p:cNvSpPr/>
          <p:nvPr/>
        </p:nvSpPr>
        <p:spPr>
          <a:xfrm>
            <a:off x="1785938" y="4357688"/>
            <a:ext cx="719137" cy="71913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18" name="圆角矩形 53"/>
          <p:cNvSpPr/>
          <p:nvPr/>
        </p:nvSpPr>
        <p:spPr>
          <a:xfrm>
            <a:off x="1785938" y="5357813"/>
            <a:ext cx="719137" cy="71913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85938" y="4357688"/>
            <a:ext cx="785813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defRPr/>
            </a:pPr>
            <a:r>
              <a:rPr kumimoji="0" lang="en-US" sz="20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PART </a:t>
            </a:r>
          </a:p>
          <a:p>
            <a:pPr marR="0" algn="ctr" defTabSz="914400">
              <a:buClrTx/>
              <a:buSzTx/>
              <a:defRPr/>
            </a:pPr>
            <a:r>
              <a:rPr kumimoji="0" lang="en-US" sz="20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04</a:t>
            </a:r>
            <a:endParaRPr kumimoji="0" lang="zh-CN" altLang="en-US" sz="2000" b="1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85938" y="5357813"/>
            <a:ext cx="72548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defRPr/>
            </a:pPr>
            <a:r>
              <a:rPr kumimoji="0" lang="en-US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PART </a:t>
            </a:r>
          </a:p>
          <a:p>
            <a:pPr marR="0" algn="ctr" defTabSz="914400">
              <a:buClrTx/>
              <a:buSzTx/>
              <a:defRPr/>
            </a:pPr>
            <a:r>
              <a:rPr kumimoji="0" lang="en-US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05</a:t>
            </a:r>
            <a:endParaRPr kumimoji="0" lang="zh-CN" altLang="en-US" b="1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21" name="TextBox 57"/>
          <p:cNvSpPr txBox="1"/>
          <p:nvPr/>
        </p:nvSpPr>
        <p:spPr>
          <a:xfrm>
            <a:off x="2714625" y="3571875"/>
            <a:ext cx="100488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3DA9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私聊</a:t>
            </a:r>
          </a:p>
        </p:txBody>
      </p:sp>
      <p:sp>
        <p:nvSpPr>
          <p:cNvPr id="3122" name="TextBox 57"/>
          <p:cNvSpPr txBox="1"/>
          <p:nvPr/>
        </p:nvSpPr>
        <p:spPr>
          <a:xfrm>
            <a:off x="2714625" y="5429250"/>
            <a:ext cx="305752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3DA9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统计聊天室人数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57158" y="214290"/>
            <a:ext cx="2857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项目需求</a:t>
            </a:r>
            <a:endParaRPr lang="zh-CN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角三角形 9"/>
          <p:cNvSpPr/>
          <p:nvPr/>
        </p:nvSpPr>
        <p:spPr>
          <a:xfrm rot="-5400000">
            <a:off x="6605588" y="4319588"/>
            <a:ext cx="2736850" cy="23399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直角三角形 8"/>
          <p:cNvSpPr/>
          <p:nvPr/>
        </p:nvSpPr>
        <p:spPr>
          <a:xfrm rot="-5400000">
            <a:off x="6899275" y="4613275"/>
            <a:ext cx="2420938" cy="2068513"/>
          </a:xfrm>
          <a:prstGeom prst="rtTriangle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矩形 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C6D9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8205" name="圆角矩形 15"/>
            <p:cNvSpPr/>
            <p:nvPr/>
          </p:nvSpPr>
          <p:spPr>
            <a:xfrm rot="2748091">
              <a:off x="143604" y="907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06" name="圆角矩形 15"/>
            <p:cNvSpPr/>
            <p:nvPr/>
          </p:nvSpPr>
          <p:spPr>
            <a:xfrm rot="-2748091" flipH="1">
              <a:off x="-9078" y="976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199" name="直角三角形 5"/>
          <p:cNvSpPr/>
          <p:nvPr/>
        </p:nvSpPr>
        <p:spPr>
          <a:xfrm rot="-5400000">
            <a:off x="7307263" y="5021263"/>
            <a:ext cx="1979612" cy="16922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1071563" y="1500188"/>
            <a:ext cx="6742112" cy="4148137"/>
            <a:chOff x="0" y="0"/>
            <a:chExt cx="5959716" cy="3874739"/>
          </a:xfrm>
        </p:grpSpPr>
        <p:sp>
          <p:nvSpPr>
            <p:cNvPr id="8202" name="矩形 10"/>
            <p:cNvSpPr/>
            <p:nvPr/>
          </p:nvSpPr>
          <p:spPr>
            <a:xfrm>
              <a:off x="0" y="0"/>
              <a:ext cx="5959716" cy="3874739"/>
            </a:xfrm>
            <a:prstGeom prst="rect">
              <a:avLst/>
            </a:prstGeom>
            <a:noFill/>
            <a:ln w="38100" cap="flat" cmpd="sng">
              <a:solidFill>
                <a:srgbClr val="00B0F0"/>
              </a:solidFill>
              <a:prstDash val="dashDot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03" name="TextBox 11"/>
            <p:cNvSpPr txBox="1"/>
            <p:nvPr/>
          </p:nvSpPr>
          <p:spPr>
            <a:xfrm>
              <a:off x="252591" y="133459"/>
              <a:ext cx="5429508" cy="5451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endParaRPr lang="zh-CN" altLang="en-US" sz="3200" dirty="0">
                <a:latin typeface="Calibri" panose="020F0502020204030204" pitchFamily="34" charset="0"/>
              </a:endParaRPr>
            </a:p>
          </p:txBody>
        </p:sp>
        <p:sp>
          <p:nvSpPr>
            <p:cNvPr id="8204" name="TextBox 12"/>
            <p:cNvSpPr txBox="1"/>
            <p:nvPr/>
          </p:nvSpPr>
          <p:spPr>
            <a:xfrm>
              <a:off x="1908212" y="2279574"/>
              <a:ext cx="3096344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endParaRPr lang="zh-CN" altLang="en-US" sz="4400" dirty="0">
                <a:solidFill>
                  <a:srgbClr val="00B0F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01" name="TextBox 14"/>
          <p:cNvSpPr txBox="1"/>
          <p:nvPr/>
        </p:nvSpPr>
        <p:spPr>
          <a:xfrm>
            <a:off x="8210550" y="6092825"/>
            <a:ext cx="8985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pic>
        <p:nvPicPr>
          <p:cNvPr id="18" name="图片 17" descr="QQ图片201905192253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214422"/>
            <a:ext cx="8870950" cy="48704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2976" y="214290"/>
            <a:ext cx="6143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未完成：</a:t>
            </a:r>
            <a:r>
              <a:rPr lang="en-US" sz="3600" dirty="0" smtClean="0"/>
              <a:t> Android  Studio</a:t>
            </a:r>
            <a:r>
              <a:rPr lang="zh-CN" altLang="en-US" sz="3600" dirty="0" smtClean="0"/>
              <a:t>部分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角三角形 9"/>
          <p:cNvSpPr/>
          <p:nvPr/>
        </p:nvSpPr>
        <p:spPr>
          <a:xfrm rot="-5400000">
            <a:off x="6605588" y="4319588"/>
            <a:ext cx="2736850" cy="23399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直角三角形 8"/>
          <p:cNvSpPr/>
          <p:nvPr/>
        </p:nvSpPr>
        <p:spPr>
          <a:xfrm rot="-5400000">
            <a:off x="6899275" y="4613275"/>
            <a:ext cx="2420938" cy="2068513"/>
          </a:xfrm>
          <a:prstGeom prst="rtTriangle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矩形 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C6D9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8205" name="圆角矩形 15"/>
            <p:cNvSpPr/>
            <p:nvPr/>
          </p:nvSpPr>
          <p:spPr>
            <a:xfrm rot="2748091">
              <a:off x="143604" y="907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06" name="圆角矩形 15"/>
            <p:cNvSpPr/>
            <p:nvPr/>
          </p:nvSpPr>
          <p:spPr>
            <a:xfrm rot="-2748091" flipH="1">
              <a:off x="-9078" y="976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199" name="直角三角形 5"/>
          <p:cNvSpPr/>
          <p:nvPr/>
        </p:nvSpPr>
        <p:spPr>
          <a:xfrm rot="-5400000">
            <a:off x="7307263" y="5021263"/>
            <a:ext cx="1979612" cy="16922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071563" y="1500188"/>
            <a:ext cx="6742112" cy="4148137"/>
            <a:chOff x="0" y="0"/>
            <a:chExt cx="5959716" cy="3874739"/>
          </a:xfrm>
        </p:grpSpPr>
        <p:sp>
          <p:nvSpPr>
            <p:cNvPr id="8202" name="矩形 10"/>
            <p:cNvSpPr/>
            <p:nvPr/>
          </p:nvSpPr>
          <p:spPr>
            <a:xfrm>
              <a:off x="0" y="0"/>
              <a:ext cx="5959716" cy="3874739"/>
            </a:xfrm>
            <a:prstGeom prst="rect">
              <a:avLst/>
            </a:prstGeom>
            <a:noFill/>
            <a:ln w="38100" cap="flat" cmpd="sng">
              <a:solidFill>
                <a:srgbClr val="00B0F0"/>
              </a:solidFill>
              <a:prstDash val="dashDot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03" name="TextBox 11"/>
            <p:cNvSpPr txBox="1"/>
            <p:nvPr/>
          </p:nvSpPr>
          <p:spPr>
            <a:xfrm>
              <a:off x="252591" y="133459"/>
              <a:ext cx="5429508" cy="5451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endParaRPr lang="zh-CN" altLang="en-US" sz="3200" dirty="0">
                <a:latin typeface="Calibri" panose="020F0502020204030204" pitchFamily="34" charset="0"/>
              </a:endParaRPr>
            </a:p>
          </p:txBody>
        </p:sp>
        <p:sp>
          <p:nvSpPr>
            <p:cNvPr id="8204" name="TextBox 12"/>
            <p:cNvSpPr txBox="1"/>
            <p:nvPr/>
          </p:nvSpPr>
          <p:spPr>
            <a:xfrm>
              <a:off x="1908212" y="2279574"/>
              <a:ext cx="3096344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endParaRPr lang="zh-CN" altLang="en-US" sz="4400" dirty="0">
                <a:solidFill>
                  <a:srgbClr val="00B0F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01" name="TextBox 14"/>
          <p:cNvSpPr txBox="1"/>
          <p:nvPr/>
        </p:nvSpPr>
        <p:spPr>
          <a:xfrm>
            <a:off x="8210550" y="6092825"/>
            <a:ext cx="8985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pic>
        <p:nvPicPr>
          <p:cNvPr id="18" name="图片 17" descr="QQ图片201905192253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214422"/>
            <a:ext cx="8870950" cy="4870450"/>
          </a:xfrm>
          <a:prstGeom prst="rect">
            <a:avLst/>
          </a:prstGeom>
        </p:spPr>
      </p:pic>
      <p:pic>
        <p:nvPicPr>
          <p:cNvPr id="45057" name="Picture 1" descr="D:\QQ\154539642\Image\C2C\H(9(]SX`0F4MU)[G3RC2N}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57232"/>
            <a:ext cx="9144000" cy="525637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928662" y="142852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未完成：</a:t>
            </a:r>
            <a:r>
              <a:rPr lang="en-US" sz="3600" dirty="0" smtClean="0"/>
              <a:t> Android  Studio</a:t>
            </a:r>
            <a:r>
              <a:rPr lang="zh-CN" altLang="en-US" sz="3600" dirty="0" smtClean="0"/>
              <a:t>部分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角三角形 9"/>
          <p:cNvSpPr/>
          <p:nvPr/>
        </p:nvSpPr>
        <p:spPr>
          <a:xfrm rot="-5400000">
            <a:off x="6605588" y="4319588"/>
            <a:ext cx="2736850" cy="23399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直角三角形 8"/>
          <p:cNvSpPr/>
          <p:nvPr/>
        </p:nvSpPr>
        <p:spPr>
          <a:xfrm rot="-5400000">
            <a:off x="6899275" y="4613275"/>
            <a:ext cx="2420938" cy="2068513"/>
          </a:xfrm>
          <a:prstGeom prst="rtTriangle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矩形 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C6D9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8197" name="Group 5"/>
          <p:cNvGrpSpPr/>
          <p:nvPr/>
        </p:nvGrpSpPr>
        <p:grpSpPr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8205" name="圆角矩形 15"/>
            <p:cNvSpPr/>
            <p:nvPr/>
          </p:nvSpPr>
          <p:spPr>
            <a:xfrm rot="2748091">
              <a:off x="143604" y="907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06" name="圆角矩形 15"/>
            <p:cNvSpPr/>
            <p:nvPr/>
          </p:nvSpPr>
          <p:spPr>
            <a:xfrm rot="-2748091" flipH="1">
              <a:off x="-9078" y="976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199" name="直角三角形 5"/>
          <p:cNvSpPr/>
          <p:nvPr/>
        </p:nvSpPr>
        <p:spPr>
          <a:xfrm rot="-5400000">
            <a:off x="7307263" y="5021263"/>
            <a:ext cx="1979612" cy="16922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8200" name="Group 10"/>
          <p:cNvGrpSpPr/>
          <p:nvPr/>
        </p:nvGrpSpPr>
        <p:grpSpPr>
          <a:xfrm>
            <a:off x="1071563" y="1500188"/>
            <a:ext cx="6742112" cy="4148137"/>
            <a:chOff x="0" y="0"/>
            <a:chExt cx="5959716" cy="3874739"/>
          </a:xfrm>
        </p:grpSpPr>
        <p:sp>
          <p:nvSpPr>
            <p:cNvPr id="8202" name="矩形 10"/>
            <p:cNvSpPr/>
            <p:nvPr/>
          </p:nvSpPr>
          <p:spPr>
            <a:xfrm>
              <a:off x="0" y="0"/>
              <a:ext cx="5959716" cy="3874739"/>
            </a:xfrm>
            <a:prstGeom prst="rect">
              <a:avLst/>
            </a:prstGeom>
            <a:noFill/>
            <a:ln w="38100" cap="flat" cmpd="sng">
              <a:solidFill>
                <a:srgbClr val="00B0F0"/>
              </a:solidFill>
              <a:prstDash val="dashDot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03" name="TextBox 11"/>
            <p:cNvSpPr txBox="1"/>
            <p:nvPr/>
          </p:nvSpPr>
          <p:spPr>
            <a:xfrm>
              <a:off x="252591" y="133459"/>
              <a:ext cx="5429508" cy="5451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endParaRPr lang="zh-CN" altLang="en-US" sz="3200" dirty="0">
                <a:latin typeface="Calibri" panose="020F0502020204030204" pitchFamily="34" charset="0"/>
              </a:endParaRPr>
            </a:p>
          </p:txBody>
        </p:sp>
        <p:sp>
          <p:nvSpPr>
            <p:cNvPr id="8204" name="TextBox 12"/>
            <p:cNvSpPr txBox="1"/>
            <p:nvPr/>
          </p:nvSpPr>
          <p:spPr>
            <a:xfrm>
              <a:off x="1908212" y="2279574"/>
              <a:ext cx="3096344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endParaRPr lang="zh-CN" altLang="en-US" sz="4400" dirty="0">
                <a:solidFill>
                  <a:srgbClr val="00B0F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01" name="TextBox 14"/>
          <p:cNvSpPr txBox="1"/>
          <p:nvPr/>
        </p:nvSpPr>
        <p:spPr>
          <a:xfrm>
            <a:off x="8210550" y="6092825"/>
            <a:ext cx="8985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1538" y="142852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项目总结</a:t>
            </a:r>
            <a:endParaRPr lang="zh-CN" alt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1214414" y="1714488"/>
            <a:ext cx="650085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总的来说，我们在完成项目的过程中遭遇了很多困难。</a:t>
            </a:r>
            <a:endParaRPr lang="en-US" altLang="zh-CN" sz="2000" dirty="0" smtClean="0"/>
          </a:p>
          <a:p>
            <a:r>
              <a:rPr lang="zh-CN" altLang="en-US" sz="2000" dirty="0" smtClean="0"/>
              <a:t>例如，</a:t>
            </a:r>
            <a:r>
              <a:rPr lang="zh-CN" altLang="en-US" sz="2000" dirty="0" smtClean="0"/>
              <a:t>在服务器端编写时，需要用文档写入并储存登入的客户信息，最开始由于保存路径问题曾遇到错误</a:t>
            </a:r>
            <a:r>
              <a:rPr lang="zh-CN" altLang="en-US" sz="2000" dirty="0" smtClean="0"/>
              <a:t>。最后我们修改</a:t>
            </a:r>
            <a:r>
              <a:rPr lang="zh-CN" altLang="en-US" sz="2000" dirty="0" smtClean="0"/>
              <a:t>文档储存</a:t>
            </a:r>
            <a:r>
              <a:rPr lang="zh-CN" altLang="en-US" sz="2000" dirty="0" smtClean="0"/>
              <a:t>路径解决了问题。</a:t>
            </a:r>
            <a:endParaRPr lang="en-US" altLang="zh-CN" sz="2000" dirty="0" smtClean="0"/>
          </a:p>
          <a:p>
            <a:r>
              <a:rPr lang="zh-CN" altLang="en-US" sz="2000" dirty="0" smtClean="0"/>
              <a:t>在界面设计当中，一开始由于对话框伸缩的问题无法解决，后来通过网上查找资料知道了要通过制作九图来实现</a:t>
            </a:r>
            <a:br>
              <a:rPr lang="zh-CN" altLang="en-US" sz="2000" dirty="0" smtClean="0"/>
            </a:br>
            <a:r>
              <a:rPr lang="zh-CN" altLang="en-US" sz="2000" dirty="0" smtClean="0"/>
              <a:t>在客户端连接服务器的过程中，一开始只能在一台电脑上模拟，后来我们发现其他电脑连接不上的原因是，电脑的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地址在经过子网掩码后有所改变，所以必须使其暴露出原本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地址才可实现。于是我们尝试了共同连接校园网来解决这个</a:t>
            </a:r>
            <a:r>
              <a:rPr lang="zh-CN" altLang="en-US" sz="2000" dirty="0" smtClean="0"/>
              <a:t>问题</a:t>
            </a:r>
            <a:r>
              <a:rPr lang="en-US" altLang="zh-CN" sz="2000" dirty="0" smtClean="0"/>
              <a:t>.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角三角形 9"/>
          <p:cNvSpPr/>
          <p:nvPr/>
        </p:nvSpPr>
        <p:spPr>
          <a:xfrm rot="-5400000">
            <a:off x="6605588" y="4319588"/>
            <a:ext cx="2736850" cy="23399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直角三角形 8"/>
          <p:cNvSpPr/>
          <p:nvPr/>
        </p:nvSpPr>
        <p:spPr>
          <a:xfrm rot="-5400000">
            <a:off x="6899275" y="4613275"/>
            <a:ext cx="2420938" cy="2068513"/>
          </a:xfrm>
          <a:prstGeom prst="rtTriangle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矩形 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C6D9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8197" name="Group 5"/>
          <p:cNvGrpSpPr/>
          <p:nvPr/>
        </p:nvGrpSpPr>
        <p:grpSpPr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8205" name="圆角矩形 15"/>
            <p:cNvSpPr/>
            <p:nvPr/>
          </p:nvSpPr>
          <p:spPr>
            <a:xfrm rot="2748091">
              <a:off x="143604" y="907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06" name="圆角矩形 15"/>
            <p:cNvSpPr/>
            <p:nvPr/>
          </p:nvSpPr>
          <p:spPr>
            <a:xfrm rot="-2748091" flipH="1">
              <a:off x="-9078" y="976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199" name="直角三角形 5"/>
          <p:cNvSpPr/>
          <p:nvPr/>
        </p:nvSpPr>
        <p:spPr>
          <a:xfrm rot="-5400000">
            <a:off x="7307263" y="5021263"/>
            <a:ext cx="1979612" cy="16922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8200" name="Group 10"/>
          <p:cNvGrpSpPr/>
          <p:nvPr/>
        </p:nvGrpSpPr>
        <p:grpSpPr>
          <a:xfrm>
            <a:off x="1071563" y="1500188"/>
            <a:ext cx="6742112" cy="4148137"/>
            <a:chOff x="0" y="0"/>
            <a:chExt cx="5959716" cy="3874739"/>
          </a:xfrm>
        </p:grpSpPr>
        <p:sp>
          <p:nvSpPr>
            <p:cNvPr id="8202" name="矩形 10"/>
            <p:cNvSpPr/>
            <p:nvPr/>
          </p:nvSpPr>
          <p:spPr>
            <a:xfrm>
              <a:off x="0" y="0"/>
              <a:ext cx="5959716" cy="3874739"/>
            </a:xfrm>
            <a:prstGeom prst="rect">
              <a:avLst/>
            </a:prstGeom>
            <a:noFill/>
            <a:ln w="38100" cap="flat" cmpd="sng">
              <a:solidFill>
                <a:srgbClr val="00B0F0"/>
              </a:solidFill>
              <a:prstDash val="dashDot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03" name="TextBox 11"/>
            <p:cNvSpPr txBox="1"/>
            <p:nvPr/>
          </p:nvSpPr>
          <p:spPr>
            <a:xfrm>
              <a:off x="252591" y="133459"/>
              <a:ext cx="5429508" cy="5451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endParaRPr lang="zh-CN" altLang="en-US" sz="3200" dirty="0">
                <a:latin typeface="Calibri" panose="020F0502020204030204" pitchFamily="34" charset="0"/>
              </a:endParaRPr>
            </a:p>
          </p:txBody>
        </p:sp>
        <p:sp>
          <p:nvSpPr>
            <p:cNvPr id="8204" name="TextBox 12"/>
            <p:cNvSpPr txBox="1"/>
            <p:nvPr/>
          </p:nvSpPr>
          <p:spPr>
            <a:xfrm>
              <a:off x="1908212" y="2279574"/>
              <a:ext cx="3096344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endParaRPr lang="zh-CN" altLang="en-US" sz="4400" dirty="0">
                <a:solidFill>
                  <a:srgbClr val="00B0F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01" name="TextBox 14"/>
          <p:cNvSpPr txBox="1"/>
          <p:nvPr/>
        </p:nvSpPr>
        <p:spPr>
          <a:xfrm>
            <a:off x="8210550" y="6092825"/>
            <a:ext cx="8985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2976" y="1714488"/>
            <a:ext cx="66437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 smtClean="0"/>
              <a:t>项目制作过程中，我们了解了</a:t>
            </a:r>
            <a:r>
              <a:rPr lang="en-US" altLang="zh-CN" dirty="0" smtClean="0"/>
              <a:t>Java Socket</a:t>
            </a:r>
            <a:r>
              <a:rPr lang="zh-CN" altLang="en-US" dirty="0" smtClean="0"/>
              <a:t>以及多线程的相关知识，初步明白了信息传递的相关内容，锻炼了界面制作能力与编程能力。</a:t>
            </a:r>
            <a:endParaRPr lang="en-US" altLang="zh-CN" dirty="0" smtClean="0"/>
          </a:p>
          <a:p>
            <a:r>
              <a:rPr lang="zh-CN" altLang="en-US" dirty="0" smtClean="0"/>
              <a:t>也学习了一部分</a:t>
            </a:r>
            <a:r>
              <a:rPr lang="en-US" dirty="0" smtClean="0"/>
              <a:t>Android  </a:t>
            </a:r>
            <a:r>
              <a:rPr lang="en-US" dirty="0" smtClean="0"/>
              <a:t>Studio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 smtClean="0"/>
              <a:t>Android  Studio </a:t>
            </a:r>
            <a:r>
              <a:rPr lang="zh-CN" altLang="en-US" dirty="0" smtClean="0"/>
              <a:t>部分代码大约</a:t>
            </a:r>
            <a:r>
              <a:rPr lang="en-US" altLang="zh-CN" dirty="0" smtClean="0"/>
              <a:t>713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r>
              <a:rPr lang="en-US" altLang="zh-CN" dirty="0" smtClean="0"/>
              <a:t>Eclipse</a:t>
            </a:r>
            <a:r>
              <a:rPr lang="zh-CN" altLang="en-US" dirty="0" smtClean="0"/>
              <a:t>部分代码大约约</a:t>
            </a:r>
            <a:r>
              <a:rPr lang="en-US" altLang="zh-CN" dirty="0" smtClean="0"/>
              <a:t>1550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r>
              <a:rPr lang="zh-CN" altLang="en-US" dirty="0" smtClean="0"/>
              <a:t>分工</a:t>
            </a:r>
            <a:r>
              <a:rPr lang="zh-CN" altLang="en-US" dirty="0" smtClean="0"/>
              <a:t>情况：</a:t>
            </a:r>
            <a:endParaRPr lang="en-US" altLang="zh-CN" dirty="0" smtClean="0"/>
          </a:p>
          <a:p>
            <a:r>
              <a:rPr lang="zh-CN" altLang="en-US" dirty="0" smtClean="0"/>
              <a:t>刘宇科：</a:t>
            </a:r>
            <a:r>
              <a:rPr lang="en-US" dirty="0" smtClean="0"/>
              <a:t>Android  Studio</a:t>
            </a:r>
            <a:r>
              <a:rPr lang="zh-CN" altLang="en-US" dirty="0" smtClean="0"/>
              <a:t>的技术学习以及界面设计，聊天室（客户端）部分功能的实现和改进。</a:t>
            </a:r>
          </a:p>
          <a:p>
            <a:r>
              <a:rPr lang="zh-CN" altLang="en-US" dirty="0" smtClean="0"/>
              <a:t>刘雅欣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上聊天室界面设计，服务器</a:t>
            </a:r>
            <a:r>
              <a:rPr lang="zh-CN" altLang="en-US" dirty="0" smtClean="0"/>
              <a:t>端编写，聊天室（客户端）部分功能</a:t>
            </a:r>
            <a:r>
              <a:rPr lang="zh-CN" altLang="en-US" dirty="0" smtClean="0"/>
              <a:t>的实现。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角三角形 9"/>
          <p:cNvSpPr/>
          <p:nvPr/>
        </p:nvSpPr>
        <p:spPr>
          <a:xfrm rot="-5400000">
            <a:off x="6605588" y="4319588"/>
            <a:ext cx="2736850" cy="23399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直角三角形 8"/>
          <p:cNvSpPr/>
          <p:nvPr/>
        </p:nvSpPr>
        <p:spPr>
          <a:xfrm rot="-5400000">
            <a:off x="6899275" y="4613275"/>
            <a:ext cx="2420938" cy="2068513"/>
          </a:xfrm>
          <a:prstGeom prst="rtTriangle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矩形 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C6D9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8197" name="Group 5"/>
          <p:cNvGrpSpPr/>
          <p:nvPr/>
        </p:nvGrpSpPr>
        <p:grpSpPr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8205" name="圆角矩形 15"/>
            <p:cNvSpPr/>
            <p:nvPr/>
          </p:nvSpPr>
          <p:spPr>
            <a:xfrm rot="2748091">
              <a:off x="143604" y="907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06" name="圆角矩形 15"/>
            <p:cNvSpPr/>
            <p:nvPr/>
          </p:nvSpPr>
          <p:spPr>
            <a:xfrm rot="-2748091" flipH="1">
              <a:off x="-9078" y="976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199" name="直角三角形 5"/>
          <p:cNvSpPr/>
          <p:nvPr/>
        </p:nvSpPr>
        <p:spPr>
          <a:xfrm rot="-5400000">
            <a:off x="7307263" y="5021263"/>
            <a:ext cx="1979612" cy="16922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8200" name="Group 10"/>
          <p:cNvGrpSpPr/>
          <p:nvPr/>
        </p:nvGrpSpPr>
        <p:grpSpPr>
          <a:xfrm>
            <a:off x="1071563" y="1500188"/>
            <a:ext cx="6742112" cy="4148137"/>
            <a:chOff x="0" y="0"/>
            <a:chExt cx="5959716" cy="3874739"/>
          </a:xfrm>
        </p:grpSpPr>
        <p:sp>
          <p:nvSpPr>
            <p:cNvPr id="8202" name="矩形 10"/>
            <p:cNvSpPr/>
            <p:nvPr/>
          </p:nvSpPr>
          <p:spPr>
            <a:xfrm>
              <a:off x="0" y="0"/>
              <a:ext cx="5959716" cy="3874739"/>
            </a:xfrm>
            <a:prstGeom prst="rect">
              <a:avLst/>
            </a:prstGeom>
            <a:noFill/>
            <a:ln w="38100" cap="flat" cmpd="sng">
              <a:solidFill>
                <a:srgbClr val="00B0F0"/>
              </a:solidFill>
              <a:prstDash val="dashDot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03" name="TextBox 11"/>
            <p:cNvSpPr txBox="1"/>
            <p:nvPr/>
          </p:nvSpPr>
          <p:spPr>
            <a:xfrm>
              <a:off x="252591" y="133459"/>
              <a:ext cx="5429508" cy="5451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endParaRPr lang="zh-CN" altLang="en-US" sz="3200" dirty="0">
                <a:latin typeface="Calibri" panose="020F0502020204030204" pitchFamily="34" charset="0"/>
              </a:endParaRPr>
            </a:p>
          </p:txBody>
        </p:sp>
        <p:sp>
          <p:nvSpPr>
            <p:cNvPr id="8204" name="TextBox 12"/>
            <p:cNvSpPr txBox="1"/>
            <p:nvPr/>
          </p:nvSpPr>
          <p:spPr>
            <a:xfrm>
              <a:off x="1908212" y="2279574"/>
              <a:ext cx="3096344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endParaRPr lang="zh-CN" altLang="en-US" sz="4400" dirty="0">
                <a:solidFill>
                  <a:srgbClr val="00B0F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01" name="TextBox 14"/>
          <p:cNvSpPr txBox="1"/>
          <p:nvPr/>
        </p:nvSpPr>
        <p:spPr>
          <a:xfrm>
            <a:off x="8210550" y="6092825"/>
            <a:ext cx="8985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728" y="3357562"/>
            <a:ext cx="785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https://github.com/Galtniss/Chatroom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/>
          <p:nvPr/>
        </p:nvGrpSpPr>
        <p:grpSpPr>
          <a:xfrm>
            <a:off x="3276600" y="1138238"/>
            <a:ext cx="2590800" cy="2362200"/>
            <a:chOff x="0" y="0"/>
            <a:chExt cx="1512590" cy="1378754"/>
          </a:xfrm>
        </p:grpSpPr>
        <p:sp>
          <p:nvSpPr>
            <p:cNvPr id="9221" name="圆角矩形 15"/>
            <p:cNvSpPr/>
            <p:nvPr/>
          </p:nvSpPr>
          <p:spPr>
            <a:xfrm rot="2748091">
              <a:off x="143604" y="907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00B0F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222" name="圆角矩形 15"/>
            <p:cNvSpPr/>
            <p:nvPr/>
          </p:nvSpPr>
          <p:spPr>
            <a:xfrm rot="-2748091" flipH="1">
              <a:off x="-9078" y="976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3175" cap="flat" cmpd="sng">
              <a:solidFill>
                <a:srgbClr val="00B0F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9219" name="TextBox 6"/>
          <p:cNvSpPr txBox="1"/>
          <p:nvPr/>
        </p:nvSpPr>
        <p:spPr>
          <a:xfrm>
            <a:off x="3024188" y="5238750"/>
            <a:ext cx="30956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rgbClr val="00B0F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THE END</a:t>
            </a:r>
            <a:endParaRPr lang="zh-CN" altLang="en-US" sz="3200" dirty="0">
              <a:solidFill>
                <a:srgbClr val="00B0F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0" name="矩形 7"/>
          <p:cNvSpPr/>
          <p:nvPr/>
        </p:nvSpPr>
        <p:spPr>
          <a:xfrm>
            <a:off x="2195513" y="4270375"/>
            <a:ext cx="4711700" cy="12382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圆角矩形 4"/>
          <p:cNvSpPr/>
          <p:nvPr/>
        </p:nvSpPr>
        <p:spPr>
          <a:xfrm>
            <a:off x="3708400" y="188913"/>
            <a:ext cx="142875" cy="144462"/>
          </a:xfrm>
          <a:prstGeom prst="roundRect">
            <a:avLst>
              <a:gd name="adj" fmla="val 16667"/>
            </a:avLst>
          </a:prstGeom>
          <a:solidFill>
            <a:srgbClr val="0D0D0D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75" name="圆角矩形 6"/>
          <p:cNvSpPr/>
          <p:nvPr/>
        </p:nvSpPr>
        <p:spPr>
          <a:xfrm>
            <a:off x="3748088" y="0"/>
            <a:ext cx="288925" cy="287338"/>
          </a:xfrm>
          <a:prstGeom prst="roundRect">
            <a:avLst>
              <a:gd name="adj" fmla="val 16667"/>
            </a:avLst>
          </a:prstGeom>
          <a:solidFill>
            <a:srgbClr val="948A54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76" name="圆角矩形 1"/>
          <p:cNvSpPr/>
          <p:nvPr/>
        </p:nvSpPr>
        <p:spPr>
          <a:xfrm>
            <a:off x="4211638" y="404813"/>
            <a:ext cx="215900" cy="2159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圆角矩形 3"/>
          <p:cNvSpPr/>
          <p:nvPr/>
        </p:nvSpPr>
        <p:spPr>
          <a:xfrm>
            <a:off x="4579938" y="141288"/>
            <a:ext cx="560387" cy="4794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78" name="圆角矩形 2"/>
          <p:cNvSpPr/>
          <p:nvPr/>
        </p:nvSpPr>
        <p:spPr>
          <a:xfrm>
            <a:off x="4364038" y="557213"/>
            <a:ext cx="215900" cy="215900"/>
          </a:xfrm>
          <a:prstGeom prst="roundRect">
            <a:avLst>
              <a:gd name="adj" fmla="val 16667"/>
            </a:avLst>
          </a:prstGeom>
          <a:solidFill>
            <a:srgbClr val="8EB4E3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79" name="圆角矩形 7"/>
          <p:cNvSpPr/>
          <p:nvPr/>
        </p:nvSpPr>
        <p:spPr>
          <a:xfrm>
            <a:off x="5651500" y="141288"/>
            <a:ext cx="614363" cy="614362"/>
          </a:xfrm>
          <a:prstGeom prst="roundRect">
            <a:avLst>
              <a:gd name="adj" fmla="val 16667"/>
            </a:avLst>
          </a:prstGeom>
          <a:solidFill>
            <a:srgbClr val="C3D69B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80" name="圆角矩形 8"/>
          <p:cNvSpPr/>
          <p:nvPr/>
        </p:nvSpPr>
        <p:spPr>
          <a:xfrm>
            <a:off x="5189538" y="630238"/>
            <a:ext cx="461962" cy="461962"/>
          </a:xfrm>
          <a:prstGeom prst="roundRect">
            <a:avLst>
              <a:gd name="adj" fmla="val 16667"/>
            </a:avLst>
          </a:prstGeom>
          <a:solidFill>
            <a:srgbClr val="F9A1BA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81" name="圆角矩形 9"/>
          <p:cNvSpPr/>
          <p:nvPr/>
        </p:nvSpPr>
        <p:spPr>
          <a:xfrm>
            <a:off x="8748713" y="2693988"/>
            <a:ext cx="349250" cy="350837"/>
          </a:xfrm>
          <a:prstGeom prst="roundRect">
            <a:avLst>
              <a:gd name="adj" fmla="val 16667"/>
            </a:avLst>
          </a:prstGeom>
          <a:solidFill>
            <a:srgbClr val="984807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82" name="圆角矩形 10"/>
          <p:cNvSpPr/>
          <p:nvPr/>
        </p:nvSpPr>
        <p:spPr>
          <a:xfrm>
            <a:off x="8402638" y="1916113"/>
            <a:ext cx="614362" cy="6159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83" name="圆角矩形 11"/>
          <p:cNvSpPr/>
          <p:nvPr/>
        </p:nvSpPr>
        <p:spPr>
          <a:xfrm>
            <a:off x="6551613" y="34925"/>
            <a:ext cx="614362" cy="614363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84" name="圆角矩形 12"/>
          <p:cNvSpPr/>
          <p:nvPr/>
        </p:nvSpPr>
        <p:spPr>
          <a:xfrm>
            <a:off x="7297738" y="339725"/>
            <a:ext cx="309562" cy="309563"/>
          </a:xfrm>
          <a:prstGeom prst="roundRect">
            <a:avLst>
              <a:gd name="adj" fmla="val 16667"/>
            </a:avLst>
          </a:prstGeom>
          <a:solidFill>
            <a:srgbClr val="78DB15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85" name="圆角矩形 13"/>
          <p:cNvSpPr/>
          <p:nvPr/>
        </p:nvSpPr>
        <p:spPr>
          <a:xfrm>
            <a:off x="7451725" y="96838"/>
            <a:ext cx="614363" cy="614362"/>
          </a:xfrm>
          <a:prstGeom prst="roundRect">
            <a:avLst>
              <a:gd name="adj" fmla="val 16667"/>
            </a:avLst>
          </a:prstGeom>
          <a:solidFill>
            <a:srgbClr val="DE63E7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86" name="圆角矩形 14"/>
          <p:cNvSpPr/>
          <p:nvPr/>
        </p:nvSpPr>
        <p:spPr>
          <a:xfrm>
            <a:off x="8691563" y="19050"/>
            <a:ext cx="385762" cy="385763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87" name="圆角矩形 15"/>
          <p:cNvSpPr/>
          <p:nvPr/>
        </p:nvSpPr>
        <p:spPr>
          <a:xfrm>
            <a:off x="8329613" y="404813"/>
            <a:ext cx="687387" cy="687387"/>
          </a:xfrm>
          <a:prstGeom prst="roundRect">
            <a:avLst>
              <a:gd name="adj" fmla="val 16667"/>
            </a:avLst>
          </a:prstGeom>
          <a:solidFill>
            <a:srgbClr val="D99694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88" name="圆角矩形 17"/>
          <p:cNvSpPr/>
          <p:nvPr/>
        </p:nvSpPr>
        <p:spPr>
          <a:xfrm>
            <a:off x="8691563" y="1377950"/>
            <a:ext cx="288925" cy="2889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89" name="圆角矩形 5"/>
          <p:cNvSpPr/>
          <p:nvPr/>
        </p:nvSpPr>
        <p:spPr>
          <a:xfrm>
            <a:off x="3924300" y="44450"/>
            <a:ext cx="287338" cy="28892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90" name="圆角矩形 18"/>
          <p:cNvSpPr/>
          <p:nvPr/>
        </p:nvSpPr>
        <p:spPr>
          <a:xfrm>
            <a:off x="6245225" y="512763"/>
            <a:ext cx="614363" cy="544512"/>
          </a:xfrm>
          <a:prstGeom prst="roundRect">
            <a:avLst>
              <a:gd name="adj" fmla="val 16667"/>
            </a:avLst>
          </a:prstGeom>
          <a:solidFill>
            <a:srgbClr val="17375E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91" name="圆角矩形 19"/>
          <p:cNvSpPr/>
          <p:nvPr/>
        </p:nvSpPr>
        <p:spPr>
          <a:xfrm>
            <a:off x="7759700" y="1173163"/>
            <a:ext cx="728663" cy="728662"/>
          </a:xfrm>
          <a:prstGeom prst="roundRect">
            <a:avLst>
              <a:gd name="adj" fmla="val 16667"/>
            </a:avLst>
          </a:prstGeom>
          <a:solidFill>
            <a:srgbClr val="78DB15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92" name="圆角矩形 16"/>
          <p:cNvSpPr/>
          <p:nvPr/>
        </p:nvSpPr>
        <p:spPr>
          <a:xfrm>
            <a:off x="8370888" y="1057275"/>
            <a:ext cx="315912" cy="31591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93" name="圆角矩形 20"/>
          <p:cNvSpPr/>
          <p:nvPr/>
        </p:nvSpPr>
        <p:spPr>
          <a:xfrm>
            <a:off x="8848725" y="3121025"/>
            <a:ext cx="307975" cy="307975"/>
          </a:xfrm>
          <a:prstGeom prst="roundRect">
            <a:avLst>
              <a:gd name="adj" fmla="val 16667"/>
            </a:avLst>
          </a:prstGeom>
          <a:solidFill>
            <a:srgbClr val="948A54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94" name="圆角矩形 21"/>
          <p:cNvSpPr/>
          <p:nvPr/>
        </p:nvSpPr>
        <p:spPr>
          <a:xfrm>
            <a:off x="8402638" y="3273425"/>
            <a:ext cx="461962" cy="461963"/>
          </a:xfrm>
          <a:prstGeom prst="roundRect">
            <a:avLst>
              <a:gd name="adj" fmla="val 16667"/>
            </a:avLst>
          </a:prstGeom>
          <a:solidFill>
            <a:srgbClr val="B7DEE8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95" name="圆角矩形 22"/>
          <p:cNvSpPr/>
          <p:nvPr/>
        </p:nvSpPr>
        <p:spPr>
          <a:xfrm>
            <a:off x="8802688" y="3754438"/>
            <a:ext cx="363537" cy="363537"/>
          </a:xfrm>
          <a:prstGeom prst="roundRect">
            <a:avLst>
              <a:gd name="adj" fmla="val 16667"/>
            </a:avLst>
          </a:prstGeom>
          <a:solidFill>
            <a:srgbClr val="78DB15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96" name="圆角矩形 24"/>
          <p:cNvSpPr/>
          <p:nvPr/>
        </p:nvSpPr>
        <p:spPr>
          <a:xfrm>
            <a:off x="8242300" y="6364288"/>
            <a:ext cx="287338" cy="285750"/>
          </a:xfrm>
          <a:prstGeom prst="roundRect">
            <a:avLst>
              <a:gd name="adj" fmla="val 16667"/>
            </a:avLst>
          </a:prstGeom>
          <a:solidFill>
            <a:srgbClr val="984807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97" name="圆角矩形 25"/>
          <p:cNvSpPr/>
          <p:nvPr/>
        </p:nvSpPr>
        <p:spPr>
          <a:xfrm>
            <a:off x="7997825" y="6561138"/>
            <a:ext cx="288925" cy="2889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98" name="圆角矩形 26"/>
          <p:cNvSpPr/>
          <p:nvPr/>
        </p:nvSpPr>
        <p:spPr>
          <a:xfrm>
            <a:off x="8402638" y="6716713"/>
            <a:ext cx="174625" cy="1746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99" name="圆角矩形 27"/>
          <p:cNvSpPr/>
          <p:nvPr/>
        </p:nvSpPr>
        <p:spPr>
          <a:xfrm>
            <a:off x="8743950" y="5876925"/>
            <a:ext cx="307975" cy="307975"/>
          </a:xfrm>
          <a:prstGeom prst="roundRect">
            <a:avLst>
              <a:gd name="adj" fmla="val 16667"/>
            </a:avLst>
          </a:prstGeom>
          <a:solidFill>
            <a:srgbClr val="948A54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00" name="圆角矩形 28"/>
          <p:cNvSpPr/>
          <p:nvPr/>
        </p:nvSpPr>
        <p:spPr>
          <a:xfrm>
            <a:off x="8386763" y="6049963"/>
            <a:ext cx="306387" cy="307975"/>
          </a:xfrm>
          <a:prstGeom prst="roundRect">
            <a:avLst>
              <a:gd name="adj" fmla="val 16667"/>
            </a:avLst>
          </a:prstGeom>
          <a:solidFill>
            <a:srgbClr val="C2D414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01" name="圆角矩形 29"/>
          <p:cNvSpPr/>
          <p:nvPr/>
        </p:nvSpPr>
        <p:spPr>
          <a:xfrm>
            <a:off x="8558213" y="6203950"/>
            <a:ext cx="550862" cy="550863"/>
          </a:xfrm>
          <a:prstGeom prst="roundRect">
            <a:avLst>
              <a:gd name="adj" fmla="val 16667"/>
            </a:avLst>
          </a:prstGeom>
          <a:solidFill>
            <a:srgbClr val="50EAEA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02" name="圆角矩形 30"/>
          <p:cNvSpPr/>
          <p:nvPr/>
        </p:nvSpPr>
        <p:spPr>
          <a:xfrm>
            <a:off x="8520113" y="4087813"/>
            <a:ext cx="365125" cy="365125"/>
          </a:xfrm>
          <a:prstGeom prst="roundRect">
            <a:avLst>
              <a:gd name="adj" fmla="val 16667"/>
            </a:avLst>
          </a:prstGeom>
          <a:solidFill>
            <a:srgbClr val="CCC1DA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03" name="圆角矩形 23"/>
          <p:cNvSpPr/>
          <p:nvPr/>
        </p:nvSpPr>
        <p:spPr>
          <a:xfrm>
            <a:off x="8537575" y="4394200"/>
            <a:ext cx="581025" cy="581025"/>
          </a:xfrm>
          <a:prstGeom prst="roundRect">
            <a:avLst>
              <a:gd name="adj" fmla="val 16667"/>
            </a:avLst>
          </a:prstGeom>
          <a:solidFill>
            <a:srgbClr val="2F18D8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04" name="圆角矩形 31"/>
          <p:cNvSpPr/>
          <p:nvPr/>
        </p:nvSpPr>
        <p:spPr>
          <a:xfrm>
            <a:off x="8705850" y="5064125"/>
            <a:ext cx="384175" cy="384175"/>
          </a:xfrm>
          <a:prstGeom prst="roundRect">
            <a:avLst>
              <a:gd name="adj" fmla="val 16667"/>
            </a:avLst>
          </a:prstGeom>
          <a:solidFill>
            <a:srgbClr val="C3D69B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05" name="圆角矩形 32"/>
          <p:cNvSpPr/>
          <p:nvPr/>
        </p:nvSpPr>
        <p:spPr>
          <a:xfrm>
            <a:off x="8632825" y="5467350"/>
            <a:ext cx="461963" cy="409575"/>
          </a:xfrm>
          <a:prstGeom prst="roundRect">
            <a:avLst>
              <a:gd name="adj" fmla="val 16667"/>
            </a:avLst>
          </a:prstGeom>
          <a:solidFill>
            <a:srgbClr val="17375E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06" name="圆角矩形 33"/>
          <p:cNvSpPr/>
          <p:nvPr/>
        </p:nvSpPr>
        <p:spPr>
          <a:xfrm>
            <a:off x="8370888" y="5159375"/>
            <a:ext cx="288925" cy="2889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35"/>
          <p:cNvGrpSpPr/>
          <p:nvPr/>
        </p:nvGrpSpPr>
        <p:grpSpPr>
          <a:xfrm>
            <a:off x="1857375" y="1285875"/>
            <a:ext cx="4608513" cy="830263"/>
            <a:chOff x="0" y="0"/>
            <a:chExt cx="4608512" cy="828993"/>
          </a:xfrm>
        </p:grpSpPr>
        <p:grpSp>
          <p:nvGrpSpPr>
            <p:cNvPr id="3" name="Group 36"/>
            <p:cNvGrpSpPr/>
            <p:nvPr/>
          </p:nvGrpSpPr>
          <p:grpSpPr>
            <a:xfrm>
              <a:off x="0" y="0"/>
              <a:ext cx="800472" cy="828993"/>
              <a:chOff x="0" y="0"/>
              <a:chExt cx="800472" cy="828993"/>
            </a:xfrm>
          </p:grpSpPr>
          <p:sp>
            <p:nvSpPr>
              <p:cNvPr id="3135" name="圆角矩形 37"/>
              <p:cNvSpPr/>
              <p:nvPr/>
            </p:nvSpPr>
            <p:spPr>
              <a:xfrm>
                <a:off x="80392" y="108913"/>
                <a:ext cx="720080" cy="72008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36" name="圆角矩形 36"/>
              <p:cNvSpPr/>
              <p:nvPr/>
            </p:nvSpPr>
            <p:spPr>
              <a:xfrm>
                <a:off x="0" y="0"/>
                <a:ext cx="720080" cy="72008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183" name="TextBox 38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742950" cy="70852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algn="ctr" defTabSz="914400">
                  <a:buClrTx/>
                  <a:buSzTx/>
                  <a:defRPr/>
                </a:pPr>
                <a:r>
                  <a:rPr kumimoji="0" lang="en-US" sz="2000" b="1" kern="1200" cap="none" spc="0" normalizeH="0" baseline="0" noProof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PART </a:t>
                </a:r>
              </a:p>
              <a:p>
                <a:pPr marR="0" algn="ctr" defTabSz="914400">
                  <a:buClrTx/>
                  <a:buSzTx/>
                  <a:defRPr/>
                </a:pPr>
                <a:r>
                  <a:rPr kumimoji="0" lang="en-US" sz="2000" b="1" kern="1200" cap="none" spc="0" normalizeH="0" baseline="0" noProof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2000" b="1" kern="1200" cap="none" spc="0" normalizeH="0" baseline="0" noProof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3134" name="直接连接符 41"/>
            <p:cNvCxnSpPr/>
            <p:nvPr/>
          </p:nvCxnSpPr>
          <p:spPr>
            <a:xfrm>
              <a:off x="936104" y="818467"/>
              <a:ext cx="3672408" cy="10526"/>
            </a:xfrm>
            <a:prstGeom prst="line">
              <a:avLst/>
            </a:prstGeom>
            <a:ln w="28575" cap="flat" cmpd="sng">
              <a:solidFill>
                <a:srgbClr val="BFBFBF"/>
              </a:solidFill>
              <a:prstDash val="dash"/>
              <a:headEnd type="none" w="med" len="med"/>
              <a:tailEnd type="none" w="med" len="med"/>
            </a:ln>
          </p:spPr>
        </p:cxnSp>
      </p:grpSp>
      <p:grpSp>
        <p:nvGrpSpPr>
          <p:cNvPr id="4" name="Group 41"/>
          <p:cNvGrpSpPr/>
          <p:nvPr/>
        </p:nvGrpSpPr>
        <p:grpSpPr>
          <a:xfrm>
            <a:off x="1785938" y="2286000"/>
            <a:ext cx="4646612" cy="828675"/>
            <a:chOff x="0" y="0"/>
            <a:chExt cx="4647464" cy="828993"/>
          </a:xfrm>
        </p:grpSpPr>
        <p:grpSp>
          <p:nvGrpSpPr>
            <p:cNvPr id="5" name="Group 42"/>
            <p:cNvGrpSpPr/>
            <p:nvPr/>
          </p:nvGrpSpPr>
          <p:grpSpPr>
            <a:xfrm>
              <a:off x="0" y="0"/>
              <a:ext cx="839424" cy="828993"/>
              <a:chOff x="0" y="0"/>
              <a:chExt cx="839424" cy="828993"/>
            </a:xfrm>
          </p:grpSpPr>
          <p:sp>
            <p:nvSpPr>
              <p:cNvPr id="3130" name="圆角矩形 46"/>
              <p:cNvSpPr/>
              <p:nvPr/>
            </p:nvSpPr>
            <p:spPr>
              <a:xfrm>
                <a:off x="119344" y="108913"/>
                <a:ext cx="720080" cy="72008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31" name="圆角矩形 47"/>
              <p:cNvSpPr/>
              <p:nvPr/>
            </p:nvSpPr>
            <p:spPr>
              <a:xfrm>
                <a:off x="38952" y="0"/>
                <a:ext cx="720080" cy="72008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189" name="TextBox 48"/>
              <p:cNvSpPr txBox="1">
                <a:spLocks noChangeArrowheads="1"/>
              </p:cNvSpPr>
              <p:nvPr/>
            </p:nvSpPr>
            <p:spPr bwMode="auto">
              <a:xfrm>
                <a:off x="0" y="15881"/>
                <a:ext cx="785956" cy="7082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algn="ctr" defTabSz="914400">
                  <a:buClrTx/>
                  <a:buSzTx/>
                  <a:defRPr/>
                </a:pPr>
                <a:r>
                  <a:rPr kumimoji="0" lang="en-US" sz="2000" b="1" kern="1200" cap="none" spc="0" normalizeH="0" baseline="0" noProof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PART </a:t>
                </a:r>
              </a:p>
              <a:p>
                <a:pPr marR="0" algn="ctr" defTabSz="914400">
                  <a:buClrTx/>
                  <a:buSzTx/>
                  <a:defRPr/>
                </a:pPr>
                <a:r>
                  <a:rPr kumimoji="0" lang="en-US" sz="2000" b="1" kern="1200" cap="none" spc="0" normalizeH="0" baseline="0" noProof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zh-CN" altLang="en-US" sz="2000" b="1" kern="1200" cap="none" spc="0" normalizeH="0" baseline="0" noProof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3129" name="直接连接符 45"/>
            <p:cNvCxnSpPr/>
            <p:nvPr/>
          </p:nvCxnSpPr>
          <p:spPr>
            <a:xfrm>
              <a:off x="975056" y="818467"/>
              <a:ext cx="3672408" cy="10526"/>
            </a:xfrm>
            <a:prstGeom prst="line">
              <a:avLst/>
            </a:prstGeom>
            <a:ln w="28575" cap="flat" cmpd="sng">
              <a:solidFill>
                <a:srgbClr val="BFBFBF"/>
              </a:solidFill>
              <a:prstDash val="dash"/>
              <a:headEnd type="none" w="med" len="med"/>
              <a:tailEnd type="none" w="med" len="med"/>
            </a:ln>
          </p:spPr>
        </p:cxnSp>
      </p:grpSp>
      <p:grpSp>
        <p:nvGrpSpPr>
          <p:cNvPr id="6" name="Group 47"/>
          <p:cNvGrpSpPr/>
          <p:nvPr/>
        </p:nvGrpSpPr>
        <p:grpSpPr>
          <a:xfrm>
            <a:off x="1785938" y="3357563"/>
            <a:ext cx="4646612" cy="828675"/>
            <a:chOff x="0" y="0"/>
            <a:chExt cx="4647465" cy="828993"/>
          </a:xfrm>
        </p:grpSpPr>
        <p:grpSp>
          <p:nvGrpSpPr>
            <p:cNvPr id="7" name="Group 48"/>
            <p:cNvGrpSpPr/>
            <p:nvPr/>
          </p:nvGrpSpPr>
          <p:grpSpPr>
            <a:xfrm>
              <a:off x="0" y="0"/>
              <a:ext cx="839424" cy="828993"/>
              <a:chOff x="0" y="0"/>
              <a:chExt cx="839424" cy="828993"/>
            </a:xfrm>
          </p:grpSpPr>
          <p:sp>
            <p:nvSpPr>
              <p:cNvPr id="3125" name="圆角矩形 52"/>
              <p:cNvSpPr/>
              <p:nvPr/>
            </p:nvSpPr>
            <p:spPr>
              <a:xfrm>
                <a:off x="119344" y="108913"/>
                <a:ext cx="720080" cy="72008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26" name="圆角矩形 53"/>
              <p:cNvSpPr/>
              <p:nvPr/>
            </p:nvSpPr>
            <p:spPr>
              <a:xfrm>
                <a:off x="0" y="0"/>
                <a:ext cx="720080" cy="72008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195" name="TextBox 5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785956" cy="7082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algn="ctr" defTabSz="914400">
                  <a:buClrTx/>
                  <a:buSzTx/>
                  <a:defRPr/>
                </a:pPr>
                <a:r>
                  <a:rPr kumimoji="0" lang="en-US" sz="2000" b="1" kern="1200" cap="none" spc="0" normalizeH="0" baseline="0" noProof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PART </a:t>
                </a:r>
              </a:p>
              <a:p>
                <a:pPr marR="0" algn="ctr" defTabSz="914400">
                  <a:buClrTx/>
                  <a:buSzTx/>
                  <a:defRPr/>
                </a:pPr>
                <a:r>
                  <a:rPr kumimoji="0" lang="en-US" sz="2000" b="1" kern="1200" cap="none" spc="0" normalizeH="0" baseline="0" noProof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03</a:t>
                </a:r>
                <a:endParaRPr kumimoji="0" lang="zh-CN" altLang="en-US" sz="2000" b="1" kern="1200" cap="none" spc="0" normalizeH="0" baseline="0" noProof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3124" name="直接连接符 51"/>
            <p:cNvCxnSpPr/>
            <p:nvPr/>
          </p:nvCxnSpPr>
          <p:spPr>
            <a:xfrm>
              <a:off x="975056" y="818467"/>
              <a:ext cx="3672409" cy="10526"/>
            </a:xfrm>
            <a:prstGeom prst="line">
              <a:avLst/>
            </a:prstGeom>
            <a:ln w="28575" cap="flat" cmpd="sng">
              <a:solidFill>
                <a:srgbClr val="BFBFBF"/>
              </a:solidFill>
              <a:prstDash val="dash"/>
              <a:headEnd type="none" w="med" len="med"/>
              <a:tailEnd type="none" w="med" len="med"/>
            </a:ln>
          </p:spPr>
        </p:cxnSp>
      </p:grpSp>
      <p:sp>
        <p:nvSpPr>
          <p:cNvPr id="3110" name="TextBox 55"/>
          <p:cNvSpPr txBox="1"/>
          <p:nvPr/>
        </p:nvSpPr>
        <p:spPr>
          <a:xfrm>
            <a:off x="2786063" y="1428750"/>
            <a:ext cx="1825625" cy="5842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3DA9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多人聊天</a:t>
            </a:r>
            <a:endParaRPr lang="zh-CN" altLang="en-US" sz="3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11" name="TextBox 56"/>
          <p:cNvSpPr txBox="1"/>
          <p:nvPr/>
        </p:nvSpPr>
        <p:spPr>
          <a:xfrm>
            <a:off x="2714625" y="2428875"/>
            <a:ext cx="387826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3DA9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上线注册，下线注销</a:t>
            </a:r>
          </a:p>
        </p:txBody>
      </p:sp>
      <p:sp>
        <p:nvSpPr>
          <p:cNvPr id="3112" name="TextBox 57"/>
          <p:cNvSpPr txBox="1"/>
          <p:nvPr/>
        </p:nvSpPr>
        <p:spPr>
          <a:xfrm>
            <a:off x="2714625" y="4500563"/>
            <a:ext cx="100488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3DA9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群聊</a:t>
            </a:r>
          </a:p>
        </p:txBody>
      </p:sp>
      <p:cxnSp>
        <p:nvCxnSpPr>
          <p:cNvPr id="3113" name="直接连接符 51"/>
          <p:cNvCxnSpPr/>
          <p:nvPr/>
        </p:nvCxnSpPr>
        <p:spPr>
          <a:xfrm>
            <a:off x="2786063" y="5143500"/>
            <a:ext cx="3671887" cy="11113"/>
          </a:xfrm>
          <a:prstGeom prst="line">
            <a:avLst/>
          </a:prstGeom>
          <a:ln w="28575" cap="flat" cmpd="sng">
            <a:solidFill>
              <a:srgbClr val="BFBFBF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3114" name="直接连接符 51"/>
          <p:cNvCxnSpPr/>
          <p:nvPr/>
        </p:nvCxnSpPr>
        <p:spPr>
          <a:xfrm>
            <a:off x="2786063" y="6072188"/>
            <a:ext cx="3671887" cy="11112"/>
          </a:xfrm>
          <a:prstGeom prst="line">
            <a:avLst/>
          </a:prstGeom>
          <a:ln w="28575" cap="flat" cmpd="sng">
            <a:solidFill>
              <a:srgbClr val="BFBFBF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3115" name="圆角矩形 46"/>
          <p:cNvSpPr/>
          <p:nvPr/>
        </p:nvSpPr>
        <p:spPr>
          <a:xfrm>
            <a:off x="1857375" y="5429250"/>
            <a:ext cx="719138" cy="714375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16" name="圆角矩形 46"/>
          <p:cNvSpPr/>
          <p:nvPr/>
        </p:nvSpPr>
        <p:spPr>
          <a:xfrm>
            <a:off x="1857375" y="4429125"/>
            <a:ext cx="719138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17" name="圆角矩形 53"/>
          <p:cNvSpPr/>
          <p:nvPr/>
        </p:nvSpPr>
        <p:spPr>
          <a:xfrm>
            <a:off x="1785938" y="4357688"/>
            <a:ext cx="719137" cy="71913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18" name="圆角矩形 53"/>
          <p:cNvSpPr/>
          <p:nvPr/>
        </p:nvSpPr>
        <p:spPr>
          <a:xfrm>
            <a:off x="1785938" y="5357813"/>
            <a:ext cx="719137" cy="71913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85938" y="4357688"/>
            <a:ext cx="785813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defRPr/>
            </a:pPr>
            <a:r>
              <a:rPr kumimoji="0" lang="en-US" sz="20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PART </a:t>
            </a:r>
          </a:p>
          <a:p>
            <a:pPr marR="0" algn="ctr" defTabSz="914400">
              <a:buClrTx/>
              <a:buSzTx/>
              <a:defRPr/>
            </a:pPr>
            <a:r>
              <a:rPr kumimoji="0" lang="en-US" sz="20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04</a:t>
            </a:r>
            <a:endParaRPr kumimoji="0" lang="zh-CN" altLang="en-US" sz="2000" b="1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85938" y="5357813"/>
            <a:ext cx="72548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defRPr/>
            </a:pPr>
            <a:r>
              <a:rPr kumimoji="0" lang="en-US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PART </a:t>
            </a:r>
          </a:p>
          <a:p>
            <a:pPr marR="0" algn="ctr" defTabSz="914400">
              <a:buClrTx/>
              <a:buSzTx/>
              <a:defRPr/>
            </a:pPr>
            <a:r>
              <a:rPr kumimoji="0" lang="en-US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05</a:t>
            </a:r>
            <a:endParaRPr kumimoji="0" lang="zh-CN" altLang="en-US" b="1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21" name="TextBox 57"/>
          <p:cNvSpPr txBox="1"/>
          <p:nvPr/>
        </p:nvSpPr>
        <p:spPr>
          <a:xfrm>
            <a:off x="2714625" y="3571875"/>
            <a:ext cx="100488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3DA9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私聊</a:t>
            </a:r>
          </a:p>
        </p:txBody>
      </p:sp>
      <p:sp>
        <p:nvSpPr>
          <p:cNvPr id="3122" name="TextBox 57"/>
          <p:cNvSpPr txBox="1"/>
          <p:nvPr/>
        </p:nvSpPr>
        <p:spPr>
          <a:xfrm>
            <a:off x="2714625" y="5429250"/>
            <a:ext cx="305752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3DA9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统计聊天室人数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57158" y="214290"/>
            <a:ext cx="2857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类图设计</a:t>
            </a:r>
            <a:endParaRPr lang="zh-CN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5" name="Picture 1" descr="D:\QQ\154539642\Image\C2C\FF646ADB5FCC5CD621D0EBD22FD7BE4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44000" cy="5857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角三角形 9"/>
          <p:cNvSpPr/>
          <p:nvPr/>
        </p:nvSpPr>
        <p:spPr>
          <a:xfrm rot="-5400000">
            <a:off x="6605588" y="4319588"/>
            <a:ext cx="2736850" cy="23399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99" name="直角三角形 8"/>
          <p:cNvSpPr/>
          <p:nvPr/>
        </p:nvSpPr>
        <p:spPr>
          <a:xfrm rot="-5400000">
            <a:off x="6899275" y="4613275"/>
            <a:ext cx="2420938" cy="2068513"/>
          </a:xfrm>
          <a:prstGeom prst="rtTriangle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矩形 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C6D9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4101" name="Group 5"/>
          <p:cNvGrpSpPr/>
          <p:nvPr/>
        </p:nvGrpSpPr>
        <p:grpSpPr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4109" name="圆角矩形 15"/>
            <p:cNvSpPr/>
            <p:nvPr/>
          </p:nvSpPr>
          <p:spPr>
            <a:xfrm rot="2748091">
              <a:off x="143604" y="907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110" name="圆角矩形 15"/>
            <p:cNvSpPr/>
            <p:nvPr/>
          </p:nvSpPr>
          <p:spPr>
            <a:xfrm rot="-2748091" flipH="1">
              <a:off x="-9078" y="976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102" name="TextBox 6"/>
          <p:cNvSpPr txBox="1"/>
          <p:nvPr/>
        </p:nvSpPr>
        <p:spPr>
          <a:xfrm>
            <a:off x="1071563" y="131763"/>
            <a:ext cx="7358062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直角三角形 5"/>
          <p:cNvSpPr/>
          <p:nvPr/>
        </p:nvSpPr>
        <p:spPr>
          <a:xfrm rot="-5400000">
            <a:off x="7307263" y="5021263"/>
            <a:ext cx="1979612" cy="16922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4104" name="Group 10"/>
          <p:cNvGrpSpPr/>
          <p:nvPr/>
        </p:nvGrpSpPr>
        <p:grpSpPr>
          <a:xfrm>
            <a:off x="1071563" y="1500188"/>
            <a:ext cx="6742112" cy="4148137"/>
            <a:chOff x="0" y="0"/>
            <a:chExt cx="5959716" cy="3874739"/>
          </a:xfrm>
        </p:grpSpPr>
        <p:sp>
          <p:nvSpPr>
            <p:cNvPr id="4106" name="矩形 10"/>
            <p:cNvSpPr/>
            <p:nvPr/>
          </p:nvSpPr>
          <p:spPr>
            <a:xfrm>
              <a:off x="0" y="0"/>
              <a:ext cx="5959716" cy="3874739"/>
            </a:xfrm>
            <a:prstGeom prst="rect">
              <a:avLst/>
            </a:prstGeom>
            <a:noFill/>
            <a:ln w="38100" cap="flat" cmpd="sng">
              <a:solidFill>
                <a:srgbClr val="00B0F0"/>
              </a:solidFill>
              <a:prstDash val="dashDot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07" name="TextBox 11"/>
            <p:cNvSpPr txBox="1"/>
            <p:nvPr/>
          </p:nvSpPr>
          <p:spPr>
            <a:xfrm>
              <a:off x="252591" y="133459"/>
              <a:ext cx="5429508" cy="33061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latin typeface="Calibri" panose="020F0502020204030204" pitchFamily="34" charset="0"/>
                </a:rPr>
                <a:t>         采用服务器 </a:t>
              </a:r>
              <a:r>
                <a:rPr lang="en-US" altLang="zh-CN" sz="3200" dirty="0">
                  <a:latin typeface="Calibri" panose="020F0502020204030204" pitchFamily="34" charset="0"/>
                </a:rPr>
                <a:t>/ </a:t>
              </a:r>
              <a:r>
                <a:rPr lang="zh-CN" altLang="en-US" sz="3200" dirty="0">
                  <a:latin typeface="Calibri" panose="020F0502020204030204" pitchFamily="34" charset="0"/>
                </a:rPr>
                <a:t>客户端模式，通过一个服务器去处理客户端发送的消息与请求。客户端与服务器之间进行连接。每个客户端与服务器建立连接后，需要创建新的线程来单独处理该客户端发送的信息。</a:t>
              </a:r>
            </a:p>
          </p:txBody>
        </p:sp>
        <p:sp>
          <p:nvSpPr>
            <p:cNvPr id="4108" name="TextBox 12"/>
            <p:cNvSpPr txBox="1"/>
            <p:nvPr/>
          </p:nvSpPr>
          <p:spPr>
            <a:xfrm>
              <a:off x="1908212" y="2279574"/>
              <a:ext cx="3096344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endParaRPr lang="zh-CN" altLang="en-US" sz="4400" dirty="0">
                <a:solidFill>
                  <a:srgbClr val="00B0F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105" name="TextBox 14"/>
          <p:cNvSpPr txBox="1"/>
          <p:nvPr/>
        </p:nvSpPr>
        <p:spPr>
          <a:xfrm>
            <a:off x="8210550" y="6092825"/>
            <a:ext cx="8985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角三角形 9"/>
          <p:cNvSpPr/>
          <p:nvPr/>
        </p:nvSpPr>
        <p:spPr>
          <a:xfrm rot="-5400000">
            <a:off x="6605588" y="4319588"/>
            <a:ext cx="2736850" cy="23399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直角三角形 8"/>
          <p:cNvSpPr/>
          <p:nvPr/>
        </p:nvSpPr>
        <p:spPr>
          <a:xfrm rot="-5400000">
            <a:off x="6899275" y="4613275"/>
            <a:ext cx="2420938" cy="2068513"/>
          </a:xfrm>
          <a:prstGeom prst="rtTriangle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矩形 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C6D9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5125" name="Group 5"/>
          <p:cNvGrpSpPr/>
          <p:nvPr/>
        </p:nvGrpSpPr>
        <p:grpSpPr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5133" name="圆角矩形 15"/>
            <p:cNvSpPr/>
            <p:nvPr/>
          </p:nvSpPr>
          <p:spPr>
            <a:xfrm rot="2748091">
              <a:off x="143604" y="907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5134" name="圆角矩形 15"/>
            <p:cNvSpPr/>
            <p:nvPr/>
          </p:nvSpPr>
          <p:spPr>
            <a:xfrm rot="-2748091" flipH="1">
              <a:off x="-9078" y="976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5127" name="直角三角形 5"/>
          <p:cNvSpPr/>
          <p:nvPr/>
        </p:nvSpPr>
        <p:spPr>
          <a:xfrm rot="-5400000">
            <a:off x="7307263" y="5021263"/>
            <a:ext cx="1979612" cy="16922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5128" name="Group 10"/>
          <p:cNvGrpSpPr/>
          <p:nvPr/>
        </p:nvGrpSpPr>
        <p:grpSpPr>
          <a:xfrm>
            <a:off x="1071563" y="1500188"/>
            <a:ext cx="6742112" cy="4148137"/>
            <a:chOff x="0" y="0"/>
            <a:chExt cx="5959716" cy="3874739"/>
          </a:xfrm>
        </p:grpSpPr>
        <p:sp>
          <p:nvSpPr>
            <p:cNvPr id="5130" name="矩形 10"/>
            <p:cNvSpPr/>
            <p:nvPr/>
          </p:nvSpPr>
          <p:spPr>
            <a:xfrm>
              <a:off x="0" y="0"/>
              <a:ext cx="5959716" cy="3874739"/>
            </a:xfrm>
            <a:prstGeom prst="rect">
              <a:avLst/>
            </a:prstGeom>
            <a:noFill/>
            <a:ln w="38100" cap="flat" cmpd="sng">
              <a:solidFill>
                <a:srgbClr val="00B0F0"/>
              </a:solidFill>
              <a:prstDash val="dashDot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31" name="TextBox 11"/>
            <p:cNvSpPr txBox="1"/>
            <p:nvPr/>
          </p:nvSpPr>
          <p:spPr>
            <a:xfrm>
              <a:off x="126295" y="0"/>
              <a:ext cx="5429508" cy="33061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latin typeface="Calibri" panose="020F0502020204030204" pitchFamily="34" charset="0"/>
                </a:rPr>
                <a:t>用户注册以后，可以依据自己的喜好选择人物进行登录</a:t>
              </a:r>
              <a:r>
                <a:rPr lang="en-US" altLang="zh-CN" sz="3200" dirty="0">
                  <a:latin typeface="Calibri" panose="020F0502020204030204" pitchFamily="34" charset="0"/>
                </a:rPr>
                <a:t>,</a:t>
              </a:r>
              <a:r>
                <a:rPr lang="zh-CN" altLang="en-US" sz="3200" dirty="0">
                  <a:latin typeface="Calibri" panose="020F0502020204030204" pitchFamily="34" charset="0"/>
                </a:rPr>
                <a:t>如果用户选择的角色</a:t>
              </a:r>
              <a:r>
                <a:rPr lang="zh-CN" altLang="en-US" sz="3200" dirty="0" smtClean="0">
                  <a:latin typeface="Calibri" panose="020F0502020204030204" pitchFamily="34" charset="0"/>
                </a:rPr>
                <a:t>已经注册过</a:t>
              </a:r>
              <a:r>
                <a:rPr lang="zh-CN" altLang="en-US" sz="3200" dirty="0">
                  <a:latin typeface="Calibri" panose="020F0502020204030204" pitchFamily="34" charset="0"/>
                </a:rPr>
                <a:t>，将跳出错误信息提醒</a:t>
              </a:r>
              <a:r>
                <a:rPr lang="zh-CN" altLang="en-US" sz="3200" dirty="0" smtClean="0">
                  <a:latin typeface="Calibri" panose="020F0502020204030204" pitchFamily="34" charset="0"/>
                </a:rPr>
                <a:t>用户直接登陆。</a:t>
              </a:r>
              <a:endParaRPr lang="zh-CN" altLang="en-US" sz="3200" dirty="0">
                <a:latin typeface="Calibri" panose="020F0502020204030204" pitchFamily="34" charset="0"/>
              </a:endParaRPr>
            </a:p>
            <a:p>
              <a:r>
                <a:rPr lang="en-US" altLang="zh-CN" sz="3200" dirty="0">
                  <a:latin typeface="Calibri" panose="020F0502020204030204" pitchFamily="34" charset="0"/>
                </a:rPr>
                <a:t>  </a:t>
              </a:r>
              <a:r>
                <a:rPr lang="zh-CN" altLang="en-US" sz="3200" dirty="0">
                  <a:latin typeface="Calibri" panose="020F0502020204030204" pitchFamily="34" charset="0"/>
                </a:rPr>
                <a:t>用户注册后，客户端输入账号以后，服务器端将其保存。下线注销是会将客户端相应值删除。</a:t>
              </a:r>
            </a:p>
          </p:txBody>
        </p:sp>
        <p:sp>
          <p:nvSpPr>
            <p:cNvPr id="5132" name="TextBox 12"/>
            <p:cNvSpPr txBox="1"/>
            <p:nvPr/>
          </p:nvSpPr>
          <p:spPr>
            <a:xfrm>
              <a:off x="1908212" y="2279574"/>
              <a:ext cx="3096344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endParaRPr lang="zh-CN" altLang="en-US" sz="4400" dirty="0">
                <a:solidFill>
                  <a:srgbClr val="00B0F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129" name="TextBox 14"/>
          <p:cNvSpPr txBox="1"/>
          <p:nvPr/>
        </p:nvSpPr>
        <p:spPr>
          <a:xfrm>
            <a:off x="8210550" y="6092825"/>
            <a:ext cx="8985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直角三角形 9"/>
          <p:cNvSpPr/>
          <p:nvPr/>
        </p:nvSpPr>
        <p:spPr>
          <a:xfrm rot="-5400000">
            <a:off x="6605588" y="4319588"/>
            <a:ext cx="2736850" cy="23399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直角三角形 8"/>
          <p:cNvSpPr/>
          <p:nvPr/>
        </p:nvSpPr>
        <p:spPr>
          <a:xfrm rot="-5400000">
            <a:off x="6899275" y="4613275"/>
            <a:ext cx="2420938" cy="2068513"/>
          </a:xfrm>
          <a:prstGeom prst="rtTriangle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矩形 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C6D9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6149" name="Group 5"/>
          <p:cNvGrpSpPr/>
          <p:nvPr/>
        </p:nvGrpSpPr>
        <p:grpSpPr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6157" name="圆角矩形 15"/>
            <p:cNvSpPr/>
            <p:nvPr/>
          </p:nvSpPr>
          <p:spPr>
            <a:xfrm rot="2748091">
              <a:off x="143604" y="907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6158" name="圆角矩形 15"/>
            <p:cNvSpPr/>
            <p:nvPr/>
          </p:nvSpPr>
          <p:spPr>
            <a:xfrm rot="-2748091" flipH="1">
              <a:off x="-9078" y="976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6151" name="直角三角形 5"/>
          <p:cNvSpPr/>
          <p:nvPr/>
        </p:nvSpPr>
        <p:spPr>
          <a:xfrm rot="-5400000">
            <a:off x="7307263" y="5021263"/>
            <a:ext cx="1979612" cy="16922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6152" name="Group 10"/>
          <p:cNvGrpSpPr/>
          <p:nvPr/>
        </p:nvGrpSpPr>
        <p:grpSpPr>
          <a:xfrm>
            <a:off x="1071563" y="1500188"/>
            <a:ext cx="6742112" cy="4148137"/>
            <a:chOff x="0" y="0"/>
            <a:chExt cx="5959716" cy="3874739"/>
          </a:xfrm>
        </p:grpSpPr>
        <p:sp>
          <p:nvSpPr>
            <p:cNvPr id="6154" name="矩形 10"/>
            <p:cNvSpPr/>
            <p:nvPr/>
          </p:nvSpPr>
          <p:spPr>
            <a:xfrm>
              <a:off x="0" y="0"/>
              <a:ext cx="5959716" cy="3874739"/>
            </a:xfrm>
            <a:prstGeom prst="rect">
              <a:avLst/>
            </a:prstGeom>
            <a:noFill/>
            <a:ln w="38100" cap="flat" cmpd="sng">
              <a:solidFill>
                <a:srgbClr val="00B0F0"/>
              </a:solidFill>
              <a:prstDash val="dashDot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55" name="TextBox 11"/>
            <p:cNvSpPr txBox="1"/>
            <p:nvPr/>
          </p:nvSpPr>
          <p:spPr>
            <a:xfrm>
              <a:off x="252591" y="133459"/>
              <a:ext cx="5429508" cy="33061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 smtClean="0"/>
                <a:t>多个用户可以一同在聊天室中进行</a:t>
              </a:r>
              <a:r>
                <a:rPr lang="zh-CN" altLang="en-US" sz="3200" dirty="0" smtClean="0"/>
                <a:t>聊天，用户发送群聊消息时，服务器会将消息发送给每个客户端。当</a:t>
              </a:r>
              <a:r>
                <a:rPr lang="zh-CN" altLang="en-US" sz="3200" dirty="0">
                  <a:latin typeface="Calibri" panose="020F0502020204030204" pitchFamily="34" charset="0"/>
                </a:rPr>
                <a:t>获取用户私聊请求的时候</a:t>
              </a:r>
              <a:r>
                <a:rPr lang="zh-CN" altLang="en-US" sz="3200" dirty="0" smtClean="0">
                  <a:latin typeface="Calibri" panose="020F0502020204030204" pitchFamily="34" charset="0"/>
                </a:rPr>
                <a:t>，服务器会遍历所有用户，仅将消息发送给特定的客户端。</a:t>
              </a:r>
              <a:endParaRPr lang="zh-CN" altLang="en-US" sz="3200" dirty="0">
                <a:latin typeface="Calibri" panose="020F0502020204030204" pitchFamily="34" charset="0"/>
              </a:endParaRPr>
            </a:p>
            <a:p>
              <a:endParaRPr lang="zh-CN" altLang="en-US" sz="3200" dirty="0">
                <a:latin typeface="Calibri" panose="020F0502020204030204" pitchFamily="34" charset="0"/>
              </a:endParaRPr>
            </a:p>
          </p:txBody>
        </p:sp>
        <p:sp>
          <p:nvSpPr>
            <p:cNvPr id="6156" name="TextBox 12"/>
            <p:cNvSpPr txBox="1"/>
            <p:nvPr/>
          </p:nvSpPr>
          <p:spPr>
            <a:xfrm>
              <a:off x="1908212" y="2279574"/>
              <a:ext cx="3096344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endParaRPr lang="zh-CN" altLang="en-US" sz="4400" dirty="0">
                <a:solidFill>
                  <a:srgbClr val="00B0F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6153" name="TextBox 14"/>
          <p:cNvSpPr txBox="1"/>
          <p:nvPr/>
        </p:nvSpPr>
        <p:spPr>
          <a:xfrm>
            <a:off x="8210550" y="6092825"/>
            <a:ext cx="8985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角三角形 9"/>
          <p:cNvSpPr/>
          <p:nvPr/>
        </p:nvSpPr>
        <p:spPr>
          <a:xfrm rot="-5400000">
            <a:off x="6605588" y="4319588"/>
            <a:ext cx="2736850" cy="23399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直角三角形 8"/>
          <p:cNvSpPr/>
          <p:nvPr/>
        </p:nvSpPr>
        <p:spPr>
          <a:xfrm rot="-5400000">
            <a:off x="6899275" y="4613275"/>
            <a:ext cx="2420938" cy="2068513"/>
          </a:xfrm>
          <a:prstGeom prst="rtTriangle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矩形 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C6D9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8197" name="Group 5"/>
          <p:cNvGrpSpPr/>
          <p:nvPr/>
        </p:nvGrpSpPr>
        <p:grpSpPr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8205" name="圆角矩形 15"/>
            <p:cNvSpPr/>
            <p:nvPr/>
          </p:nvSpPr>
          <p:spPr>
            <a:xfrm rot="2748091">
              <a:off x="143604" y="907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06" name="圆角矩形 15"/>
            <p:cNvSpPr/>
            <p:nvPr/>
          </p:nvSpPr>
          <p:spPr>
            <a:xfrm rot="-2748091" flipH="1">
              <a:off x="-9078" y="976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199" name="直角三角形 5"/>
          <p:cNvSpPr/>
          <p:nvPr/>
        </p:nvSpPr>
        <p:spPr>
          <a:xfrm rot="-5400000">
            <a:off x="7307263" y="5021263"/>
            <a:ext cx="1979612" cy="16922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8200" name="Group 10"/>
          <p:cNvGrpSpPr/>
          <p:nvPr/>
        </p:nvGrpSpPr>
        <p:grpSpPr>
          <a:xfrm>
            <a:off x="1071563" y="1500188"/>
            <a:ext cx="6742112" cy="4174749"/>
            <a:chOff x="0" y="0"/>
            <a:chExt cx="5959716" cy="3899597"/>
          </a:xfrm>
        </p:grpSpPr>
        <p:sp>
          <p:nvSpPr>
            <p:cNvPr id="8202" name="矩形 10"/>
            <p:cNvSpPr/>
            <p:nvPr/>
          </p:nvSpPr>
          <p:spPr>
            <a:xfrm>
              <a:off x="0" y="0"/>
              <a:ext cx="5959716" cy="3874739"/>
            </a:xfrm>
            <a:prstGeom prst="rect">
              <a:avLst/>
            </a:prstGeom>
            <a:noFill/>
            <a:ln w="38100" cap="flat" cmpd="sng">
              <a:solidFill>
                <a:srgbClr val="00B0F0"/>
              </a:solidFill>
              <a:prstDash val="dashDot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03" name="TextBox 11"/>
            <p:cNvSpPr txBox="1"/>
            <p:nvPr/>
          </p:nvSpPr>
          <p:spPr>
            <a:xfrm>
              <a:off x="252591" y="133459"/>
              <a:ext cx="5429508" cy="37661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 smtClean="0">
                  <a:latin typeface="Calibri" panose="020F0502020204030204" pitchFamily="34" charset="0"/>
                </a:rPr>
                <a:t>此项目运用</a:t>
              </a:r>
              <a:r>
                <a:rPr lang="en-US" altLang="zh-CN" sz="3200" dirty="0" smtClean="0">
                  <a:latin typeface="Calibri" panose="020F0502020204030204" pitchFamily="34" charset="0"/>
                </a:rPr>
                <a:t>Java Socket</a:t>
              </a:r>
              <a:r>
                <a:rPr lang="zh-CN" altLang="en-US" sz="3200" dirty="0" smtClean="0">
                  <a:latin typeface="Calibri" panose="020F0502020204030204" pitchFamily="34" charset="0"/>
                </a:rPr>
                <a:t>相关知识，遵循</a:t>
              </a:r>
              <a:r>
                <a:rPr lang="en-US" altLang="zh-CN" sz="3200" dirty="0" smtClean="0">
                  <a:latin typeface="Calibri" panose="020F0502020204030204" pitchFamily="34" charset="0"/>
                </a:rPr>
                <a:t>TCP</a:t>
              </a:r>
              <a:r>
                <a:rPr lang="en-US" altLang="zh-CN" sz="3200" dirty="0" smtClean="0"/>
                <a:t>/IP</a:t>
              </a:r>
              <a:r>
                <a:rPr lang="zh-CN" altLang="en-US" sz="3200" dirty="0" smtClean="0"/>
                <a:t>协议。</a:t>
              </a:r>
              <a:endParaRPr lang="en-US" altLang="zh-CN" sz="3200" dirty="0" smtClean="0"/>
            </a:p>
            <a:p>
              <a:r>
                <a:rPr lang="zh-CN" altLang="en-US" sz="3200" dirty="0" smtClean="0">
                  <a:latin typeface="Calibri" panose="020F0502020204030204" pitchFamily="34" charset="0"/>
                </a:rPr>
                <a:t>编译语言为</a:t>
              </a:r>
              <a:r>
                <a:rPr lang="en-US" altLang="zh-CN" sz="3200" dirty="0" smtClean="0">
                  <a:latin typeface="Calibri" panose="020F0502020204030204" pitchFamily="34" charset="0"/>
                </a:rPr>
                <a:t>Java</a:t>
              </a:r>
              <a:r>
                <a:rPr lang="zh-CN" altLang="en-US" sz="3200" dirty="0" smtClean="0">
                  <a:latin typeface="Calibri" panose="020F0502020204030204" pitchFamily="34" charset="0"/>
                </a:rPr>
                <a:t>语言，编译环境为</a:t>
              </a:r>
              <a:r>
                <a:rPr lang="en-US" altLang="zh-CN" sz="3200" dirty="0" smtClean="0">
                  <a:latin typeface="Calibri" panose="020F0502020204030204" pitchFamily="34" charset="0"/>
                </a:rPr>
                <a:t>Eclipse</a:t>
              </a:r>
              <a:r>
                <a:rPr lang="zh-CN" altLang="en-US" sz="3200" dirty="0" smtClean="0">
                  <a:latin typeface="Calibri" panose="020F0502020204030204" pitchFamily="34" charset="0"/>
                </a:rPr>
                <a:t>。</a:t>
              </a:r>
              <a:endParaRPr lang="en-US" altLang="zh-CN" sz="3200" dirty="0" smtClean="0">
                <a:latin typeface="Calibri" panose="020F0502020204030204" pitchFamily="34" charset="0"/>
              </a:endParaRPr>
            </a:p>
            <a:p>
              <a:r>
                <a:rPr lang="zh-CN" altLang="en-US" sz="3200" dirty="0" smtClean="0"/>
                <a:t>原</a:t>
              </a:r>
              <a:r>
                <a:rPr lang="zh-CN" altLang="en-US" sz="3200" dirty="0" smtClean="0"/>
                <a:t>打算将项目移植到</a:t>
              </a:r>
              <a:r>
                <a:rPr lang="en-US" sz="3200" dirty="0" smtClean="0"/>
                <a:t>Android  </a:t>
              </a:r>
              <a:r>
                <a:rPr lang="en-US" sz="3200" dirty="0" smtClean="0"/>
                <a:t>Studio</a:t>
              </a:r>
              <a:r>
                <a:rPr lang="zh-CN" altLang="en-US" sz="3200" dirty="0" smtClean="0"/>
                <a:t>上，可惜遇到瓶颈，没有完成这部分工作。</a:t>
              </a:r>
              <a:endParaRPr lang="zh-CN" altLang="en-US" sz="3200" dirty="0" smtClean="0"/>
            </a:p>
            <a:p>
              <a:endParaRPr lang="zh-CN" altLang="en-US" sz="3200" dirty="0">
                <a:latin typeface="Calibri" panose="020F0502020204030204" pitchFamily="34" charset="0"/>
              </a:endParaRPr>
            </a:p>
          </p:txBody>
        </p:sp>
        <p:sp>
          <p:nvSpPr>
            <p:cNvPr id="8204" name="TextBox 12"/>
            <p:cNvSpPr txBox="1"/>
            <p:nvPr/>
          </p:nvSpPr>
          <p:spPr>
            <a:xfrm>
              <a:off x="1908212" y="2279574"/>
              <a:ext cx="3096344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endParaRPr lang="zh-CN" altLang="en-US" sz="4400" dirty="0">
                <a:solidFill>
                  <a:srgbClr val="00B0F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01" name="TextBox 14"/>
          <p:cNvSpPr txBox="1"/>
          <p:nvPr/>
        </p:nvSpPr>
        <p:spPr>
          <a:xfrm>
            <a:off x="8210550" y="6092825"/>
            <a:ext cx="8985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角三角形 9"/>
          <p:cNvSpPr/>
          <p:nvPr/>
        </p:nvSpPr>
        <p:spPr>
          <a:xfrm rot="-5400000">
            <a:off x="6605588" y="4319588"/>
            <a:ext cx="2736850" cy="23399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直角三角形 8"/>
          <p:cNvSpPr/>
          <p:nvPr/>
        </p:nvSpPr>
        <p:spPr>
          <a:xfrm rot="-5400000">
            <a:off x="6899275" y="4613275"/>
            <a:ext cx="2420938" cy="2068513"/>
          </a:xfrm>
          <a:prstGeom prst="rtTriangle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矩形 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C6D9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8197" name="Group 5"/>
          <p:cNvGrpSpPr/>
          <p:nvPr/>
        </p:nvGrpSpPr>
        <p:grpSpPr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8205" name="圆角矩形 15"/>
            <p:cNvSpPr/>
            <p:nvPr/>
          </p:nvSpPr>
          <p:spPr>
            <a:xfrm rot="2748091">
              <a:off x="143604" y="907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06" name="圆角矩形 15"/>
            <p:cNvSpPr/>
            <p:nvPr/>
          </p:nvSpPr>
          <p:spPr>
            <a:xfrm rot="-2748091" flipH="1">
              <a:off x="-9078" y="976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199" name="直角三角形 5"/>
          <p:cNvSpPr/>
          <p:nvPr/>
        </p:nvSpPr>
        <p:spPr>
          <a:xfrm rot="-5400000">
            <a:off x="7307263" y="5021263"/>
            <a:ext cx="1979612" cy="16922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201" name="TextBox 14"/>
          <p:cNvSpPr txBox="1"/>
          <p:nvPr/>
        </p:nvSpPr>
        <p:spPr>
          <a:xfrm>
            <a:off x="8210550" y="6092825"/>
            <a:ext cx="8985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61110" y="16319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代码细节</a:t>
            </a:r>
            <a:endParaRPr lang="zh-CN" altLang="en-US" sz="3200" dirty="0"/>
          </a:p>
        </p:txBody>
      </p:sp>
      <p:pic>
        <p:nvPicPr>
          <p:cNvPr id="16385" name="Picture 1" descr="D:\QQ\154539642\Image\C2C\D8_)]_9`8TWPVBSP]@YXJJ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4857751" cy="6143644"/>
          </a:xfrm>
          <a:prstGeom prst="rect">
            <a:avLst/>
          </a:prstGeom>
          <a:noFill/>
        </p:spPr>
      </p:pic>
      <p:pic>
        <p:nvPicPr>
          <p:cNvPr id="16386" name="Picture 2" descr="D:\QQ\154539642\Image\C2C\5[Q1}COQFZS92ITQU8R`8H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714356"/>
            <a:ext cx="4343400" cy="6143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角三角形 9"/>
          <p:cNvSpPr/>
          <p:nvPr/>
        </p:nvSpPr>
        <p:spPr>
          <a:xfrm rot="-5400000">
            <a:off x="6605588" y="4319588"/>
            <a:ext cx="2736850" cy="23399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直角三角形 8"/>
          <p:cNvSpPr/>
          <p:nvPr/>
        </p:nvSpPr>
        <p:spPr>
          <a:xfrm rot="-5400000">
            <a:off x="6899275" y="4613275"/>
            <a:ext cx="2420938" cy="2068513"/>
          </a:xfrm>
          <a:prstGeom prst="rtTriangle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矩形 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C6D9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8197" name="Group 5"/>
          <p:cNvGrpSpPr/>
          <p:nvPr/>
        </p:nvGrpSpPr>
        <p:grpSpPr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8205" name="圆角矩形 15"/>
            <p:cNvSpPr/>
            <p:nvPr/>
          </p:nvSpPr>
          <p:spPr>
            <a:xfrm rot="2748091">
              <a:off x="143604" y="907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206" name="圆角矩形 15"/>
            <p:cNvSpPr/>
            <p:nvPr/>
          </p:nvSpPr>
          <p:spPr>
            <a:xfrm rot="-2748091" flipH="1">
              <a:off x="-9078" y="9768"/>
              <a:ext cx="1378064" cy="1359908"/>
            </a:xfrm>
            <a:custGeom>
              <a:avLst/>
              <a:gdLst>
                <a:gd name="txL" fmla="*/ 0 w 1378064"/>
                <a:gd name="txT" fmla="*/ 0 h 1359908"/>
                <a:gd name="txR" fmla="*/ 1378064 w 1378064"/>
                <a:gd name="txB" fmla="*/ 1359908 h 1359908"/>
              </a:gdLst>
              <a:ahLst/>
              <a:cxnLst>
                <a:cxn ang="0">
                  <a:pos x="8208" y="70304"/>
                </a:cxn>
                <a:cxn ang="0">
                  <a:pos x="177935" y="0"/>
                </a:cxn>
                <a:cxn ang="0">
                  <a:pos x="1138033" y="0"/>
                </a:cxn>
                <a:cxn ang="0">
                  <a:pos x="1378064" y="240031"/>
                </a:cxn>
                <a:cxn ang="0">
                  <a:pos x="1378064" y="1200129"/>
                </a:cxn>
                <a:cxn ang="0">
                  <a:pos x="1315969" y="1359908"/>
                </a:cxn>
                <a:cxn ang="0">
                  <a:pos x="1079065" y="1129541"/>
                </a:cxn>
                <a:cxn ang="0">
                  <a:pos x="1086335" y="1091030"/>
                </a:cxn>
                <a:cxn ang="0">
                  <a:pos x="1086335" y="450590"/>
                </a:cxn>
                <a:cxn ang="0">
                  <a:pos x="926220" y="290476"/>
                </a:cxn>
                <a:cxn ang="0">
                  <a:pos x="285780" y="290476"/>
                </a:cxn>
                <a:cxn ang="0">
                  <a:pos x="228154" y="302110"/>
                </a:cxn>
                <a:cxn ang="0">
                  <a:pos x="0" y="80252"/>
                </a:cxn>
                <a:cxn ang="0">
                  <a:pos x="8208" y="70304"/>
                </a:cxn>
              </a:cxnLst>
              <a:rect l="txL" t="txT" r="txR" b="txB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 anchor="ctr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199" name="直角三角形 5"/>
          <p:cNvSpPr/>
          <p:nvPr/>
        </p:nvSpPr>
        <p:spPr>
          <a:xfrm rot="-5400000">
            <a:off x="7307263" y="5021263"/>
            <a:ext cx="1979612" cy="1692275"/>
          </a:xfrm>
          <a:prstGeom prst="rtTriangle">
            <a:avLst/>
          </a:prstGeom>
          <a:solidFill>
            <a:srgbClr val="C6D9F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201" name="TextBox 14"/>
          <p:cNvSpPr txBox="1"/>
          <p:nvPr/>
        </p:nvSpPr>
        <p:spPr>
          <a:xfrm>
            <a:off x="8210550" y="6092825"/>
            <a:ext cx="8985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14285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服务器部分代码展示</a:t>
            </a:r>
            <a:endParaRPr lang="zh-CN" altLang="en-US" sz="3600" dirty="0"/>
          </a:p>
        </p:txBody>
      </p:sp>
      <p:pic>
        <p:nvPicPr>
          <p:cNvPr id="15361" name="Picture 1" descr="C:\Users\15453\AppData\Roaming\Tencent\Users\154539642\QQ\WinTemp\RichOle\[_~XTNLKX78J13X1P(OSH5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540</Words>
  <Application>WPS 演示</Application>
  <PresentationFormat>全屏显示(4:3)</PresentationFormat>
  <Paragraphs>91</Paragraphs>
  <Slides>25</Slides>
  <Notes>0</Notes>
  <HiddenSlides>0</HiddenSlides>
  <MMClips>4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</vt:lpstr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154539642@qq.com</cp:lastModifiedBy>
  <cp:revision>71</cp:revision>
  <dcterms:created xsi:type="dcterms:W3CDTF">2012-08-08T06:56:00Z</dcterms:created>
  <dcterms:modified xsi:type="dcterms:W3CDTF">2019-06-09T03:41:32Z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