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handoutMasterIdLst>
    <p:handoutMasterId r:id="rId29"/>
  </p:handoutMasterIdLst>
  <p:sldIdLst>
    <p:sldId id="267" r:id="rId3"/>
    <p:sldId id="270" r:id="rId4"/>
    <p:sldId id="271" r:id="rId5"/>
    <p:sldId id="292" r:id="rId6"/>
    <p:sldId id="293" r:id="rId7"/>
    <p:sldId id="294"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2" r:id="rId23"/>
    <p:sldId id="313" r:id="rId24"/>
    <p:sldId id="314" r:id="rId25"/>
    <p:sldId id="315" r:id="rId26"/>
    <p:sldId id="288" r:id="rId27"/>
  </p:sldIdLst>
  <p:sldSz cx="12192000" cy="6858000"/>
  <p:notesSz cx="6858000" cy="9144000"/>
  <p:embeddedFontLst>
    <p:embeddedFont>
      <p:font typeface="Calibri" panose="020F0502020204030204" charset="0"/>
      <p:regular r:id="rId33"/>
      <p:bold r:id="rId34"/>
      <p:italic r:id="rId35"/>
      <p:boldItalic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FB0"/>
    <a:srgbClr val="0392E3"/>
    <a:srgbClr val="E1C963"/>
    <a:srgbClr val="EB3079"/>
    <a:srgbClr val="221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1" d="100"/>
          <a:sy n="81" d="100"/>
        </p:scale>
        <p:origin x="73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pitchFamily="34" charset="0"/>
                <a:cs typeface="+mn-ea"/>
                <a:sym typeface="+mn-lt"/>
              </a:rPr>
              <a:t>Identitas projek &amp; mahasiswa (Nama MK, Judul aplikasi, link projek Github, Kelas, NIM, Nama mhs)</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Deskripsi aplikasi</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Fitur-fitur aplikasi</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Alur kerja </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Diagram class </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Rancangan antarmuka</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Screenshot coding di IDE</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Screenshot tampilan luaran program</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Screenshot tampilan unggahan halaman projek Github</a:t>
            </a:r>
            <a:endParaRPr lang="zh-CN" altLang="en-US">
              <a:latin typeface="Arial" panose="020B0604020202020204" pitchFamily="34" charset="0"/>
              <a:cs typeface="+mn-ea"/>
              <a:sym typeface="+mn-lt"/>
            </a:endParaRPr>
          </a:p>
          <a:p>
            <a:pPr algn="ctr"/>
            <a:r>
              <a:rPr lang="zh-CN" altLang="en-US">
                <a:latin typeface="Arial" panose="020B0604020202020204" pitchFamily="34" charset="0"/>
                <a:cs typeface="+mn-ea"/>
                <a:sym typeface="+mn-lt"/>
              </a:rPr>
              <a:t>dll yang terkait (jika ada)</a:t>
            </a: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55794" y="480605"/>
            <a:ext cx="11333092" cy="5896790"/>
          </a:xfrm>
          <a:prstGeom prst="rect">
            <a:avLst/>
          </a:prstGeom>
        </p:spPr>
      </p:pic>
      <p:sp>
        <p:nvSpPr>
          <p:cNvPr id="7" name="文本框 6"/>
          <p:cNvSpPr txBox="1"/>
          <p:nvPr/>
        </p:nvSpPr>
        <p:spPr>
          <a:xfrm>
            <a:off x="2312035" y="1438275"/>
            <a:ext cx="8094345" cy="1568450"/>
          </a:xfrm>
          <a:prstGeom prst="rect">
            <a:avLst/>
          </a:prstGeom>
          <a:noFill/>
        </p:spPr>
        <p:txBody>
          <a:bodyPr wrap="square" rtlCol="0">
            <a:spAutoFit/>
          </a:bodyPr>
          <a:lstStyle/>
          <a:p>
            <a:pPr algn="ctr"/>
            <a:r>
              <a:rPr lang="en-US" altLang="zh-CN" sz="4800" b="1" dirty="0">
                <a:solidFill>
                  <a:schemeClr val="bg1"/>
                </a:solidFill>
                <a:latin typeface="Arial" panose="020B0604020202020204" pitchFamily="34" charset="0"/>
                <a:cs typeface="+mn-ea"/>
                <a:sym typeface="+mn-lt"/>
              </a:rPr>
              <a:t>MANAJEMEN DATABASE INTELLIGENCE</a:t>
            </a:r>
            <a:endParaRPr lang="en-US" altLang="zh-CN" sz="4800" b="1" dirty="0">
              <a:solidFill>
                <a:schemeClr val="bg1"/>
              </a:solidFill>
              <a:latin typeface="Arial" panose="020B0604020202020204" pitchFamily="34" charset="0"/>
              <a:cs typeface="+mn-ea"/>
              <a:sym typeface="+mn-lt"/>
            </a:endParaRPr>
          </a:p>
        </p:txBody>
      </p:sp>
      <p:sp>
        <p:nvSpPr>
          <p:cNvPr id="13" name="矩形 12"/>
          <p:cNvSpPr/>
          <p:nvPr/>
        </p:nvSpPr>
        <p:spPr>
          <a:xfrm>
            <a:off x="3799205" y="3966210"/>
            <a:ext cx="5485765" cy="645160"/>
          </a:xfrm>
          <a:prstGeom prst="rect">
            <a:avLst/>
          </a:prstGeom>
        </p:spPr>
        <p:txBody>
          <a:bodyPr wrap="square">
            <a:spAutoFit/>
          </a:bodyPr>
          <a:lstStyle/>
          <a:p>
            <a:pPr algn="ctr"/>
            <a:r>
              <a:rPr lang="en-US" altLang="zh-CN" dirty="0">
                <a:solidFill>
                  <a:schemeClr val="bg1"/>
                </a:solidFill>
                <a:latin typeface="Arial" panose="020B0604020202020204" pitchFamily="34" charset="0"/>
                <a:cs typeface="+mn-ea"/>
                <a:sym typeface="+mn-lt"/>
              </a:rPr>
              <a:t>PBO </a:t>
            </a:r>
            <a:endParaRPr lang="en-US" altLang="zh-CN" dirty="0">
              <a:solidFill>
                <a:schemeClr val="bg1"/>
              </a:solidFill>
              <a:latin typeface="Arial" panose="020B0604020202020204" pitchFamily="34" charset="0"/>
              <a:cs typeface="+mn-ea"/>
              <a:sym typeface="+mn-lt"/>
            </a:endParaRPr>
          </a:p>
          <a:p>
            <a:pPr algn="ctr"/>
            <a:r>
              <a:rPr lang="en-US" altLang="zh-CN" dirty="0">
                <a:solidFill>
                  <a:schemeClr val="bg1"/>
                </a:solidFill>
                <a:latin typeface="Arial" panose="020B0604020202020204" pitchFamily="34" charset="0"/>
                <a:cs typeface="+mn-ea"/>
                <a:sym typeface="+mn-lt"/>
              </a:rPr>
              <a:t>(PEMROGRAMAN BERORIENTASI OBJECT)</a:t>
            </a:r>
            <a:endParaRPr lang="en-US" altLang="zh-CN" dirty="0">
              <a:solidFill>
                <a:schemeClr val="bg1"/>
              </a:solidFill>
              <a:latin typeface="Arial" panose="020B0604020202020204" pitchFamily="34" charset="0"/>
              <a:cs typeface="+mn-ea"/>
              <a:sym typeface="+mn-lt"/>
            </a:endParaRPr>
          </a:p>
        </p:txBody>
      </p:sp>
      <p:cxnSp>
        <p:nvCxnSpPr>
          <p:cNvPr id="6" name="直接连接符 5"/>
          <p:cNvCxnSpPr/>
          <p:nvPr/>
        </p:nvCxnSpPr>
        <p:spPr>
          <a:xfrm>
            <a:off x="4156405" y="3768438"/>
            <a:ext cx="4815840" cy="59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154500" y="4869528"/>
            <a:ext cx="4859655" cy="107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圆角 15"/>
          <p:cNvSpPr/>
          <p:nvPr/>
        </p:nvSpPr>
        <p:spPr>
          <a:xfrm>
            <a:off x="270510" y="316865"/>
            <a:ext cx="2873375" cy="92075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400" dirty="0">
              <a:solidFill>
                <a:srgbClr val="221F42"/>
              </a:solidFill>
              <a:latin typeface="Arial" panose="020B0604020202020204" pitchFamily="34" charset="0"/>
              <a:cs typeface="+mn-ea"/>
              <a:sym typeface="+mn-lt"/>
            </a:endParaRPr>
          </a:p>
          <a:p>
            <a:pPr algn="l"/>
            <a:r>
              <a:rPr lang="en-US" sz="1400" dirty="0">
                <a:solidFill>
                  <a:srgbClr val="221F42"/>
                </a:solidFill>
                <a:latin typeface="Arial" panose="020B0604020202020204" pitchFamily="34" charset="0"/>
                <a:cs typeface="+mn-ea"/>
                <a:sym typeface="+mn-lt"/>
              </a:rPr>
              <a:t>Nama  :  Galuh Ridwanto</a:t>
            </a:r>
            <a:endParaRPr lang="en-US" sz="1400" dirty="0">
              <a:solidFill>
                <a:srgbClr val="221F42"/>
              </a:solidFill>
              <a:latin typeface="Arial" panose="020B0604020202020204" pitchFamily="34" charset="0"/>
              <a:cs typeface="+mn-ea"/>
              <a:sym typeface="+mn-lt"/>
            </a:endParaRPr>
          </a:p>
          <a:p>
            <a:pPr algn="l"/>
            <a:r>
              <a:rPr lang="en-US" sz="1400" dirty="0">
                <a:solidFill>
                  <a:srgbClr val="221F42"/>
                </a:solidFill>
                <a:latin typeface="Arial" panose="020B0604020202020204" pitchFamily="34" charset="0"/>
                <a:cs typeface="+mn-ea"/>
                <a:sym typeface="+mn-lt"/>
              </a:rPr>
              <a:t>NIM     :  2200018316</a:t>
            </a:r>
            <a:endParaRPr lang="en-US" sz="1400" dirty="0">
              <a:solidFill>
                <a:srgbClr val="221F42"/>
              </a:solidFill>
              <a:latin typeface="Arial" panose="020B0604020202020204" pitchFamily="34" charset="0"/>
              <a:cs typeface="+mn-ea"/>
              <a:sym typeface="+mn-lt"/>
            </a:endParaRPr>
          </a:p>
          <a:p>
            <a:pPr algn="l"/>
            <a:r>
              <a:rPr lang="en-US" sz="1400" dirty="0">
                <a:solidFill>
                  <a:srgbClr val="221F42"/>
                </a:solidFill>
                <a:latin typeface="Arial" panose="020B0604020202020204" pitchFamily="34" charset="0"/>
                <a:cs typeface="+mn-ea"/>
                <a:sym typeface="+mn-lt"/>
              </a:rPr>
              <a:t>Kelas  :  G</a:t>
            </a:r>
            <a:endParaRPr lang="en-US" sz="1400" dirty="0">
              <a:solidFill>
                <a:srgbClr val="221F42"/>
              </a:solidFill>
              <a:latin typeface="Arial" panose="020B0604020202020204" pitchFamily="34" charset="0"/>
              <a:cs typeface="+mn-ea"/>
              <a:sym typeface="+mn-lt"/>
            </a:endParaRPr>
          </a:p>
          <a:p>
            <a:pPr algn="l"/>
            <a:endParaRPr lang="en-US" sz="1400" dirty="0">
              <a:solidFill>
                <a:srgbClr val="221F42"/>
              </a:solidFill>
              <a:latin typeface="Arial" panose="020B0604020202020204" pitchFamily="34" charset="0"/>
              <a:cs typeface="+mn-ea"/>
              <a:sym typeface="+mn-lt"/>
            </a:endParaRPr>
          </a:p>
        </p:txBody>
      </p:sp>
      <p:sp>
        <p:nvSpPr>
          <p:cNvPr id="2" name="矩形: 圆角 15"/>
          <p:cNvSpPr/>
          <p:nvPr/>
        </p:nvSpPr>
        <p:spPr>
          <a:xfrm>
            <a:off x="140335" y="6303010"/>
            <a:ext cx="6234430" cy="46355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dirty="0">
                <a:solidFill>
                  <a:srgbClr val="221F42"/>
                </a:solidFill>
                <a:latin typeface="Arial" panose="020B0604020202020204" pitchFamily="34" charset="0"/>
                <a:cs typeface="+mn-ea"/>
                <a:sym typeface="+mn-lt"/>
              </a:rPr>
              <a:t>Link Github  :  </a:t>
            </a:r>
            <a:r>
              <a:rPr lang="en-US" sz="1400" dirty="0">
                <a:solidFill>
                  <a:schemeClr val="accent1"/>
                </a:solidFill>
                <a:latin typeface="Arial" panose="020B0604020202020204" pitchFamily="34" charset="0"/>
                <a:cs typeface="+mn-ea"/>
                <a:sym typeface="+mn-lt"/>
              </a:rPr>
              <a:t>https://github.com/GaluhR/ManajemenDatabaseIntelligence</a:t>
            </a:r>
            <a:endParaRPr lang="en-US" sz="1400" dirty="0">
              <a:solidFill>
                <a:schemeClr val="accent1"/>
              </a:solidFill>
              <a:latin typeface="Arial" panose="020B0604020202020204" pitchFamily="34"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05</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80695"/>
            <a:ext cx="8415020" cy="5896610"/>
          </a:xfrm>
          <a:prstGeom prst="rect">
            <a:avLst/>
          </a:prstGeom>
        </p:spPr>
        <p:txBody>
          <a:bodyPr wrap="square">
            <a:noAutofit/>
          </a:bodyPr>
          <a:lstStyle/>
          <a:p>
            <a:pPr lvl="1" indent="457200" algn="just">
              <a:lnSpc>
                <a:spcPct val="150000"/>
              </a:lnSpc>
              <a:buNone/>
            </a:pPr>
            <a:r>
              <a:rPr lang="en-US" altLang="zh-CN" sz="1400" dirty="0">
                <a:solidFill>
                  <a:schemeClr val="bg1"/>
                </a:solidFill>
                <a:latin typeface="Arial" panose="020B0604020202020204" pitchFamily="34" charset="0"/>
                <a:cs typeface="+mn-ea"/>
                <a:sym typeface="+mn-lt"/>
              </a:rPr>
              <a:t>Setelah DBA sukses login, masuk ke bagian pengelolaan data anggota intelligence </a:t>
            </a:r>
            <a:endParaRPr lang="en-US" altLang="zh-CN" sz="14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000" dirty="0">
                <a:solidFill>
                  <a:schemeClr val="bg1"/>
                </a:solidFill>
                <a:latin typeface="Arial" panose="020B0604020202020204" pitchFamily="34" charset="0"/>
                <a:cs typeface="+mn-ea"/>
                <a:sym typeface="+mn-lt"/>
              </a:rPr>
              <a:t>Rancangan Antarmuka</a:t>
            </a:r>
            <a:endParaRPr lang="en-US" altLang="zh-CN" sz="2000" dirty="0">
              <a:solidFill>
                <a:schemeClr val="bg1"/>
              </a:solidFill>
              <a:latin typeface="Arial" panose="020B0604020202020204" pitchFamily="34" charset="0"/>
              <a:cs typeface="+mn-ea"/>
              <a:sym typeface="+mn-lt"/>
            </a:endParaRPr>
          </a:p>
        </p:txBody>
      </p:sp>
      <p:pic>
        <p:nvPicPr>
          <p:cNvPr id="25" name="Picture 8" descr="IMG_256"/>
          <p:cNvPicPr>
            <a:picLocks noChangeAspect="1"/>
          </p:cNvPicPr>
          <p:nvPr/>
        </p:nvPicPr>
        <p:blipFill>
          <a:blip r:embed="rId2"/>
          <a:stretch>
            <a:fillRect/>
          </a:stretch>
        </p:blipFill>
        <p:spPr>
          <a:xfrm>
            <a:off x="3656965" y="1075055"/>
            <a:ext cx="8228330" cy="39630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pic>
        <p:nvPicPr>
          <p:cNvPr id="2" name="Picture 10"/>
          <p:cNvPicPr>
            <a:picLocks noChangeAspect="1"/>
          </p:cNvPicPr>
          <p:nvPr/>
        </p:nvPicPr>
        <p:blipFill>
          <a:blip r:embed="rId2"/>
          <a:stretch>
            <a:fillRect/>
          </a:stretch>
        </p:blipFill>
        <p:spPr>
          <a:xfrm>
            <a:off x="3716020" y="1575435"/>
            <a:ext cx="8258810" cy="4646295"/>
          </a:xfrm>
          <a:prstGeom prst="rect">
            <a:avLst/>
          </a:prstGeom>
          <a:noFill/>
          <a:ln>
            <a:noFill/>
          </a:ln>
        </p:spPr>
      </p:pic>
      <p:sp>
        <p:nvSpPr>
          <p:cNvPr id="7" name="矩形 18"/>
          <p:cNvSpPr/>
          <p:nvPr/>
        </p:nvSpPr>
        <p:spPr>
          <a:xfrm>
            <a:off x="3448685" y="1075055"/>
            <a:ext cx="2461260"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Main.java</a:t>
            </a:r>
            <a:endParaRPr lang="en-US" altLang="zh-CN" sz="1400" dirty="0">
              <a:solidFill>
                <a:schemeClr val="bg1"/>
              </a:solidFill>
              <a:latin typeface="Arial" panose="020B0604020202020204" pitchFamily="34" charset="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3448685" y="1075055"/>
            <a:ext cx="2461260"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Main.java</a:t>
            </a:r>
            <a:endParaRPr lang="en-US" altLang="zh-CN" sz="1400" dirty="0">
              <a:solidFill>
                <a:schemeClr val="bg1"/>
              </a:solidFill>
              <a:latin typeface="Arial" panose="020B0604020202020204" pitchFamily="34" charset="0"/>
              <a:cs typeface="+mn-ea"/>
              <a:sym typeface="+mn-lt"/>
            </a:endParaRPr>
          </a:p>
        </p:txBody>
      </p:sp>
      <p:pic>
        <p:nvPicPr>
          <p:cNvPr id="4" name="Picture 1"/>
          <p:cNvPicPr>
            <a:picLocks noChangeAspect="1"/>
          </p:cNvPicPr>
          <p:nvPr/>
        </p:nvPicPr>
        <p:blipFill>
          <a:blip r:embed="rId2"/>
          <a:stretch>
            <a:fillRect/>
          </a:stretch>
        </p:blipFill>
        <p:spPr>
          <a:xfrm>
            <a:off x="3593465" y="1575435"/>
            <a:ext cx="8311515" cy="46761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3448685" y="1075055"/>
            <a:ext cx="2461260"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Main.java</a:t>
            </a:r>
            <a:endParaRPr lang="en-US" altLang="zh-CN" sz="1400" dirty="0">
              <a:solidFill>
                <a:schemeClr val="bg1"/>
              </a:solidFill>
              <a:latin typeface="Arial" panose="020B0604020202020204" pitchFamily="34" charset="0"/>
              <a:cs typeface="+mn-ea"/>
              <a:sym typeface="+mn-lt"/>
            </a:endParaRPr>
          </a:p>
        </p:txBody>
      </p:sp>
      <p:pic>
        <p:nvPicPr>
          <p:cNvPr id="4" name="Picture 2"/>
          <p:cNvPicPr>
            <a:picLocks noChangeAspect="1"/>
          </p:cNvPicPr>
          <p:nvPr/>
        </p:nvPicPr>
        <p:blipFill>
          <a:blip r:embed="rId2"/>
          <a:stretch>
            <a:fillRect/>
          </a:stretch>
        </p:blipFill>
        <p:spPr>
          <a:xfrm>
            <a:off x="3462655" y="1575435"/>
            <a:ext cx="8458200" cy="47586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3448685" y="1075055"/>
            <a:ext cx="2461260"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Main.java</a:t>
            </a:r>
            <a:endParaRPr lang="en-US" altLang="zh-CN" sz="1400" dirty="0">
              <a:solidFill>
                <a:schemeClr val="bg1"/>
              </a:solidFill>
              <a:latin typeface="Arial" panose="020B0604020202020204" pitchFamily="34" charset="0"/>
              <a:cs typeface="+mn-ea"/>
              <a:sym typeface="+mn-lt"/>
            </a:endParaRPr>
          </a:p>
        </p:txBody>
      </p:sp>
      <p:pic>
        <p:nvPicPr>
          <p:cNvPr id="2" name="Picture 3"/>
          <p:cNvPicPr>
            <a:picLocks noChangeAspect="1"/>
          </p:cNvPicPr>
          <p:nvPr/>
        </p:nvPicPr>
        <p:blipFill>
          <a:blip r:embed="rId2"/>
          <a:stretch>
            <a:fillRect/>
          </a:stretch>
        </p:blipFill>
        <p:spPr>
          <a:xfrm>
            <a:off x="3462655" y="1575435"/>
            <a:ext cx="8439150" cy="47478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3448685" y="1075055"/>
            <a:ext cx="2461260"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Main.java</a:t>
            </a:r>
            <a:endParaRPr lang="en-US" altLang="zh-CN" sz="1400" dirty="0">
              <a:solidFill>
                <a:schemeClr val="bg1"/>
              </a:solidFill>
              <a:latin typeface="Arial" panose="020B0604020202020204" pitchFamily="34" charset="0"/>
              <a:cs typeface="+mn-ea"/>
              <a:sym typeface="+mn-lt"/>
            </a:endParaRPr>
          </a:p>
        </p:txBody>
      </p:sp>
      <p:pic>
        <p:nvPicPr>
          <p:cNvPr id="2" name="Picture 4"/>
          <p:cNvPicPr>
            <a:picLocks noChangeAspect="1"/>
          </p:cNvPicPr>
          <p:nvPr/>
        </p:nvPicPr>
        <p:blipFill>
          <a:blip r:embed="rId2"/>
          <a:stretch>
            <a:fillRect/>
          </a:stretch>
        </p:blipFill>
        <p:spPr>
          <a:xfrm>
            <a:off x="3462655" y="1575435"/>
            <a:ext cx="8439150" cy="47478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3448685" y="1075055"/>
            <a:ext cx="2461260"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Main.java</a:t>
            </a:r>
            <a:endParaRPr lang="en-US" altLang="zh-CN" sz="1400" dirty="0">
              <a:solidFill>
                <a:schemeClr val="bg1"/>
              </a:solidFill>
              <a:latin typeface="Arial" panose="020B0604020202020204" pitchFamily="34" charset="0"/>
              <a:cs typeface="+mn-ea"/>
              <a:sym typeface="+mn-lt"/>
            </a:endParaRPr>
          </a:p>
        </p:txBody>
      </p:sp>
      <p:pic>
        <p:nvPicPr>
          <p:cNvPr id="4" name="Picture 5"/>
          <p:cNvPicPr>
            <a:picLocks noChangeAspect="1"/>
          </p:cNvPicPr>
          <p:nvPr/>
        </p:nvPicPr>
        <p:blipFill>
          <a:blip r:embed="rId2"/>
          <a:stretch>
            <a:fillRect/>
          </a:stretch>
        </p:blipFill>
        <p:spPr>
          <a:xfrm>
            <a:off x="3448685" y="1575435"/>
            <a:ext cx="8475980" cy="476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2985135" y="1075055"/>
            <a:ext cx="3110865"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IntelligenceMember.java</a:t>
            </a:r>
            <a:endParaRPr lang="en-US" altLang="zh-CN" sz="1400" dirty="0">
              <a:solidFill>
                <a:schemeClr val="bg1"/>
              </a:solidFill>
              <a:latin typeface="Arial" panose="020B0604020202020204" pitchFamily="34" charset="0"/>
              <a:cs typeface="+mn-ea"/>
              <a:sym typeface="+mn-lt"/>
            </a:endParaRPr>
          </a:p>
        </p:txBody>
      </p:sp>
      <p:pic>
        <p:nvPicPr>
          <p:cNvPr id="6" name="Picture 6"/>
          <p:cNvPicPr>
            <a:picLocks noChangeAspect="1"/>
          </p:cNvPicPr>
          <p:nvPr/>
        </p:nvPicPr>
        <p:blipFill>
          <a:blip r:embed="rId2"/>
          <a:stretch>
            <a:fillRect/>
          </a:stretch>
        </p:blipFill>
        <p:spPr>
          <a:xfrm>
            <a:off x="3462655" y="1575435"/>
            <a:ext cx="8530590" cy="47993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2900680" y="1075055"/>
            <a:ext cx="3049270"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IntelligenceMember.java</a:t>
            </a:r>
            <a:endParaRPr lang="en-US" altLang="zh-CN" sz="1400" dirty="0">
              <a:solidFill>
                <a:schemeClr val="bg1"/>
              </a:solidFill>
              <a:latin typeface="Arial" panose="020B0604020202020204" pitchFamily="34" charset="0"/>
              <a:cs typeface="+mn-ea"/>
              <a:sym typeface="+mn-lt"/>
            </a:endParaRPr>
          </a:p>
        </p:txBody>
      </p:sp>
      <p:pic>
        <p:nvPicPr>
          <p:cNvPr id="2" name="Picture 7"/>
          <p:cNvPicPr>
            <a:picLocks noChangeAspect="1"/>
          </p:cNvPicPr>
          <p:nvPr/>
        </p:nvPicPr>
        <p:blipFill>
          <a:blip r:embed="rId2"/>
          <a:stretch>
            <a:fillRect/>
          </a:stretch>
        </p:blipFill>
        <p:spPr>
          <a:xfrm>
            <a:off x="3462655" y="1575435"/>
            <a:ext cx="8439150" cy="47478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49320" y="480695"/>
            <a:ext cx="2646680" cy="594360"/>
          </a:xfrm>
          <a:prstGeom prst="rect">
            <a:avLst/>
          </a:prstGeom>
        </p:spPr>
        <p:txBody>
          <a:bodyPr wrap="square">
            <a:noAutofit/>
          </a:bodyPr>
          <a:lstStyle/>
          <a:p>
            <a:pPr lvl="1" indent="457200" algn="l">
              <a:lnSpc>
                <a:spcPct val="150000"/>
              </a:lnSpc>
              <a:buNone/>
            </a:pPr>
            <a:r>
              <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rPr>
              <a:t>code java in idea</a:t>
            </a:r>
            <a:endParaRPr lang="en-US" altLang="zh-CN" sz="160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mn-ea"/>
              <a:sym typeface="+mn-lt"/>
            </a:endParaRPr>
          </a:p>
        </p:txBody>
      </p:sp>
      <p:sp>
        <p:nvSpPr>
          <p:cNvPr id="9" name="矩形 8"/>
          <p:cNvSpPr/>
          <p:nvPr/>
        </p:nvSpPr>
        <p:spPr>
          <a:xfrm>
            <a:off x="129540" y="2705100"/>
            <a:ext cx="3319145" cy="474345"/>
          </a:xfrm>
          <a:prstGeom prst="rect">
            <a:avLst/>
          </a:prstGeom>
        </p:spPr>
        <p:txBody>
          <a:bodyPr wrap="square">
            <a:noAutofit/>
          </a:bodyPr>
          <a:lstStyle/>
          <a:p>
            <a:pPr algn="ctr"/>
            <a:r>
              <a:rPr lang="en-US" altLang="zh-CN" dirty="0">
                <a:solidFill>
                  <a:schemeClr val="bg1"/>
                </a:solidFill>
                <a:latin typeface="Arial" panose="020B0604020202020204" pitchFamily="34" charset="0"/>
                <a:cs typeface="+mn-ea"/>
                <a:sym typeface="+mn-lt"/>
              </a:rPr>
              <a:t>Bukti Capture/Screenshot</a:t>
            </a:r>
            <a:endParaRPr lang="en-US" altLang="zh-CN" dirty="0">
              <a:solidFill>
                <a:schemeClr val="bg1"/>
              </a:solidFill>
              <a:latin typeface="Arial" panose="020B0604020202020204" pitchFamily="34" charset="0"/>
              <a:cs typeface="+mn-ea"/>
              <a:sym typeface="+mn-lt"/>
            </a:endParaRPr>
          </a:p>
        </p:txBody>
      </p:sp>
      <p:sp>
        <p:nvSpPr>
          <p:cNvPr id="7" name="矩形 18"/>
          <p:cNvSpPr/>
          <p:nvPr/>
        </p:nvSpPr>
        <p:spPr>
          <a:xfrm>
            <a:off x="2498090" y="1075055"/>
            <a:ext cx="4549775" cy="500380"/>
          </a:xfrm>
          <a:prstGeom prst="rect">
            <a:avLst/>
          </a:prstGeom>
        </p:spPr>
        <p:txBody>
          <a:bodyPr wrap="square">
            <a:noAutofit/>
          </a:bodyPr>
          <a:p>
            <a:pPr lvl="1" indent="457200" algn="just">
              <a:lnSpc>
                <a:spcPct val="150000"/>
              </a:lnSpc>
              <a:buNone/>
            </a:pPr>
            <a:r>
              <a:rPr lang="en-US" altLang="zh-CN" sz="1400" dirty="0">
                <a:solidFill>
                  <a:schemeClr val="bg1"/>
                </a:solidFill>
                <a:latin typeface="Arial" panose="020B0604020202020204" pitchFamily="34" charset="0"/>
                <a:cs typeface="+mn-ea"/>
                <a:sym typeface="+mn-lt"/>
              </a:rPr>
              <a:t>Tampilan Luaran/Output program</a:t>
            </a:r>
            <a:endParaRPr lang="en-US" altLang="zh-CN" sz="1400" dirty="0">
              <a:solidFill>
                <a:schemeClr val="bg1"/>
              </a:solidFill>
              <a:latin typeface="Arial" panose="020B0604020202020204" pitchFamily="34" charset="0"/>
              <a:cs typeface="+mn-ea"/>
              <a:sym typeface="+mn-lt"/>
            </a:endParaRPr>
          </a:p>
        </p:txBody>
      </p:sp>
      <p:pic>
        <p:nvPicPr>
          <p:cNvPr id="6" name="Picture 9"/>
          <p:cNvPicPr>
            <a:picLocks noChangeAspect="1"/>
          </p:cNvPicPr>
          <p:nvPr/>
        </p:nvPicPr>
        <p:blipFill>
          <a:blip r:embed="rId2"/>
          <a:stretch>
            <a:fillRect/>
          </a:stretch>
        </p:blipFill>
        <p:spPr>
          <a:xfrm>
            <a:off x="3448685" y="1575435"/>
            <a:ext cx="8494395" cy="47790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8" name="矩形 7"/>
          <p:cNvSpPr/>
          <p:nvPr/>
        </p:nvSpPr>
        <p:spPr>
          <a:xfrm>
            <a:off x="2142737" y="1304763"/>
            <a:ext cx="2721428" cy="4248474"/>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9" name="矩形: 圆角 8"/>
          <p:cNvSpPr/>
          <p:nvPr/>
        </p:nvSpPr>
        <p:spPr>
          <a:xfrm>
            <a:off x="6170450" y="337658"/>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Arial" panose="020B0604020202020204" pitchFamily="34" charset="0"/>
                <a:cs typeface="+mn-ea"/>
                <a:sym typeface="+mn-lt"/>
              </a:rPr>
              <a:t>01</a:t>
            </a:r>
            <a:endParaRPr lang="zh-CN" altLang="en-US" sz="2000" dirty="0">
              <a:solidFill>
                <a:srgbClr val="221F42"/>
              </a:solidFill>
              <a:latin typeface="Arial" panose="020B0604020202020204" pitchFamily="34" charset="0"/>
              <a:cs typeface="+mn-ea"/>
              <a:sym typeface="+mn-lt"/>
            </a:endParaRPr>
          </a:p>
        </p:txBody>
      </p:sp>
      <p:sp>
        <p:nvSpPr>
          <p:cNvPr id="22" name="矩形: 圆角 21"/>
          <p:cNvSpPr/>
          <p:nvPr/>
        </p:nvSpPr>
        <p:spPr>
          <a:xfrm>
            <a:off x="6170450" y="1304061"/>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Arial" panose="020B0604020202020204" pitchFamily="34" charset="0"/>
                <a:cs typeface="+mn-ea"/>
                <a:sym typeface="+mn-lt"/>
              </a:rPr>
              <a:t>02</a:t>
            </a:r>
            <a:endParaRPr lang="zh-CN" altLang="en-US" sz="2000" dirty="0">
              <a:solidFill>
                <a:srgbClr val="221F42"/>
              </a:solidFill>
              <a:latin typeface="Arial" panose="020B0604020202020204" pitchFamily="34" charset="0"/>
              <a:cs typeface="+mn-ea"/>
              <a:sym typeface="+mn-lt"/>
            </a:endParaRPr>
          </a:p>
        </p:txBody>
      </p:sp>
      <p:sp>
        <p:nvSpPr>
          <p:cNvPr id="25" name="矩形: 圆角 24"/>
          <p:cNvSpPr/>
          <p:nvPr/>
        </p:nvSpPr>
        <p:spPr>
          <a:xfrm>
            <a:off x="6170450" y="2269829"/>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Arial" panose="020B0604020202020204" pitchFamily="34" charset="0"/>
                <a:cs typeface="+mn-ea"/>
                <a:sym typeface="+mn-lt"/>
              </a:rPr>
              <a:t>03</a:t>
            </a:r>
            <a:endParaRPr lang="zh-CN" altLang="en-US" sz="2000" dirty="0">
              <a:solidFill>
                <a:srgbClr val="221F42"/>
              </a:solidFill>
              <a:latin typeface="Arial" panose="020B0604020202020204" pitchFamily="34" charset="0"/>
              <a:cs typeface="+mn-ea"/>
              <a:sym typeface="+mn-lt"/>
            </a:endParaRPr>
          </a:p>
        </p:txBody>
      </p:sp>
      <p:sp>
        <p:nvSpPr>
          <p:cNvPr id="28" name="矩形: 圆角 27"/>
          <p:cNvSpPr/>
          <p:nvPr/>
        </p:nvSpPr>
        <p:spPr>
          <a:xfrm>
            <a:off x="6170450" y="4202067"/>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Arial" panose="020B0604020202020204" pitchFamily="34" charset="0"/>
                <a:cs typeface="+mn-ea"/>
                <a:sym typeface="+mn-lt"/>
              </a:rPr>
              <a:t>05</a:t>
            </a:r>
            <a:endParaRPr lang="zh-CN" altLang="en-US" sz="2000" dirty="0">
              <a:solidFill>
                <a:srgbClr val="221F42"/>
              </a:solidFill>
              <a:latin typeface="Arial" panose="020B0604020202020204" pitchFamily="34" charset="0"/>
              <a:cs typeface="+mn-ea"/>
              <a:sym typeface="+mn-lt"/>
            </a:endParaRPr>
          </a:p>
        </p:txBody>
      </p:sp>
      <p:sp>
        <p:nvSpPr>
          <p:cNvPr id="15" name="文本框 14"/>
          <p:cNvSpPr txBox="1"/>
          <p:nvPr/>
        </p:nvSpPr>
        <p:spPr>
          <a:xfrm>
            <a:off x="2051328" y="3063536"/>
            <a:ext cx="2716065" cy="107632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mn-ea"/>
                <a:sym typeface="+mn-lt"/>
              </a:rPr>
              <a:t>Urutan Pembahasan</a:t>
            </a:r>
            <a:endParaRPr lang="en-US" altLang="zh-CN" sz="3200" b="1" dirty="0">
              <a:solidFill>
                <a:schemeClr val="bg1"/>
              </a:solidFill>
              <a:latin typeface="Arial" panose="020B0604020202020204" pitchFamily="34" charset="0"/>
              <a:cs typeface="+mn-ea"/>
              <a:sym typeface="+mn-lt"/>
            </a:endParaRPr>
          </a:p>
        </p:txBody>
      </p:sp>
      <p:sp>
        <p:nvSpPr>
          <p:cNvPr id="16" name="矩形 15"/>
          <p:cNvSpPr/>
          <p:nvPr/>
        </p:nvSpPr>
        <p:spPr>
          <a:xfrm>
            <a:off x="7075424" y="442050"/>
            <a:ext cx="3390357" cy="460375"/>
          </a:xfrm>
          <a:prstGeom prst="rect">
            <a:avLst/>
          </a:prstGeom>
        </p:spPr>
        <p:txBody>
          <a:bodyPr wrap="square">
            <a:spAutoFit/>
          </a:bodyPr>
          <a:lstStyle/>
          <a:p>
            <a:r>
              <a:rPr lang="en-US" altLang="zh-CN" sz="2400" dirty="0">
                <a:solidFill>
                  <a:schemeClr val="bg1"/>
                </a:solidFill>
                <a:latin typeface="Arial" panose="020B0604020202020204" pitchFamily="34" charset="0"/>
                <a:cs typeface="+mn-ea"/>
                <a:sym typeface="+mn-lt"/>
              </a:rPr>
              <a:t>Deskripsi Aplikasi</a:t>
            </a:r>
            <a:endParaRPr lang="en-US" altLang="zh-CN" sz="2400" dirty="0">
              <a:solidFill>
                <a:schemeClr val="bg1"/>
              </a:solidFill>
              <a:latin typeface="Arial" panose="020B0604020202020204" pitchFamily="34" charset="0"/>
              <a:cs typeface="+mn-ea"/>
              <a:sym typeface="+mn-lt"/>
            </a:endParaRPr>
          </a:p>
        </p:txBody>
      </p:sp>
      <p:sp>
        <p:nvSpPr>
          <p:cNvPr id="21" name="矩形 20"/>
          <p:cNvSpPr/>
          <p:nvPr/>
        </p:nvSpPr>
        <p:spPr>
          <a:xfrm>
            <a:off x="7077329" y="1408453"/>
            <a:ext cx="3390357" cy="460375"/>
          </a:xfrm>
          <a:prstGeom prst="rect">
            <a:avLst/>
          </a:prstGeom>
        </p:spPr>
        <p:txBody>
          <a:bodyPr wrap="square">
            <a:spAutoFit/>
          </a:bodyPr>
          <a:lstStyle/>
          <a:p>
            <a:r>
              <a:rPr lang="en-US" altLang="zh-CN" sz="2400" dirty="0">
                <a:solidFill>
                  <a:schemeClr val="bg1"/>
                </a:solidFill>
                <a:latin typeface="Arial" panose="020B0604020202020204" pitchFamily="34" charset="0"/>
                <a:cs typeface="+mn-ea"/>
                <a:sym typeface="+mn-lt"/>
              </a:rPr>
              <a:t>Fitur - fitur aplikasi</a:t>
            </a:r>
            <a:endParaRPr lang="en-US" altLang="zh-CN" sz="2400" dirty="0">
              <a:solidFill>
                <a:schemeClr val="bg1"/>
              </a:solidFill>
              <a:latin typeface="Arial" panose="020B0604020202020204" pitchFamily="34" charset="0"/>
              <a:cs typeface="+mn-ea"/>
              <a:sym typeface="+mn-lt"/>
            </a:endParaRPr>
          </a:p>
        </p:txBody>
      </p:sp>
      <p:sp>
        <p:nvSpPr>
          <p:cNvPr id="24" name="矩形 23"/>
          <p:cNvSpPr/>
          <p:nvPr/>
        </p:nvSpPr>
        <p:spPr>
          <a:xfrm>
            <a:off x="7075423" y="2374856"/>
            <a:ext cx="3390357" cy="460375"/>
          </a:xfrm>
          <a:prstGeom prst="rect">
            <a:avLst/>
          </a:prstGeom>
        </p:spPr>
        <p:txBody>
          <a:bodyPr wrap="square">
            <a:spAutoFit/>
          </a:bodyPr>
          <a:lstStyle/>
          <a:p>
            <a:r>
              <a:rPr lang="en-US" altLang="zh-CN" sz="2400" dirty="0">
                <a:solidFill>
                  <a:schemeClr val="bg1"/>
                </a:solidFill>
                <a:latin typeface="Arial" panose="020B0604020202020204" pitchFamily="34" charset="0"/>
                <a:cs typeface="+mn-ea"/>
                <a:sym typeface="+mn-lt"/>
              </a:rPr>
              <a:t>Alur kerja Aplikasi</a:t>
            </a:r>
            <a:endParaRPr lang="en-US" altLang="zh-CN" sz="2400" dirty="0">
              <a:solidFill>
                <a:schemeClr val="bg1"/>
              </a:solidFill>
              <a:latin typeface="Arial" panose="020B0604020202020204" pitchFamily="34" charset="0"/>
              <a:cs typeface="+mn-ea"/>
              <a:sym typeface="+mn-lt"/>
            </a:endParaRPr>
          </a:p>
        </p:txBody>
      </p:sp>
      <p:sp>
        <p:nvSpPr>
          <p:cNvPr id="32" name="矩形 31"/>
          <p:cNvSpPr/>
          <p:nvPr/>
        </p:nvSpPr>
        <p:spPr>
          <a:xfrm>
            <a:off x="7075423" y="3341367"/>
            <a:ext cx="3390357" cy="460375"/>
          </a:xfrm>
          <a:prstGeom prst="rect">
            <a:avLst/>
          </a:prstGeom>
        </p:spPr>
        <p:txBody>
          <a:bodyPr wrap="square">
            <a:spAutoFit/>
          </a:bodyPr>
          <a:lstStyle/>
          <a:p>
            <a:r>
              <a:rPr lang="en-US" altLang="zh-CN" sz="2400" dirty="0">
                <a:solidFill>
                  <a:schemeClr val="bg1"/>
                </a:solidFill>
                <a:latin typeface="Arial" panose="020B0604020202020204" pitchFamily="34" charset="0"/>
                <a:cs typeface="+mn-ea"/>
                <a:sym typeface="+mn-lt"/>
              </a:rPr>
              <a:t>Diagram class</a:t>
            </a:r>
            <a:endParaRPr lang="en-US" altLang="zh-CN" sz="2400" dirty="0">
              <a:solidFill>
                <a:schemeClr val="bg1"/>
              </a:solidFill>
              <a:latin typeface="Arial" panose="020B0604020202020204" pitchFamily="34" charset="0"/>
              <a:cs typeface="+mn-ea"/>
              <a:sym typeface="+mn-lt"/>
            </a:endParaRPr>
          </a:p>
        </p:txBody>
      </p:sp>
      <p:sp>
        <p:nvSpPr>
          <p:cNvPr id="2" name="矩形: 圆角 27"/>
          <p:cNvSpPr/>
          <p:nvPr/>
        </p:nvSpPr>
        <p:spPr>
          <a:xfrm>
            <a:off x="6170450" y="3236232"/>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dirty="0">
                <a:solidFill>
                  <a:srgbClr val="221F42"/>
                </a:solidFill>
                <a:latin typeface="Arial" panose="020B0604020202020204" pitchFamily="34" charset="0"/>
                <a:cs typeface="+mn-ea"/>
                <a:sym typeface="+mn-lt"/>
              </a:rPr>
              <a:t>04</a:t>
            </a:r>
            <a:endParaRPr lang="zh-CN" altLang="en-US" sz="2000" dirty="0">
              <a:solidFill>
                <a:srgbClr val="221F42"/>
              </a:solidFill>
              <a:latin typeface="Arial" panose="020B0604020202020204" pitchFamily="34" charset="0"/>
              <a:cs typeface="+mn-ea"/>
              <a:sym typeface="+mn-lt"/>
            </a:endParaRPr>
          </a:p>
        </p:txBody>
      </p:sp>
      <p:sp>
        <p:nvSpPr>
          <p:cNvPr id="4" name="矩形 31"/>
          <p:cNvSpPr/>
          <p:nvPr/>
        </p:nvSpPr>
        <p:spPr>
          <a:xfrm>
            <a:off x="7075423" y="4307837"/>
            <a:ext cx="3390357" cy="460375"/>
          </a:xfrm>
          <a:prstGeom prst="rect">
            <a:avLst/>
          </a:prstGeom>
        </p:spPr>
        <p:txBody>
          <a:bodyPr wrap="square">
            <a:spAutoFit/>
          </a:bodyPr>
          <a:p>
            <a:r>
              <a:rPr lang="en-US" altLang="zh-CN" sz="2400" dirty="0">
                <a:solidFill>
                  <a:schemeClr val="bg1"/>
                </a:solidFill>
                <a:latin typeface="Arial" panose="020B0604020202020204" pitchFamily="34" charset="0"/>
                <a:cs typeface="+mn-ea"/>
                <a:sym typeface="+mn-lt"/>
              </a:rPr>
              <a:t>Rancangan Antarmuka</a:t>
            </a:r>
            <a:endParaRPr lang="en-US" altLang="zh-CN" sz="2400" dirty="0">
              <a:solidFill>
                <a:schemeClr val="bg1"/>
              </a:solidFill>
              <a:latin typeface="Arial" panose="020B0604020202020204" pitchFamily="34" charset="0"/>
              <a:cs typeface="+mn-ea"/>
              <a:sym typeface="+mn-lt"/>
            </a:endParaRPr>
          </a:p>
        </p:txBody>
      </p:sp>
      <p:sp>
        <p:nvSpPr>
          <p:cNvPr id="6" name="矩形: 圆角 27"/>
          <p:cNvSpPr/>
          <p:nvPr/>
        </p:nvSpPr>
        <p:spPr>
          <a:xfrm>
            <a:off x="6170450" y="5421902"/>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dirty="0">
                <a:solidFill>
                  <a:srgbClr val="221F42"/>
                </a:solidFill>
                <a:latin typeface="Arial" panose="020B0604020202020204" pitchFamily="34" charset="0"/>
                <a:cs typeface="+mn-ea"/>
                <a:sym typeface="+mn-lt"/>
              </a:rPr>
              <a:t>06</a:t>
            </a:r>
            <a:endParaRPr lang="zh-CN" altLang="en-US" sz="2000" dirty="0">
              <a:solidFill>
                <a:srgbClr val="221F42"/>
              </a:solidFill>
              <a:latin typeface="Arial" panose="020B0604020202020204" pitchFamily="34" charset="0"/>
              <a:cs typeface="+mn-ea"/>
              <a:sym typeface="+mn-lt"/>
            </a:endParaRPr>
          </a:p>
        </p:txBody>
      </p:sp>
      <p:sp>
        <p:nvSpPr>
          <p:cNvPr id="7" name="矩形 31"/>
          <p:cNvSpPr/>
          <p:nvPr/>
        </p:nvSpPr>
        <p:spPr>
          <a:xfrm>
            <a:off x="7077710" y="5546090"/>
            <a:ext cx="3841750" cy="460375"/>
          </a:xfrm>
          <a:prstGeom prst="rect">
            <a:avLst/>
          </a:prstGeom>
        </p:spPr>
        <p:txBody>
          <a:bodyPr wrap="square">
            <a:spAutoFit/>
          </a:bodyPr>
          <a:p>
            <a:r>
              <a:rPr lang="en-US" altLang="zh-CN" sz="2400" dirty="0">
                <a:solidFill>
                  <a:schemeClr val="bg1"/>
                </a:solidFill>
                <a:latin typeface="Arial" panose="020B0604020202020204" pitchFamily="34" charset="0"/>
                <a:cs typeface="+mn-ea"/>
                <a:sym typeface="+mn-lt"/>
              </a:rPr>
              <a:t>Bukti Capture/Screenshot</a:t>
            </a:r>
            <a:endParaRPr lang="en-US" altLang="zh-CN" sz="2400" dirty="0">
              <a:solidFill>
                <a:schemeClr val="bg1"/>
              </a:solidFill>
              <a:latin typeface="Arial" panose="020B0604020202020204" pitchFamily="34" charset="0"/>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436110" y="483870"/>
            <a:ext cx="2285365" cy="2198370"/>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4294505" y="568960"/>
            <a:ext cx="2568575" cy="1365250"/>
          </a:xfrm>
          <a:prstGeom prst="rect">
            <a:avLst/>
          </a:prstGeom>
          <a:noFill/>
        </p:spPr>
        <p:txBody>
          <a:bodyPr wrap="square" rtlCol="0">
            <a:no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5150304" y="193447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20185" y="2199005"/>
            <a:ext cx="2995930"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Capture </a:t>
            </a:r>
            <a:r>
              <a:rPr lang="en-US" altLang="zh-CN" sz="1400" dirty="0">
                <a:solidFill>
                  <a:schemeClr val="bg1"/>
                </a:solidFill>
                <a:latin typeface="Arial" panose="020B0604020202020204" pitchFamily="34" charset="0"/>
                <a:cs typeface="+mn-ea"/>
                <a:sym typeface="+mn-lt"/>
              </a:rPr>
              <a:t>Uji coba Program</a:t>
            </a:r>
            <a:endParaRPr lang="en-US" altLang="zh-CN" sz="1400" dirty="0">
              <a:solidFill>
                <a:schemeClr val="bg1"/>
              </a:solidFill>
              <a:latin typeface="Arial" panose="020B0604020202020204" pitchFamily="34" charset="0"/>
              <a:cs typeface="+mn-ea"/>
              <a:sym typeface="+mn-lt"/>
            </a:endParaRPr>
          </a:p>
        </p:txBody>
      </p:sp>
      <p:pic>
        <p:nvPicPr>
          <p:cNvPr id="11" name="Picture 11"/>
          <p:cNvPicPr>
            <a:picLocks noChangeAspect="1"/>
          </p:cNvPicPr>
          <p:nvPr/>
        </p:nvPicPr>
        <p:blipFill>
          <a:blip r:embed="rId2"/>
          <a:stretch>
            <a:fillRect/>
          </a:stretch>
        </p:blipFill>
        <p:spPr>
          <a:xfrm>
            <a:off x="338455" y="2971800"/>
            <a:ext cx="5842000" cy="3286760"/>
          </a:xfrm>
          <a:prstGeom prst="rect">
            <a:avLst/>
          </a:prstGeom>
          <a:noFill/>
          <a:ln>
            <a:noFill/>
          </a:ln>
        </p:spPr>
      </p:pic>
      <p:sp>
        <p:nvSpPr>
          <p:cNvPr id="2" name="矩形 8"/>
          <p:cNvSpPr/>
          <p:nvPr/>
        </p:nvSpPr>
        <p:spPr>
          <a:xfrm>
            <a:off x="607060" y="2360930"/>
            <a:ext cx="2995930" cy="321310"/>
          </a:xfrm>
          <a:prstGeom prst="rect">
            <a:avLst/>
          </a:prstGeom>
        </p:spPr>
        <p:txBody>
          <a:bodyPr wrap="square">
            <a:noAutofit/>
          </a:bodyPr>
          <a:p>
            <a:pPr algn="ctr"/>
            <a:r>
              <a:rPr lang="en-US" altLang="zh-CN" sz="1400" dirty="0">
                <a:solidFill>
                  <a:schemeClr val="bg1"/>
                </a:solidFill>
                <a:latin typeface="Arial" panose="020B0604020202020204" pitchFamily="34" charset="0"/>
                <a:cs typeface="+mn-ea"/>
                <a:sym typeface="+mn-lt"/>
              </a:rPr>
              <a:t>Login sebagai DBA</a:t>
            </a:r>
            <a:endParaRPr lang="en-US" altLang="zh-CN" sz="1400" dirty="0">
              <a:solidFill>
                <a:schemeClr val="bg1"/>
              </a:solidFill>
              <a:latin typeface="Arial" panose="020B0604020202020204" pitchFamily="34" charset="0"/>
              <a:cs typeface="+mn-ea"/>
              <a:sym typeface="+mn-lt"/>
            </a:endParaRPr>
          </a:p>
        </p:txBody>
      </p:sp>
      <p:sp>
        <p:nvSpPr>
          <p:cNvPr id="6" name="矩形 8"/>
          <p:cNvSpPr/>
          <p:nvPr/>
        </p:nvSpPr>
        <p:spPr>
          <a:xfrm>
            <a:off x="7433310" y="1934210"/>
            <a:ext cx="4379595"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Lanjut pilih opsi 1 sebanyak 2 kali dan isi data.</a:t>
            </a:r>
            <a:endParaRPr lang="en-US" altLang="zh-CN" sz="1400" dirty="0">
              <a:solidFill>
                <a:schemeClr val="bg1"/>
              </a:solidFill>
              <a:latin typeface="Arial" panose="020B0604020202020204" pitchFamily="34" charset="0"/>
              <a:cs typeface="+mn-ea"/>
              <a:sym typeface="+mn-lt"/>
            </a:endParaRPr>
          </a:p>
        </p:txBody>
      </p:sp>
      <p:pic>
        <p:nvPicPr>
          <p:cNvPr id="12" name="Picture 12"/>
          <p:cNvPicPr>
            <a:picLocks noChangeAspect="1"/>
          </p:cNvPicPr>
          <p:nvPr/>
        </p:nvPicPr>
        <p:blipFill>
          <a:blip r:embed="rId3"/>
          <a:stretch>
            <a:fillRect/>
          </a:stretch>
        </p:blipFill>
        <p:spPr>
          <a:xfrm>
            <a:off x="7101205" y="2562225"/>
            <a:ext cx="4833620" cy="40214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436110" y="483870"/>
            <a:ext cx="2285365" cy="2198370"/>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4294505" y="568960"/>
            <a:ext cx="2568575" cy="1365250"/>
          </a:xfrm>
          <a:prstGeom prst="rect">
            <a:avLst/>
          </a:prstGeom>
          <a:noFill/>
        </p:spPr>
        <p:txBody>
          <a:bodyPr wrap="square" rtlCol="0">
            <a:no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5150304" y="193447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20185" y="2199005"/>
            <a:ext cx="2995930"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Capture </a:t>
            </a:r>
            <a:r>
              <a:rPr lang="en-US" altLang="zh-CN" sz="1400" dirty="0">
                <a:solidFill>
                  <a:schemeClr val="bg1"/>
                </a:solidFill>
                <a:latin typeface="Arial" panose="020B0604020202020204" pitchFamily="34" charset="0"/>
                <a:cs typeface="+mn-ea"/>
                <a:sym typeface="+mn-lt"/>
              </a:rPr>
              <a:t>Uji coba Program</a:t>
            </a:r>
            <a:endParaRPr lang="en-US" altLang="zh-CN" sz="1400" dirty="0">
              <a:solidFill>
                <a:schemeClr val="bg1"/>
              </a:solidFill>
              <a:latin typeface="Arial" panose="020B0604020202020204" pitchFamily="34" charset="0"/>
              <a:cs typeface="+mn-ea"/>
              <a:sym typeface="+mn-lt"/>
            </a:endParaRPr>
          </a:p>
        </p:txBody>
      </p:sp>
      <p:sp>
        <p:nvSpPr>
          <p:cNvPr id="2" name="矩形 8"/>
          <p:cNvSpPr/>
          <p:nvPr/>
        </p:nvSpPr>
        <p:spPr>
          <a:xfrm>
            <a:off x="339090" y="2199005"/>
            <a:ext cx="3717290" cy="614045"/>
          </a:xfrm>
          <a:prstGeom prst="rect">
            <a:avLst/>
          </a:prstGeom>
        </p:spPr>
        <p:txBody>
          <a:bodyPr wrap="square">
            <a:noAutofit/>
          </a:bodyPr>
          <a:p>
            <a:pPr algn="ctr"/>
            <a:r>
              <a:rPr lang="en-US" altLang="zh-CN" sz="1400" dirty="0">
                <a:solidFill>
                  <a:schemeClr val="bg1"/>
                </a:solidFill>
                <a:latin typeface="Arial" panose="020B0604020202020204" pitchFamily="34" charset="0"/>
                <a:cs typeface="+mn-ea"/>
                <a:sym typeface="+mn-lt"/>
              </a:rPr>
              <a:t>Lanjut pilih opsi 4 yaitu tampilkan data, berhasil.</a:t>
            </a:r>
            <a:endParaRPr lang="en-US" altLang="zh-CN" sz="1400" dirty="0">
              <a:solidFill>
                <a:schemeClr val="bg1"/>
              </a:solidFill>
              <a:latin typeface="Arial" panose="020B0604020202020204" pitchFamily="34" charset="0"/>
              <a:cs typeface="+mn-ea"/>
              <a:sym typeface="+mn-lt"/>
            </a:endParaRPr>
          </a:p>
        </p:txBody>
      </p:sp>
      <p:sp>
        <p:nvSpPr>
          <p:cNvPr id="6" name="矩形 8"/>
          <p:cNvSpPr/>
          <p:nvPr/>
        </p:nvSpPr>
        <p:spPr>
          <a:xfrm>
            <a:off x="7352030" y="2255520"/>
            <a:ext cx="4379595"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Lanjut pilih opsi 2, edit data dengan kode ‘B12’.</a:t>
            </a:r>
            <a:endParaRPr lang="en-US" altLang="zh-CN" sz="1400" dirty="0">
              <a:solidFill>
                <a:schemeClr val="bg1"/>
              </a:solidFill>
              <a:latin typeface="Arial" panose="020B0604020202020204" pitchFamily="34" charset="0"/>
              <a:cs typeface="+mn-ea"/>
              <a:sym typeface="+mn-lt"/>
            </a:endParaRPr>
          </a:p>
        </p:txBody>
      </p:sp>
      <p:pic>
        <p:nvPicPr>
          <p:cNvPr id="13" name="Picture 13"/>
          <p:cNvPicPr>
            <a:picLocks noChangeAspect="1"/>
          </p:cNvPicPr>
          <p:nvPr/>
        </p:nvPicPr>
        <p:blipFill>
          <a:blip r:embed="rId2"/>
          <a:stretch>
            <a:fillRect/>
          </a:stretch>
        </p:blipFill>
        <p:spPr>
          <a:xfrm>
            <a:off x="338455" y="2885440"/>
            <a:ext cx="6009640" cy="3388995"/>
          </a:xfrm>
          <a:prstGeom prst="rect">
            <a:avLst/>
          </a:prstGeom>
          <a:noFill/>
          <a:ln>
            <a:noFill/>
          </a:ln>
        </p:spPr>
      </p:pic>
      <p:pic>
        <p:nvPicPr>
          <p:cNvPr id="14" name="Picture 14"/>
          <p:cNvPicPr>
            <a:picLocks noChangeAspect="1"/>
          </p:cNvPicPr>
          <p:nvPr/>
        </p:nvPicPr>
        <p:blipFill>
          <a:blip r:embed="rId3"/>
          <a:stretch>
            <a:fillRect/>
          </a:stretch>
        </p:blipFill>
        <p:spPr>
          <a:xfrm>
            <a:off x="6542723" y="2885123"/>
            <a:ext cx="5269865" cy="3521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436110" y="483870"/>
            <a:ext cx="2285365" cy="2198370"/>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4294505" y="568960"/>
            <a:ext cx="2568575" cy="1365250"/>
          </a:xfrm>
          <a:prstGeom prst="rect">
            <a:avLst/>
          </a:prstGeom>
          <a:noFill/>
        </p:spPr>
        <p:txBody>
          <a:bodyPr wrap="square" rtlCol="0">
            <a:no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5150304" y="193447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20185" y="2199005"/>
            <a:ext cx="2995930"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Capture </a:t>
            </a:r>
            <a:r>
              <a:rPr lang="en-US" altLang="zh-CN" sz="1400" dirty="0">
                <a:solidFill>
                  <a:schemeClr val="bg1"/>
                </a:solidFill>
                <a:latin typeface="Arial" panose="020B0604020202020204" pitchFamily="34" charset="0"/>
                <a:cs typeface="+mn-ea"/>
                <a:sym typeface="+mn-lt"/>
              </a:rPr>
              <a:t>Uji coba Program</a:t>
            </a:r>
            <a:endParaRPr lang="en-US" altLang="zh-CN" sz="1400" dirty="0">
              <a:solidFill>
                <a:schemeClr val="bg1"/>
              </a:solidFill>
              <a:latin typeface="Arial" panose="020B0604020202020204" pitchFamily="34" charset="0"/>
              <a:cs typeface="+mn-ea"/>
              <a:sym typeface="+mn-lt"/>
            </a:endParaRPr>
          </a:p>
        </p:txBody>
      </p:sp>
      <p:sp>
        <p:nvSpPr>
          <p:cNvPr id="2" name="矩形 8"/>
          <p:cNvSpPr/>
          <p:nvPr/>
        </p:nvSpPr>
        <p:spPr>
          <a:xfrm>
            <a:off x="339090" y="2381250"/>
            <a:ext cx="3717290" cy="614045"/>
          </a:xfrm>
          <a:prstGeom prst="rect">
            <a:avLst/>
          </a:prstGeom>
        </p:spPr>
        <p:txBody>
          <a:bodyPr wrap="square">
            <a:noAutofit/>
          </a:bodyPr>
          <a:p>
            <a:pPr algn="ctr"/>
            <a:r>
              <a:rPr lang="en-US" altLang="zh-CN" sz="1400" dirty="0">
                <a:solidFill>
                  <a:schemeClr val="bg1"/>
                </a:solidFill>
                <a:latin typeface="Arial" panose="020B0604020202020204" pitchFamily="34" charset="0"/>
                <a:cs typeface="+mn-ea"/>
                <a:sym typeface="+mn-lt"/>
              </a:rPr>
              <a:t>Edit data sukses.</a:t>
            </a:r>
            <a:endParaRPr lang="en-US" altLang="zh-CN" sz="1400" dirty="0">
              <a:solidFill>
                <a:schemeClr val="bg1"/>
              </a:solidFill>
              <a:latin typeface="Arial" panose="020B0604020202020204" pitchFamily="34" charset="0"/>
              <a:cs typeface="+mn-ea"/>
              <a:sym typeface="+mn-lt"/>
            </a:endParaRPr>
          </a:p>
        </p:txBody>
      </p:sp>
      <p:sp>
        <p:nvSpPr>
          <p:cNvPr id="6" name="矩形 8"/>
          <p:cNvSpPr/>
          <p:nvPr/>
        </p:nvSpPr>
        <p:spPr>
          <a:xfrm>
            <a:off x="7352030" y="1090930"/>
            <a:ext cx="4379595"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Lanjut pilih opsi 5 yaitu beri misi anggota dengan kode ‘A12’. dan berhasil diberi misi</a:t>
            </a:r>
            <a:endParaRPr lang="en-US" altLang="zh-CN" sz="1400" dirty="0">
              <a:solidFill>
                <a:schemeClr val="bg1"/>
              </a:solidFill>
              <a:latin typeface="Arial" panose="020B0604020202020204" pitchFamily="34" charset="0"/>
              <a:cs typeface="+mn-ea"/>
              <a:sym typeface="+mn-lt"/>
            </a:endParaRPr>
          </a:p>
        </p:txBody>
      </p:sp>
      <p:pic>
        <p:nvPicPr>
          <p:cNvPr id="4" name="Picture 15"/>
          <p:cNvPicPr>
            <a:picLocks noChangeAspect="1"/>
          </p:cNvPicPr>
          <p:nvPr/>
        </p:nvPicPr>
        <p:blipFill>
          <a:blip r:embed="rId2"/>
          <a:stretch>
            <a:fillRect/>
          </a:stretch>
        </p:blipFill>
        <p:spPr>
          <a:xfrm>
            <a:off x="339090" y="2885440"/>
            <a:ext cx="3956050" cy="3736975"/>
          </a:xfrm>
          <a:prstGeom prst="rect">
            <a:avLst/>
          </a:prstGeom>
          <a:noFill/>
          <a:ln>
            <a:noFill/>
          </a:ln>
        </p:spPr>
      </p:pic>
      <p:pic>
        <p:nvPicPr>
          <p:cNvPr id="7" name="Picture 16"/>
          <p:cNvPicPr>
            <a:picLocks noChangeAspect="1"/>
          </p:cNvPicPr>
          <p:nvPr/>
        </p:nvPicPr>
        <p:blipFill>
          <a:blip r:embed="rId3"/>
          <a:stretch>
            <a:fillRect/>
          </a:stretch>
        </p:blipFill>
        <p:spPr>
          <a:xfrm>
            <a:off x="7016115" y="1932940"/>
            <a:ext cx="4706620" cy="4689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3870"/>
            <a:ext cx="11596370" cy="5896610"/>
          </a:xfrm>
          <a:prstGeom prst="rect">
            <a:avLst/>
          </a:prstGeom>
        </p:spPr>
      </p:pic>
      <p:sp>
        <p:nvSpPr>
          <p:cNvPr id="8" name="矩形 7"/>
          <p:cNvSpPr/>
          <p:nvPr/>
        </p:nvSpPr>
        <p:spPr>
          <a:xfrm>
            <a:off x="4436110" y="483870"/>
            <a:ext cx="2285365" cy="2198370"/>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4294505" y="568960"/>
            <a:ext cx="2568575" cy="1365250"/>
          </a:xfrm>
          <a:prstGeom prst="rect">
            <a:avLst/>
          </a:prstGeom>
          <a:noFill/>
        </p:spPr>
        <p:txBody>
          <a:bodyPr wrap="square" rtlCol="0">
            <a:no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5150304" y="193447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20185" y="2199005"/>
            <a:ext cx="2995930"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Capture </a:t>
            </a:r>
            <a:r>
              <a:rPr lang="en-US" altLang="zh-CN" sz="1400" dirty="0">
                <a:solidFill>
                  <a:schemeClr val="bg1"/>
                </a:solidFill>
                <a:latin typeface="Arial" panose="020B0604020202020204" pitchFamily="34" charset="0"/>
                <a:cs typeface="+mn-ea"/>
                <a:sym typeface="+mn-lt"/>
              </a:rPr>
              <a:t>Uji coba Program</a:t>
            </a:r>
            <a:endParaRPr lang="en-US" altLang="zh-CN" sz="1400" dirty="0">
              <a:solidFill>
                <a:schemeClr val="bg1"/>
              </a:solidFill>
              <a:latin typeface="Arial" panose="020B0604020202020204" pitchFamily="34" charset="0"/>
              <a:cs typeface="+mn-ea"/>
              <a:sym typeface="+mn-lt"/>
            </a:endParaRPr>
          </a:p>
        </p:txBody>
      </p:sp>
      <p:sp>
        <p:nvSpPr>
          <p:cNvPr id="2" name="矩形 8"/>
          <p:cNvSpPr/>
          <p:nvPr/>
        </p:nvSpPr>
        <p:spPr>
          <a:xfrm>
            <a:off x="174625" y="1318895"/>
            <a:ext cx="3717290" cy="614045"/>
          </a:xfrm>
          <a:prstGeom prst="rect">
            <a:avLst/>
          </a:prstGeom>
        </p:spPr>
        <p:txBody>
          <a:bodyPr wrap="square">
            <a:noAutofit/>
          </a:bodyPr>
          <a:p>
            <a:pPr algn="ctr"/>
            <a:r>
              <a:rPr lang="en-US" altLang="zh-CN" sz="1400" dirty="0">
                <a:solidFill>
                  <a:schemeClr val="bg1"/>
                </a:solidFill>
                <a:latin typeface="Arial" panose="020B0604020202020204" pitchFamily="34" charset="0"/>
                <a:cs typeface="+mn-ea"/>
                <a:sym typeface="+mn-lt"/>
              </a:rPr>
              <a:t>Lanjut pilih opsi 3 hapus data. Dan data terhapus, maka sukses.</a:t>
            </a:r>
            <a:endParaRPr lang="en-US" altLang="zh-CN" sz="1400" dirty="0">
              <a:solidFill>
                <a:schemeClr val="bg1"/>
              </a:solidFill>
              <a:latin typeface="Arial" panose="020B0604020202020204" pitchFamily="34" charset="0"/>
              <a:cs typeface="+mn-ea"/>
              <a:sym typeface="+mn-lt"/>
            </a:endParaRPr>
          </a:p>
        </p:txBody>
      </p:sp>
      <p:sp>
        <p:nvSpPr>
          <p:cNvPr id="6" name="矩形 8"/>
          <p:cNvSpPr/>
          <p:nvPr/>
        </p:nvSpPr>
        <p:spPr>
          <a:xfrm>
            <a:off x="7352030" y="2825750"/>
            <a:ext cx="4379595" cy="321310"/>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Lanjut pilih opsi 6 yaitu close to program</a:t>
            </a:r>
            <a:endParaRPr lang="en-US" altLang="zh-CN" sz="1400" dirty="0">
              <a:solidFill>
                <a:schemeClr val="bg1"/>
              </a:solidFill>
              <a:latin typeface="Arial" panose="020B0604020202020204" pitchFamily="34" charset="0"/>
              <a:cs typeface="+mn-ea"/>
              <a:sym typeface="+mn-lt"/>
            </a:endParaRPr>
          </a:p>
        </p:txBody>
      </p:sp>
      <p:pic>
        <p:nvPicPr>
          <p:cNvPr id="17" name="Picture 17"/>
          <p:cNvPicPr>
            <a:picLocks noChangeAspect="1"/>
          </p:cNvPicPr>
          <p:nvPr/>
        </p:nvPicPr>
        <p:blipFill>
          <a:blip r:embed="rId2"/>
          <a:stretch>
            <a:fillRect/>
          </a:stretch>
        </p:blipFill>
        <p:spPr>
          <a:xfrm>
            <a:off x="88265" y="2198370"/>
            <a:ext cx="4137025" cy="4505325"/>
          </a:xfrm>
          <a:prstGeom prst="rect">
            <a:avLst/>
          </a:prstGeom>
          <a:noFill/>
          <a:ln>
            <a:noFill/>
          </a:ln>
        </p:spPr>
      </p:pic>
      <p:pic>
        <p:nvPicPr>
          <p:cNvPr id="18" name="Picture 18"/>
          <p:cNvPicPr>
            <a:picLocks noChangeAspect="1"/>
          </p:cNvPicPr>
          <p:nvPr/>
        </p:nvPicPr>
        <p:blipFill>
          <a:blip r:embed="rId3"/>
          <a:stretch>
            <a:fillRect/>
          </a:stretch>
        </p:blipFill>
        <p:spPr>
          <a:xfrm>
            <a:off x="7560310" y="3429000"/>
            <a:ext cx="4171315" cy="31711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260" y="480695"/>
            <a:ext cx="3129915" cy="3053080"/>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54691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06</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1233805" cy="34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29895" y="2764790"/>
            <a:ext cx="3019425" cy="474345"/>
          </a:xfrm>
          <a:prstGeom prst="rect">
            <a:avLst/>
          </a:prstGeom>
        </p:spPr>
        <p:txBody>
          <a:bodyPr wrap="square">
            <a:noAutofit/>
          </a:bodyPr>
          <a:lstStyle/>
          <a:p>
            <a:pPr algn="ctr"/>
            <a:r>
              <a:rPr lang="en-US" altLang="zh-CN" sz="1400" dirty="0">
                <a:solidFill>
                  <a:schemeClr val="bg1"/>
                </a:solidFill>
                <a:latin typeface="Arial" panose="020B0604020202020204" pitchFamily="34" charset="0"/>
                <a:cs typeface="+mn-ea"/>
                <a:sym typeface="+mn-lt"/>
              </a:rPr>
              <a:t>Bukti Capture unggahan daftar file di halaman projek Gitlab</a:t>
            </a:r>
            <a:endParaRPr lang="en-US" altLang="zh-CN" sz="1400" dirty="0">
              <a:solidFill>
                <a:schemeClr val="bg1"/>
              </a:solidFill>
              <a:latin typeface="Arial" panose="020B0604020202020204" pitchFamily="34" charset="0"/>
              <a:cs typeface="+mn-ea"/>
              <a:sym typeface="+mn-lt"/>
            </a:endParaRPr>
          </a:p>
        </p:txBody>
      </p:sp>
      <p:pic>
        <p:nvPicPr>
          <p:cNvPr id="22" name="Picture 19"/>
          <p:cNvPicPr>
            <a:picLocks noChangeAspect="1"/>
          </p:cNvPicPr>
          <p:nvPr/>
        </p:nvPicPr>
        <p:blipFill>
          <a:blip r:embed="rId2"/>
          <a:stretch>
            <a:fillRect/>
          </a:stretch>
        </p:blipFill>
        <p:spPr>
          <a:xfrm>
            <a:off x="3959225" y="480695"/>
            <a:ext cx="7898765" cy="44437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7" name="文本框 6"/>
          <p:cNvSpPr txBox="1"/>
          <p:nvPr/>
        </p:nvSpPr>
        <p:spPr>
          <a:xfrm>
            <a:off x="2795870" y="2585065"/>
            <a:ext cx="6600260" cy="829945"/>
          </a:xfrm>
          <a:prstGeom prst="rect">
            <a:avLst/>
          </a:prstGeom>
          <a:noFill/>
        </p:spPr>
        <p:txBody>
          <a:bodyPr wrap="square" rtlCol="0">
            <a:spAutoFit/>
          </a:bodyPr>
          <a:lstStyle/>
          <a:p>
            <a:pPr algn="ctr"/>
            <a:r>
              <a:rPr lang="en-US" sz="4800" b="1" dirty="0">
                <a:solidFill>
                  <a:schemeClr val="bg1"/>
                </a:solidFill>
                <a:latin typeface="Arial" panose="020B0604020202020204" pitchFamily="34" charset="0"/>
                <a:cs typeface="+mn-ea"/>
                <a:sym typeface="+mn-lt"/>
              </a:rPr>
              <a:t>Thank You</a:t>
            </a:r>
            <a:endParaRPr lang="en-US" sz="4800" b="1" dirty="0">
              <a:solidFill>
                <a:schemeClr val="bg1"/>
              </a:solidFill>
              <a:latin typeface="Arial" panose="020B0604020202020204" pitchFamily="34" charset="0"/>
              <a:cs typeface="+mn-ea"/>
              <a:sym typeface="+mn-lt"/>
            </a:endParaRPr>
          </a:p>
        </p:txBody>
      </p:sp>
      <p:sp>
        <p:nvSpPr>
          <p:cNvPr id="13" name="矩形 12"/>
          <p:cNvSpPr/>
          <p:nvPr/>
        </p:nvSpPr>
        <p:spPr>
          <a:xfrm>
            <a:off x="4546600" y="3829155"/>
            <a:ext cx="3098800" cy="368300"/>
          </a:xfrm>
          <a:prstGeom prst="rect">
            <a:avLst/>
          </a:prstGeom>
        </p:spPr>
        <p:txBody>
          <a:bodyPr wrap="square">
            <a:spAutoFit/>
          </a:bodyPr>
          <a:lstStyle/>
          <a:p>
            <a:pPr algn="ctr"/>
            <a:r>
              <a:rPr lang="en-US" altLang="zh-CN" dirty="0">
                <a:solidFill>
                  <a:schemeClr val="bg1"/>
                </a:solidFill>
                <a:latin typeface="Arial" panose="020B0604020202020204" pitchFamily="34" charset="0"/>
                <a:cs typeface="+mn-ea"/>
                <a:sym typeface="+mn-lt"/>
              </a:rPr>
              <a:t>THIS IS MY APPLICATION</a:t>
            </a:r>
            <a:endParaRPr lang="en-US" altLang="zh-CN" dirty="0">
              <a:solidFill>
                <a:schemeClr val="bg1"/>
              </a:solidFill>
              <a:latin typeface="Arial" panose="020B0604020202020204" pitchFamily="34" charset="0"/>
              <a:cs typeface="+mn-ea"/>
              <a:sym typeface="+mn-lt"/>
            </a:endParaRPr>
          </a:p>
        </p:txBody>
      </p:sp>
      <p:cxnSp>
        <p:nvCxnSpPr>
          <p:cNvPr id="6" name="直接连接符 5"/>
          <p:cNvCxnSpPr/>
          <p:nvPr/>
        </p:nvCxnSpPr>
        <p:spPr>
          <a:xfrm>
            <a:off x="4724730" y="3768438"/>
            <a:ext cx="27425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24730" y="4225638"/>
            <a:ext cx="27425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966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01</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1075055"/>
            <a:ext cx="8415020" cy="3806825"/>
          </a:xfrm>
          <a:prstGeom prst="rect">
            <a:avLst/>
          </a:prstGeom>
        </p:spPr>
        <p:txBody>
          <a:bodyPr wrap="square">
            <a:noAutofit/>
          </a:bodyPr>
          <a:lstStyle/>
          <a:p>
            <a:pPr indent="457200" algn="l">
              <a:lnSpc>
                <a:spcPct val="150000"/>
              </a:lnSpc>
            </a:pPr>
            <a:r>
              <a:rPr lang="en-US" altLang="zh-CN" sz="1600" dirty="0">
                <a:solidFill>
                  <a:schemeClr val="bg1"/>
                </a:solidFill>
                <a:latin typeface="Arial" panose="020B0604020202020204" pitchFamily="34" charset="0"/>
                <a:cs typeface="+mn-ea"/>
                <a:sym typeface="+mn-lt"/>
              </a:rPr>
              <a:t>Program yang saya buat kali ini adalah program Java yang saya rancang untuk mengelola data intelijen/ Agen rahasia oleh seorang Database Administrator (DBA). Program ini telah menerapkan konsep OOP (Object-Oriented Programming) karena menggunakan kelas `IntelligenceMember` dan `Main` yang memiliki atribut dan metode yang terkait dengan objek-objek yang ada dalam program. Konsep OOP memungkinkan pemodelan yang lebih baik dan memisahkan logika program ke dalam kelas-kelas yang terpisah, sehingga memudahkan pemeliharaan dan pengembangan program di masa depan.</a:t>
            </a:r>
            <a:endParaRPr lang="en-US" altLang="zh-CN" sz="16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400" dirty="0">
                <a:solidFill>
                  <a:schemeClr val="bg1"/>
                </a:solidFill>
                <a:latin typeface="Arial" panose="020B0604020202020204" pitchFamily="34" charset="0"/>
                <a:cs typeface="+mn-ea"/>
                <a:sym typeface="+mn-lt"/>
              </a:rPr>
              <a:t>Deskripsi Aplikasi</a:t>
            </a:r>
            <a:endParaRPr lang="zh-CN" altLang="en-US" sz="2400" dirty="0">
              <a:solidFill>
                <a:schemeClr val="bg1"/>
              </a:solidFill>
              <a:latin typeface="Arial" panose="020B0604020202020204" pitchFamily="34" charset="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649" y="480605"/>
            <a:ext cx="11333092" cy="589679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02</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80695"/>
            <a:ext cx="8415020" cy="5897245"/>
          </a:xfrm>
          <a:prstGeom prst="rect">
            <a:avLst/>
          </a:prstGeom>
        </p:spPr>
        <p:txBody>
          <a:bodyPr wrap="square">
            <a:noAutofit/>
          </a:bodyPr>
          <a:lstStyle/>
          <a:p>
            <a:pPr marL="457200" lvl="1" indent="457200" algn="l">
              <a:lnSpc>
                <a:spcPct val="150000"/>
              </a:lnSpc>
            </a:pPr>
            <a:r>
              <a:rPr lang="en-US" altLang="zh-CN" sz="1600" dirty="0">
                <a:solidFill>
                  <a:schemeClr val="bg1"/>
                </a:solidFill>
                <a:latin typeface="Arial" panose="020B0604020202020204" pitchFamily="34" charset="0"/>
                <a:cs typeface="+mn-ea"/>
                <a:sym typeface="+mn-lt"/>
              </a:rPr>
              <a:t>Aplikasi ini memiliki fitur-fitur sebagai berikut:</a:t>
            </a: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1. Login : Program meminta pengguna atau si DBA untuk memasukkan username dan password. Jika informasi yang dimasukkan sesuai dengan username dan password yang benar, pengguna dapat melanjutkan ke menu utama program. Jika tidak, pengguna tidak dapat melanjutkan ke pengelolaan data. Fitur ini saya taruh di program ini supaya tidak sembarang orang bisa mengakses data anggota inteligence dan hanya seorang DBA yang bisa Akses.</a:t>
            </a:r>
            <a:endParaRPr lang="en-US" altLang="zh-CN" sz="1600" dirty="0">
              <a:solidFill>
                <a:schemeClr val="bg1"/>
              </a:solidFill>
              <a:latin typeface="Arial" panose="020B0604020202020204" pitchFamily="34" charset="0"/>
              <a:cs typeface="+mn-ea"/>
              <a:sym typeface="+mn-lt"/>
            </a:endParaRPr>
          </a:p>
          <a:p>
            <a:pPr indent="457200" algn="l">
              <a:lnSpc>
                <a:spcPct val="150000"/>
              </a:lnSpc>
            </a:pP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2. Menu Pilihan : Setelah login berhasil, program menampilkan menu pilihan yang terdiri dari:</a:t>
            </a: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   - Menambahkan anggota intelijen</a:t>
            </a: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   - Mengedit data anggota intelijen</a:t>
            </a: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   - Menghapus data anggota intelijen</a:t>
            </a: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   - Menampilkan semua anggota intelijen</a:t>
            </a: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   - Memberikan tugas intelijen</a:t>
            </a:r>
            <a:endParaRPr lang="en-US" altLang="zh-CN" sz="1600" dirty="0">
              <a:solidFill>
                <a:schemeClr val="bg1"/>
              </a:solidFill>
              <a:latin typeface="Arial" panose="020B0604020202020204" pitchFamily="34" charset="0"/>
              <a:cs typeface="+mn-ea"/>
              <a:sym typeface="+mn-lt"/>
            </a:endParaRPr>
          </a:p>
          <a:p>
            <a:pPr indent="457200" algn="l">
              <a:lnSpc>
                <a:spcPct val="150000"/>
              </a:lnSpc>
            </a:pPr>
            <a:r>
              <a:rPr lang="en-US" altLang="zh-CN" sz="1600" dirty="0">
                <a:solidFill>
                  <a:schemeClr val="bg1"/>
                </a:solidFill>
                <a:latin typeface="Arial" panose="020B0604020202020204" pitchFamily="34" charset="0"/>
                <a:cs typeface="+mn-ea"/>
                <a:sym typeface="+mn-lt"/>
              </a:rPr>
              <a:t>   - Keluar dari program</a:t>
            </a:r>
            <a:endParaRPr lang="en-US" altLang="zh-CN" sz="16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400" dirty="0">
                <a:solidFill>
                  <a:schemeClr val="bg1"/>
                </a:solidFill>
                <a:latin typeface="Arial" panose="020B0604020202020204" pitchFamily="34" charset="0"/>
                <a:cs typeface="+mn-ea"/>
                <a:sym typeface="+mn-lt"/>
              </a:rPr>
              <a:t>Fitur - fitur aplikasi</a:t>
            </a:r>
            <a:endParaRPr lang="en-US" altLang="zh-CN" sz="2400" dirty="0">
              <a:solidFill>
                <a:schemeClr val="bg1"/>
              </a:solidFill>
              <a:latin typeface="Arial" panose="020B0604020202020204" pitchFamily="34" charset="0"/>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649" y="480605"/>
            <a:ext cx="11333092" cy="589679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02</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80695"/>
            <a:ext cx="8415020" cy="5897245"/>
          </a:xfrm>
          <a:prstGeom prst="rect">
            <a:avLst/>
          </a:prstGeom>
        </p:spPr>
        <p:txBody>
          <a:bodyPr wrap="square">
            <a:noAutofit/>
          </a:bodyPr>
          <a:lstStyle/>
          <a:p>
            <a:pPr marL="457200" lvl="1" indent="457200" algn="l">
              <a:lnSpc>
                <a:spcPct val="150000"/>
              </a:lnSpc>
            </a:pPr>
            <a:r>
              <a:rPr lang="en-US" altLang="zh-CN" sz="1600" dirty="0">
                <a:solidFill>
                  <a:schemeClr val="bg1"/>
                </a:solidFill>
                <a:latin typeface="Arial" panose="020B0604020202020204" pitchFamily="34" charset="0"/>
                <a:cs typeface="+mn-ea"/>
                <a:sym typeface="+mn-lt"/>
              </a:rPr>
              <a:t>3. Fungsionalitas : </a:t>
            </a:r>
            <a:endParaRPr lang="en-US" altLang="zh-CN" sz="1600" dirty="0">
              <a:solidFill>
                <a:schemeClr val="bg1"/>
              </a:solidFill>
              <a:latin typeface="Arial" panose="020B0604020202020204" pitchFamily="34" charset="0"/>
              <a:cs typeface="+mn-ea"/>
              <a:sym typeface="+mn-lt"/>
            </a:endParaRPr>
          </a:p>
          <a:p>
            <a:pPr marL="457200" lvl="1" indent="457200" algn="l">
              <a:lnSpc>
                <a:spcPct val="150000"/>
              </a:lnSpc>
            </a:pPr>
            <a:r>
              <a:rPr lang="en-US" altLang="zh-CN" sz="1600" dirty="0">
                <a:solidFill>
                  <a:schemeClr val="bg1"/>
                </a:solidFill>
                <a:latin typeface="Arial" panose="020B0604020202020204" pitchFamily="34" charset="0"/>
                <a:cs typeface="+mn-ea"/>
                <a:sym typeface="+mn-lt"/>
              </a:rPr>
              <a:t>   - Pengguna dapat menambahkan anggota intelijen dengan memasukkan nama, kode anggota, dan tingkat keahlian.</a:t>
            </a:r>
            <a:endParaRPr lang="en-US" altLang="zh-CN" sz="1600" dirty="0">
              <a:solidFill>
                <a:schemeClr val="bg1"/>
              </a:solidFill>
              <a:latin typeface="Arial" panose="020B0604020202020204" pitchFamily="34" charset="0"/>
              <a:cs typeface="+mn-ea"/>
              <a:sym typeface="+mn-lt"/>
            </a:endParaRPr>
          </a:p>
          <a:p>
            <a:pPr marL="457200" lvl="1" indent="457200" algn="l">
              <a:lnSpc>
                <a:spcPct val="150000"/>
              </a:lnSpc>
            </a:pPr>
            <a:r>
              <a:rPr lang="en-US" altLang="zh-CN" sz="1600" dirty="0">
                <a:solidFill>
                  <a:schemeClr val="bg1"/>
                </a:solidFill>
                <a:latin typeface="Arial" panose="020B0604020202020204" pitchFamily="34" charset="0"/>
                <a:cs typeface="+mn-ea"/>
                <a:sym typeface="+mn-lt"/>
              </a:rPr>
              <a:t>   - Pengguna dapat mengedit data anggota intelijen berdasarkan kode anggota yang dipilih.</a:t>
            </a:r>
            <a:endParaRPr lang="en-US" altLang="zh-CN" sz="1600" dirty="0">
              <a:solidFill>
                <a:schemeClr val="bg1"/>
              </a:solidFill>
              <a:latin typeface="Arial" panose="020B0604020202020204" pitchFamily="34" charset="0"/>
              <a:cs typeface="+mn-ea"/>
              <a:sym typeface="+mn-lt"/>
            </a:endParaRPr>
          </a:p>
          <a:p>
            <a:pPr marL="457200" lvl="1" indent="457200" algn="l">
              <a:lnSpc>
                <a:spcPct val="150000"/>
              </a:lnSpc>
            </a:pPr>
            <a:r>
              <a:rPr lang="en-US" altLang="zh-CN" sz="1600" dirty="0">
                <a:solidFill>
                  <a:schemeClr val="bg1"/>
                </a:solidFill>
                <a:latin typeface="Arial" panose="020B0604020202020204" pitchFamily="34" charset="0"/>
                <a:cs typeface="+mn-ea"/>
                <a:sym typeface="+mn-lt"/>
              </a:rPr>
              <a:t>   - Pengguna dapat menghapus data anggota intelijen berdasarkan kode anggota yang dipilih.</a:t>
            </a:r>
            <a:endParaRPr lang="en-US" altLang="zh-CN" sz="1600" dirty="0">
              <a:solidFill>
                <a:schemeClr val="bg1"/>
              </a:solidFill>
              <a:latin typeface="Arial" panose="020B0604020202020204" pitchFamily="34" charset="0"/>
              <a:cs typeface="+mn-ea"/>
              <a:sym typeface="+mn-lt"/>
            </a:endParaRPr>
          </a:p>
          <a:p>
            <a:pPr marL="457200" lvl="1" indent="457200" algn="l">
              <a:lnSpc>
                <a:spcPct val="150000"/>
              </a:lnSpc>
            </a:pPr>
            <a:r>
              <a:rPr lang="en-US" altLang="zh-CN" sz="1600" dirty="0">
                <a:solidFill>
                  <a:schemeClr val="bg1"/>
                </a:solidFill>
                <a:latin typeface="Arial" panose="020B0604020202020204" pitchFamily="34" charset="0"/>
                <a:cs typeface="+mn-ea"/>
                <a:sym typeface="+mn-lt"/>
              </a:rPr>
              <a:t>   - Pengguna dapat melihat semua data anggota intelijen yang telah dimasukkan.</a:t>
            </a:r>
            <a:endParaRPr lang="en-US" altLang="zh-CN" sz="1600" dirty="0">
              <a:solidFill>
                <a:schemeClr val="bg1"/>
              </a:solidFill>
              <a:latin typeface="Arial" panose="020B0604020202020204" pitchFamily="34" charset="0"/>
              <a:cs typeface="+mn-ea"/>
              <a:sym typeface="+mn-lt"/>
            </a:endParaRPr>
          </a:p>
          <a:p>
            <a:pPr marL="457200" lvl="1" indent="457200" algn="l">
              <a:lnSpc>
                <a:spcPct val="150000"/>
              </a:lnSpc>
            </a:pPr>
            <a:r>
              <a:rPr lang="en-US" altLang="zh-CN" sz="1600" dirty="0">
                <a:solidFill>
                  <a:schemeClr val="bg1"/>
                </a:solidFill>
                <a:latin typeface="Arial" panose="020B0604020202020204" pitchFamily="34" charset="0"/>
                <a:cs typeface="+mn-ea"/>
                <a:sym typeface="+mn-lt"/>
              </a:rPr>
              <a:t>   - Pengguna dapat memberikan tugas kepada anggota intelijen berdasarkan kode anggota yang dipilih.</a:t>
            </a:r>
            <a:endParaRPr lang="en-US" altLang="zh-CN" sz="1600" dirty="0">
              <a:solidFill>
                <a:schemeClr val="bg1"/>
              </a:solidFill>
              <a:latin typeface="Arial" panose="020B0604020202020204" pitchFamily="34" charset="0"/>
              <a:cs typeface="+mn-ea"/>
              <a:sym typeface="+mn-lt"/>
            </a:endParaRPr>
          </a:p>
          <a:p>
            <a:pPr marL="457200" lvl="1" indent="457200" algn="l">
              <a:lnSpc>
                <a:spcPct val="150000"/>
              </a:lnSpc>
            </a:pPr>
            <a:endParaRPr lang="en-US" altLang="zh-CN" sz="1600" dirty="0">
              <a:solidFill>
                <a:schemeClr val="bg1"/>
              </a:solidFill>
              <a:latin typeface="Arial" panose="020B0604020202020204" pitchFamily="34" charset="0"/>
              <a:cs typeface="+mn-ea"/>
              <a:sym typeface="+mn-lt"/>
            </a:endParaRPr>
          </a:p>
          <a:p>
            <a:pPr marL="457200" lvl="1" indent="457200" algn="l">
              <a:lnSpc>
                <a:spcPct val="150000"/>
              </a:lnSpc>
            </a:pPr>
            <a:r>
              <a:rPr lang="en-US" altLang="zh-CN" sz="1600" dirty="0">
                <a:solidFill>
                  <a:schemeClr val="bg1"/>
                </a:solidFill>
                <a:latin typeface="Arial" panose="020B0604020202020204" pitchFamily="34" charset="0"/>
                <a:cs typeface="+mn-ea"/>
                <a:sym typeface="+mn-lt"/>
              </a:rPr>
              <a:t>4. Penyimpanan Data : Setiap anggota intelijen direpresentasikan sebagai objek dari kelas `IntelligenceMember`, yang memiliki atribut nama, kode anggota, tingkat keahlian, dan misi. Data anggota intelijen disimpan dalam sebuah ArrayList.</a:t>
            </a:r>
            <a:endParaRPr lang="en-US" altLang="zh-CN" sz="16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400" dirty="0">
                <a:solidFill>
                  <a:schemeClr val="bg1"/>
                </a:solidFill>
                <a:latin typeface="Arial" panose="020B0604020202020204" pitchFamily="34" charset="0"/>
                <a:cs typeface="+mn-ea"/>
                <a:sym typeface="+mn-lt"/>
              </a:rPr>
              <a:t>Fitur - fitur aplikasi</a:t>
            </a:r>
            <a:endParaRPr lang="en-US" altLang="zh-CN" sz="2400" dirty="0">
              <a:solidFill>
                <a:schemeClr val="bg1"/>
              </a:solidFill>
              <a:latin typeface="Arial" panose="020B0604020202020204" pitchFamily="34" charset="0"/>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649" y="480605"/>
            <a:ext cx="11333092" cy="589679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03</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80695"/>
            <a:ext cx="8415020" cy="5897245"/>
          </a:xfrm>
          <a:prstGeom prst="rect">
            <a:avLst/>
          </a:prstGeom>
        </p:spPr>
        <p:txBody>
          <a:bodyPr wrap="square">
            <a:noAutofit/>
          </a:bodyPr>
          <a:lstStyle/>
          <a:p>
            <a:pPr marL="800100" lvl="1" indent="-342900" algn="just">
              <a:lnSpc>
                <a:spcPct val="150000"/>
              </a:lnSpc>
              <a:buAutoNum type="arabicPeriod"/>
            </a:pPr>
            <a:r>
              <a:rPr lang="en-US" altLang="zh-CN" sz="1600" dirty="0">
                <a:solidFill>
                  <a:schemeClr val="bg1"/>
                </a:solidFill>
                <a:latin typeface="Arial" panose="020B0604020202020204" pitchFamily="34" charset="0"/>
                <a:cs typeface="+mn-ea"/>
                <a:sym typeface="+mn-lt"/>
              </a:rPr>
              <a:t>Pengguna (DBA) diminta untuk melakukan login dengan memasukkan username dan password.</a:t>
            </a:r>
            <a:endParaRPr lang="en-US" altLang="zh-CN" sz="1600" dirty="0">
              <a:solidFill>
                <a:schemeClr val="bg1"/>
              </a:solidFill>
              <a:latin typeface="Arial" panose="020B0604020202020204" pitchFamily="34" charset="0"/>
              <a:cs typeface="+mn-ea"/>
              <a:sym typeface="+mn-lt"/>
            </a:endParaRPr>
          </a:p>
          <a:p>
            <a:pPr marL="800100" lvl="1" indent="-342900" algn="just">
              <a:lnSpc>
                <a:spcPct val="150000"/>
              </a:lnSpc>
              <a:buAutoNum type="arabicPeriod"/>
            </a:pPr>
            <a:r>
              <a:rPr lang="en-US" altLang="zh-CN" sz="1600" dirty="0">
                <a:solidFill>
                  <a:schemeClr val="bg1"/>
                </a:solidFill>
                <a:latin typeface="Arial" panose="020B0604020202020204" pitchFamily="34" charset="0"/>
                <a:cs typeface="+mn-ea"/>
                <a:sym typeface="+mn-lt"/>
              </a:rPr>
              <a:t>Jika login berhasil, pengguna akan diarahkan ke menu utama program.</a:t>
            </a:r>
            <a:endParaRPr lang="en-US" altLang="zh-CN" sz="1600" dirty="0">
              <a:solidFill>
                <a:schemeClr val="bg1"/>
              </a:solidFill>
              <a:latin typeface="Arial" panose="020B0604020202020204" pitchFamily="34" charset="0"/>
              <a:cs typeface="+mn-ea"/>
              <a:sym typeface="+mn-lt"/>
            </a:endParaRPr>
          </a:p>
          <a:p>
            <a:pPr marL="800100" lvl="1" indent="-342900" algn="just">
              <a:lnSpc>
                <a:spcPct val="150000"/>
              </a:lnSpc>
              <a:buAutoNum type="arabicPeriod"/>
            </a:pPr>
            <a:r>
              <a:rPr lang="en-US" altLang="zh-CN" sz="1600" dirty="0">
                <a:solidFill>
                  <a:schemeClr val="bg1"/>
                </a:solidFill>
                <a:latin typeface="Arial" panose="020B0604020202020204" pitchFamily="34" charset="0"/>
                <a:cs typeface="+mn-ea"/>
                <a:sym typeface="+mn-lt"/>
              </a:rPr>
              <a:t>Menu utama program menampilkan opsi untuk:</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   - Menambahkan anggota intelijen dengan memasukkan nama, kode anggota, dan tingkat keahlian.</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   - Mengedit data anggota intelijen berdasarkan kode anggota yang dipilih.</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   - Menghapus data anggota intelijen berdasarkan kode anggota yang dipilih.</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   - Menampilkan semua data anggota intelijen yang telah dimasukkan.</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   - Memberikan tugas atau misi kepada anggota intelijen berdasarkan kode anggota yang dipilih.</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   - Keluar dari program.</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4. Setiap opsi akan meminta input dari pengguna sesuai dengan tindakan yang dipilih.</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5. Data anggota intelijen disimpan dalam sebuah ArrayList.</a:t>
            </a:r>
            <a:endParaRPr lang="en-US" altLang="zh-CN" sz="1600" dirty="0">
              <a:solidFill>
                <a:schemeClr val="bg1"/>
              </a:solidFill>
              <a:latin typeface="Arial" panose="020B0604020202020204" pitchFamily="34" charset="0"/>
              <a:cs typeface="+mn-ea"/>
              <a:sym typeface="+mn-lt"/>
            </a:endParaRPr>
          </a:p>
          <a:p>
            <a:pPr lvl="1" indent="0" algn="just">
              <a:lnSpc>
                <a:spcPct val="150000"/>
              </a:lnSpc>
              <a:buNone/>
            </a:pPr>
            <a:r>
              <a:rPr lang="en-US" altLang="zh-CN" sz="1600" dirty="0">
                <a:solidFill>
                  <a:schemeClr val="bg1"/>
                </a:solidFill>
                <a:latin typeface="Arial" panose="020B0604020202020204" pitchFamily="34" charset="0"/>
                <a:cs typeface="+mn-ea"/>
                <a:sym typeface="+mn-lt"/>
              </a:rPr>
              <a:t>6. Program akan terus berjalan hingga pengguna memilih opsi untuk keluar dari program.</a:t>
            </a:r>
            <a:endParaRPr lang="en-US" altLang="zh-CN" sz="16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400" dirty="0">
                <a:solidFill>
                  <a:schemeClr val="bg1"/>
                </a:solidFill>
                <a:latin typeface="Arial" panose="020B0604020202020204" pitchFamily="34" charset="0"/>
                <a:cs typeface="+mn-ea"/>
                <a:sym typeface="+mn-lt"/>
              </a:rPr>
              <a:t>Alur Kerja aplikasi</a:t>
            </a:r>
            <a:endParaRPr lang="en-US" altLang="zh-CN" sz="2400" dirty="0">
              <a:solidFill>
                <a:schemeClr val="bg1"/>
              </a:solidFill>
              <a:latin typeface="Arial" panose="020B0604020202020204" pitchFamily="34" charset="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649" y="480605"/>
            <a:ext cx="11333092" cy="589679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04</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80695"/>
            <a:ext cx="8415020" cy="784860"/>
          </a:xfrm>
          <a:prstGeom prst="rect">
            <a:avLst/>
          </a:prstGeom>
        </p:spPr>
        <p:txBody>
          <a:bodyPr wrap="square">
            <a:noAutofit/>
          </a:bodyPr>
          <a:lstStyle/>
          <a:p>
            <a:pPr lvl="1" indent="0" algn="just">
              <a:lnSpc>
                <a:spcPct val="150000"/>
              </a:lnSpc>
              <a:buNone/>
            </a:pPr>
            <a:r>
              <a:rPr lang="en-US" altLang="zh-CN" sz="1600" dirty="0">
                <a:solidFill>
                  <a:schemeClr val="bg1"/>
                </a:solidFill>
                <a:latin typeface="Arial" panose="020B0604020202020204" pitchFamily="34" charset="0"/>
                <a:cs typeface="+mn-ea"/>
                <a:sym typeface="+mn-lt"/>
              </a:rPr>
              <a:t>Gambar </a:t>
            </a:r>
            <a:endParaRPr lang="en-US" altLang="zh-CN" sz="16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400" dirty="0">
                <a:solidFill>
                  <a:schemeClr val="bg1"/>
                </a:solidFill>
                <a:latin typeface="Arial" panose="020B0604020202020204" pitchFamily="34" charset="0"/>
                <a:cs typeface="+mn-ea"/>
                <a:sym typeface="+mn-lt"/>
              </a:rPr>
              <a:t>Diagram Class</a:t>
            </a:r>
            <a:endParaRPr lang="en-US" altLang="zh-CN" sz="2400" dirty="0">
              <a:solidFill>
                <a:schemeClr val="bg1"/>
              </a:solidFill>
              <a:latin typeface="Arial" panose="020B0604020202020204" pitchFamily="34" charset="0"/>
              <a:cs typeface="+mn-ea"/>
              <a:sym typeface="+mn-lt"/>
            </a:endParaRPr>
          </a:p>
        </p:txBody>
      </p:sp>
      <p:pic>
        <p:nvPicPr>
          <p:cNvPr id="21" name="Picture 4"/>
          <p:cNvPicPr>
            <a:picLocks noChangeAspect="1"/>
          </p:cNvPicPr>
          <p:nvPr/>
        </p:nvPicPr>
        <p:blipFill>
          <a:blip r:embed="rId2"/>
          <a:stretch>
            <a:fillRect/>
          </a:stretch>
        </p:blipFill>
        <p:spPr>
          <a:xfrm>
            <a:off x="3459480" y="1075055"/>
            <a:ext cx="8302625" cy="38900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04</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80695"/>
            <a:ext cx="8415020" cy="5896610"/>
          </a:xfrm>
          <a:prstGeom prst="rect">
            <a:avLst/>
          </a:prstGeom>
        </p:spPr>
        <p:txBody>
          <a:bodyPr wrap="square">
            <a:noAutofit/>
          </a:bodyPr>
          <a:lstStyle/>
          <a:p>
            <a:pPr lvl="1" indent="457200" algn="just">
              <a:lnSpc>
                <a:spcPct val="150000"/>
              </a:lnSpc>
              <a:buNone/>
            </a:pPr>
            <a:r>
              <a:rPr lang="en-US" altLang="zh-CN" sz="1400" dirty="0">
                <a:solidFill>
                  <a:schemeClr val="bg1"/>
                </a:solidFill>
                <a:latin typeface="Arial" panose="020B0604020202020204" pitchFamily="34" charset="0"/>
                <a:cs typeface="+mn-ea"/>
                <a:sym typeface="+mn-lt"/>
              </a:rPr>
              <a:t>Penjelasan Singkat </a:t>
            </a:r>
            <a:endParaRPr lang="en-US" altLang="zh-CN" sz="1400" dirty="0">
              <a:solidFill>
                <a:schemeClr val="bg1"/>
              </a:solidFill>
              <a:latin typeface="Arial" panose="020B0604020202020204" pitchFamily="34" charset="0"/>
              <a:cs typeface="+mn-ea"/>
              <a:sym typeface="+mn-lt"/>
            </a:endParaRPr>
          </a:p>
          <a:p>
            <a:pPr lvl="1" indent="457200" algn="just">
              <a:lnSpc>
                <a:spcPct val="150000"/>
              </a:lnSpc>
              <a:buNone/>
            </a:pPr>
            <a:r>
              <a:rPr lang="en-US" altLang="zh-CN" sz="1400" dirty="0">
                <a:solidFill>
                  <a:schemeClr val="bg1"/>
                </a:solidFill>
                <a:latin typeface="Arial" panose="020B0604020202020204" pitchFamily="34" charset="0"/>
                <a:cs typeface="+mn-ea"/>
                <a:sym typeface="+mn-lt"/>
              </a:rPr>
              <a:t>Diagram class di atas menggambarkan struktur program yang terdiri dari dua kelas utama, yaitu `Main` dan `IntelligenceMember`. Kelas `Main` merupakan kelas utama yang berfungsi sebagai pengendali program. Kelas ini memiliki atribut `USERNAME` dan `PASSWORD` untuk login, serta `intelligenceMembers` yang merupakan ArrayList untuk menyimpan daftar anggota intelijen. Kelas ini juga memiliki atribut `scanner` untuk membaca input dari pengguna. Metode `main` digunakan untuk menjalankan program dan memanggil metode-metode lain sesuai dengan pilihan pengguna. Metode `login` digunakan untuk memvalidasi login pengguna. Metode `displayMenu` digunakan untuk menampilkan opsi menu kepada pengguna. Metode-metode lain seperti `addIntelligenceMember`, `editIntelligenceMemberData`, `deleteIntelligenceMemberData`, `displayAllIntelligenceMembers`, dan `giveIntelligenceAssignments` digunakan untuk melakukan operasi terkait anggota intelijen. Kelas `IntelligenceMember` merepresentasikan anggota intelijen. Kelas ini memiliki atribut `nama`, `kodeAnggota`, `tingkatKeahlian`, dan `misi`. Kelas ini juga memiliki metode `setMisi` untuk mengatur misi anggota intelijen dan `toString` untuk mengembalikan representasi string dari objek `IntelligenceMember`.</a:t>
            </a:r>
            <a:endParaRPr lang="en-US" altLang="zh-CN" sz="1400" dirty="0">
              <a:solidFill>
                <a:schemeClr val="bg1"/>
              </a:solidFill>
              <a:latin typeface="Arial" panose="020B0604020202020204" pitchFamily="34" charset="0"/>
              <a:cs typeface="+mn-ea"/>
              <a:sym typeface="+mn-lt"/>
            </a:endParaRPr>
          </a:p>
          <a:p>
            <a:pPr lvl="1" indent="0" algn="just">
              <a:lnSpc>
                <a:spcPct val="150000"/>
              </a:lnSpc>
              <a:buNone/>
            </a:pPr>
            <a:r>
              <a:rPr lang="en-US" altLang="zh-CN" sz="1400" dirty="0">
                <a:solidFill>
                  <a:schemeClr val="bg1"/>
                </a:solidFill>
                <a:latin typeface="Arial" panose="020B0604020202020204" pitchFamily="34" charset="0"/>
                <a:cs typeface="+mn-ea"/>
                <a:sym typeface="+mn-lt"/>
              </a:rPr>
              <a:t>Diagram class ini membantu dalam memvisualisasikan struktur program dan hubungan antara kelas-kelas yang ada. Dengan menggunakan diagram class, kita dapat melihat atribut dan metode yang dimiliki oleh setiap kelas, serta hubungan antar kelas seperti asosiasi, agregasi, dan pewarisan.</a:t>
            </a:r>
            <a:endParaRPr lang="en-US" altLang="zh-CN" sz="14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400" dirty="0">
                <a:solidFill>
                  <a:schemeClr val="bg1"/>
                </a:solidFill>
                <a:latin typeface="Arial" panose="020B0604020202020204" pitchFamily="34" charset="0"/>
                <a:cs typeface="+mn-ea"/>
                <a:sym typeface="+mn-lt"/>
              </a:rPr>
              <a:t>Diagram Class</a:t>
            </a:r>
            <a:endParaRPr lang="en-US" altLang="zh-CN" sz="2400" dirty="0">
              <a:solidFill>
                <a:schemeClr val="bg1"/>
              </a:solidFill>
              <a:latin typeface="Arial" panose="020B0604020202020204" pitchFamily="34" charset="0"/>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pic>
        <p:nvPicPr>
          <p:cNvPr id="3" name="图片 2"/>
          <p:cNvPicPr>
            <a:picLocks noChangeAspect="1"/>
          </p:cNvPicPr>
          <p:nvPr/>
        </p:nvPicPr>
        <p:blipFill>
          <a:blip r:embed="rId1"/>
          <a:stretch>
            <a:fillRect/>
          </a:stretch>
        </p:blipFill>
        <p:spPr>
          <a:xfrm>
            <a:off x="338455" y="480695"/>
            <a:ext cx="11596370" cy="5896610"/>
          </a:xfrm>
          <a:prstGeom prst="rect">
            <a:avLst/>
          </a:prstGeom>
        </p:spPr>
      </p:pic>
      <p:sp>
        <p:nvSpPr>
          <p:cNvPr id="8" name="矩形 7"/>
          <p:cNvSpPr/>
          <p:nvPr/>
        </p:nvSpPr>
        <p:spPr>
          <a:xfrm>
            <a:off x="429351" y="480441"/>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15" name="文本框 14"/>
          <p:cNvSpPr txBox="1"/>
          <p:nvPr/>
        </p:nvSpPr>
        <p:spPr>
          <a:xfrm>
            <a:off x="338637" y="1074782"/>
            <a:ext cx="2902857" cy="1568450"/>
          </a:xfrm>
          <a:prstGeom prst="rect">
            <a:avLst/>
          </a:prstGeom>
          <a:noFill/>
        </p:spPr>
        <p:txBody>
          <a:bodyPr wrap="square" rtlCol="0">
            <a:spAutoFit/>
          </a:bodyPr>
          <a:lstStyle/>
          <a:p>
            <a:pPr algn="ctr"/>
            <a:r>
              <a:rPr lang="en-US" altLang="zh-CN" sz="9600" dirty="0">
                <a:solidFill>
                  <a:schemeClr val="bg1"/>
                </a:solidFill>
                <a:latin typeface="Arial" panose="020B0604020202020204" pitchFamily="34" charset="0"/>
                <a:cs typeface="+mn-ea"/>
                <a:sym typeface="+mn-lt"/>
              </a:rPr>
              <a:t>05</a:t>
            </a:r>
            <a:endParaRPr lang="zh-CN" altLang="en-US" sz="9600" dirty="0">
              <a:solidFill>
                <a:schemeClr val="bg1"/>
              </a:solidFill>
              <a:latin typeface="Arial" panose="020B0604020202020204" pitchFamily="34" charset="0"/>
              <a:cs typeface="+mn-ea"/>
              <a:sym typeface="+mn-lt"/>
            </a:endParaRPr>
          </a:p>
        </p:txBody>
      </p:sp>
      <p:cxnSp>
        <p:nvCxnSpPr>
          <p:cNvPr id="16" name="直接连接符 15"/>
          <p:cNvCxnSpPr/>
          <p:nvPr/>
        </p:nvCxnSpPr>
        <p:spPr>
          <a:xfrm>
            <a:off x="1361259" y="2541539"/>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47720" y="480695"/>
            <a:ext cx="8415020" cy="5896610"/>
          </a:xfrm>
          <a:prstGeom prst="rect">
            <a:avLst/>
          </a:prstGeom>
        </p:spPr>
        <p:txBody>
          <a:bodyPr wrap="square">
            <a:noAutofit/>
          </a:bodyPr>
          <a:lstStyle/>
          <a:p>
            <a:pPr lvl="1" indent="457200" algn="just">
              <a:lnSpc>
                <a:spcPct val="150000"/>
              </a:lnSpc>
              <a:buNone/>
            </a:pPr>
            <a:r>
              <a:rPr lang="en-US" altLang="zh-CN" sz="1400" dirty="0">
                <a:solidFill>
                  <a:schemeClr val="bg1"/>
                </a:solidFill>
                <a:latin typeface="Arial" panose="020B0604020202020204" pitchFamily="34" charset="0"/>
                <a:cs typeface="+mn-ea"/>
                <a:sym typeface="+mn-lt"/>
              </a:rPr>
              <a:t>Pengguna atau  DBA (DATABASE ADMINISTRATOR) harus login terlebih dahulu, untuk memastikan bahwa si pengguna benar benar seorang DBA. karna data intelligence ini bersifat rahasia.</a:t>
            </a:r>
            <a:endParaRPr lang="en-US" altLang="zh-CN" sz="1400" dirty="0">
              <a:solidFill>
                <a:schemeClr val="bg1"/>
              </a:solidFill>
              <a:latin typeface="Arial" panose="020B0604020202020204" pitchFamily="34" charset="0"/>
              <a:cs typeface="+mn-ea"/>
              <a:sym typeface="+mn-lt"/>
            </a:endParaRPr>
          </a:p>
        </p:txBody>
      </p:sp>
      <p:sp>
        <p:nvSpPr>
          <p:cNvPr id="9" name="矩形 8"/>
          <p:cNvSpPr/>
          <p:nvPr/>
        </p:nvSpPr>
        <p:spPr>
          <a:xfrm>
            <a:off x="-78105" y="2644140"/>
            <a:ext cx="3735070" cy="595630"/>
          </a:xfrm>
          <a:prstGeom prst="rect">
            <a:avLst/>
          </a:prstGeom>
        </p:spPr>
        <p:txBody>
          <a:bodyPr wrap="square">
            <a:noAutofit/>
          </a:bodyPr>
          <a:lstStyle/>
          <a:p>
            <a:pPr algn="ctr"/>
            <a:r>
              <a:rPr lang="en-US" altLang="zh-CN" sz="2000" dirty="0">
                <a:solidFill>
                  <a:schemeClr val="bg1"/>
                </a:solidFill>
                <a:latin typeface="Arial" panose="020B0604020202020204" pitchFamily="34" charset="0"/>
                <a:cs typeface="+mn-ea"/>
                <a:sym typeface="+mn-lt"/>
              </a:rPr>
              <a:t>Rancangan Antarmuka</a:t>
            </a:r>
            <a:endParaRPr lang="en-US" altLang="zh-CN" sz="2000" dirty="0">
              <a:solidFill>
                <a:schemeClr val="bg1"/>
              </a:solidFill>
              <a:latin typeface="Arial" panose="020B0604020202020204" pitchFamily="34" charset="0"/>
              <a:cs typeface="+mn-ea"/>
              <a:sym typeface="+mn-lt"/>
            </a:endParaRPr>
          </a:p>
        </p:txBody>
      </p:sp>
      <p:pic>
        <p:nvPicPr>
          <p:cNvPr id="24" name="Picture 7" descr="IMG_256"/>
          <p:cNvPicPr>
            <a:picLocks noChangeAspect="1"/>
          </p:cNvPicPr>
          <p:nvPr/>
        </p:nvPicPr>
        <p:blipFill>
          <a:blip r:embed="rId2"/>
          <a:stretch>
            <a:fillRect/>
          </a:stretch>
        </p:blipFill>
        <p:spPr>
          <a:xfrm>
            <a:off x="3656965" y="1568450"/>
            <a:ext cx="8054340" cy="3882390"/>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on0jpyn">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6629</Words>
  <Application>WPS Presentation</Application>
  <PresentationFormat>宽屏</PresentationFormat>
  <Paragraphs>238</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Microsoft YaHei</vt:lpstr>
      <vt:lpstr>Arial Unicode MS</vt:lpstr>
      <vt:lpstr>Calibri</vt:lpstr>
      <vt:lpstr>Montserrat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Galuh R</cp:lastModifiedBy>
  <cp:revision>26</cp:revision>
  <dcterms:created xsi:type="dcterms:W3CDTF">2015-05-05T08:02:00Z</dcterms:created>
  <dcterms:modified xsi:type="dcterms:W3CDTF">2024-01-12T16:20:25Z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1033-12.2.0.13412</vt:lpwstr>
  </property>
  <property fmtid="{D5CDD505-2E9C-101B-9397-08002B2CF9AE}" pid="3" name="ICV">
    <vt:lpwstr>A7FCC41FE8CA4D6EAB47B8359A2D60D7_11</vt:lpwstr>
  </property>
</Properties>
</file>