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57200" y="274320"/>
            <a:ext cx="7924800" cy="0"/>
          </a:xfrm>
          <a:prstGeom prst="rect">
            <a:avLst/>
          </a:prstGeom>
          <a:noFill/>
          <a:ln/>
        </p:spPr>
        <p:txBody>
          <a:bodyPr wrap="square" rtlCol="0" anchor="ctr"/>
          <a:lstStyle/>
          <a:p>
            <a:pPr indent="0" marL="0">
              <a:buNone/>
            </a:pPr>
            <a:r>
              <a:rPr lang="en-US" sz="3400" b="1" dirty="0">
                <a:solidFill>
                  <a:srgbClr val="000000"/>
                </a:solidFill>
              </a:rPr>
              <a:t>Online dairy business</a:t>
            </a:r>
            <a:endParaRPr lang="en-US" sz="3400" dirty="0"/>
          </a:p>
        </p:txBody>
      </p:sp>
      <p:sp>
        <p:nvSpPr>
          <p:cNvPr id="3" name="Text 1"/>
          <p:cNvSpPr/>
          <p:nvPr/>
        </p:nvSpPr>
        <p:spPr>
          <a:xfrm>
            <a:off x="457200" y="1097280"/>
            <a:ext cx="9144000" cy="0"/>
          </a:xfrm>
          <a:prstGeom prst="rect">
            <a:avLst/>
          </a:prstGeom>
          <a:noFill/>
          <a:ln/>
        </p:spPr>
        <p:txBody>
          <a:bodyPr wrap="square" rtlCol="0" anchor="ctr"/>
          <a:lstStyle/>
          <a:p>
            <a:pPr indent="0" marL="0">
              <a:buNone/>
            </a:pP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400" b="1" dirty="0">
                <a:solidFill>
                  <a:srgbClr val="000000"/>
                </a:solidFill>
              </a:rPr>
              <a:t>Problem / Opportunity</a:t>
            </a:r>
            <a:endParaRPr lang="en-US" sz="24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The online dairy market is growing rapidly as consumers increasingly value convenience and home delivery. There's significant opportunity to differentiate through direct relationships with local farms, specialty dairy products, subscription models, sustainability initiatives, technology integration, and transparent sourcing.</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400" b="1" dirty="0">
                <a:solidFill>
                  <a:srgbClr val="000000"/>
                </a:solidFill>
              </a:rPr>
              <a:t>Solution / Product</a:t>
            </a:r>
            <a:endParaRPr lang="en-US" sz="24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Solution details not available</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400" b="1" dirty="0">
                <a:solidFill>
                  <a:srgbClr val="000000"/>
                </a:solidFill>
              </a:rPr>
              <a:t>Market &amp; TAM</a:t>
            </a:r>
            <a:endParaRPr lang="en-US" sz="24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3000000000</a:t>
            </a:r>
            <a:endParaRPr lang="en-US"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200" b="1" dirty="0">
                <a:solidFill>
                  <a:srgbClr val="000000"/>
                </a:solidFill>
              </a:rPr>
              <a:t>Business Model &amp; Financials (illustrative)</a:t>
            </a:r>
            <a:endParaRPr lang="en-US" sz="22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Pricing model not provided</a:t>
            </a:r>
            <a:endParaRPr lang="en-US" sz="1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400" b="1" dirty="0">
                <a:solidFill>
                  <a:srgbClr val="000000"/>
                </a:solidFill>
              </a:rPr>
              <a:t>Go-to-Market</a:t>
            </a:r>
            <a:endParaRPr lang="en-US" sz="24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GTM not available</a:t>
            </a:r>
            <a:endParaRPr lang="en-US" sz="1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200" b="1" dirty="0">
                <a:solidFill>
                  <a:srgbClr val="000000"/>
                </a:solidFill>
              </a:rPr>
              <a:t>Validation, Risks &amp; Next Steps</a:t>
            </a:r>
            <a:endParaRPr lang="en-US" sz="2200" dirty="0"/>
          </a:p>
        </p:txBody>
      </p:sp>
      <p:sp>
        <p:nvSpPr>
          <p:cNvPr id="3" name="Text 1"/>
          <p:cNvSpPr/>
          <p:nvPr/>
        </p:nvSpPr>
        <p:spPr>
          <a:xfrm>
            <a:off x="457200" y="914400"/>
            <a:ext cx="10363200" cy="0"/>
          </a:xfrm>
          <a:prstGeom prst="rect">
            <a:avLst/>
          </a:prstGeom>
          <a:noFill/>
          <a:ln/>
        </p:spPr>
        <p:txBody>
          <a:bodyPr wrap="square" rtlCol="0" anchor="ctr"/>
          <a:lstStyle/>
          <a:p>
            <a:pPr indent="0" marL="0">
              <a:buNone/>
            </a:pPr>
            <a:r>
              <a:rPr lang="en-US" sz="1200" dirty="0">
                <a:solidFill>
                  <a:srgbClr val="000000"/>
                </a:solidFill>
              </a:rPr>
              <a:t>[</a:t>
            </a:r>
            <a:endParaRPr lang="en-US" sz="1200" dirty="0"/>
          </a:p>
          <a:p>
            <a:pPr indent="0" marL="0">
              <a:buNone/>
            </a:pPr>
            <a:r>
              <a:rPr lang="en-US" sz="1200" dirty="0">
                <a:solidFill>
                  <a:srgbClr val="000000"/>
                </a:solidFill>
              </a:rPr>
              <a:t>  "Start with a specific niche (organic, local, or specialty)",</a:t>
            </a:r>
            <a:endParaRPr lang="en-US" sz="1200" dirty="0"/>
          </a:p>
          <a:p>
            <a:pPr indent="0" marL="0">
              <a:buNone/>
            </a:pPr>
            <a:r>
              <a:rPr lang="en-US" sz="1200" dirty="0">
                <a:solidFill>
                  <a:srgbClr val="000000"/>
                </a:solidFill>
              </a:rPr>
              <a:t>  "Develop strong supplier relationships",</a:t>
            </a:r>
            <a:endParaRPr lang="en-US" sz="1200" dirty="0"/>
          </a:p>
          <a:p>
            <a:pPr indent="0" marL="0">
              <a:buNone/>
            </a:pPr>
            <a:r>
              <a:rPr lang="en-US" sz="1200" dirty="0">
                <a:solidFill>
                  <a:srgbClr val="000000"/>
                </a:solidFill>
              </a:rPr>
              <a:t>  "Invest in cold chain logistics",</a:t>
            </a:r>
            <a:endParaRPr lang="en-US" sz="1200" dirty="0"/>
          </a:p>
          <a:p>
            <a:pPr indent="0" marL="0">
              <a:buNone/>
            </a:pPr>
            <a:r>
              <a:rPr lang="en-US" sz="1200" dirty="0">
                <a:solidFill>
                  <a:srgbClr val="000000"/>
                </a:solidFill>
              </a:rPr>
              <a:t>  "Implement a user-friendly platform with subscription options",</a:t>
            </a:r>
            <a:endParaRPr lang="en-US" sz="1200" dirty="0"/>
          </a:p>
          <a:p>
            <a:pPr indent="0" marL="0">
              <a:buNone/>
            </a:pPr>
            <a:r>
              <a:rPr lang="en-US" sz="1200" dirty="0">
                <a:solidFill>
                  <a:srgbClr val="000000"/>
                </a:solidFill>
              </a:rPr>
              <a:t>  "Focus on sustainability",</a:t>
            </a:r>
            <a:endParaRPr lang="en-US" sz="1200" dirty="0"/>
          </a:p>
          <a:p>
            <a:pPr indent="0" marL="0">
              <a:buNone/>
            </a:pPr>
            <a:r>
              <a:rPr lang="en-US" sz="1200" dirty="0">
                <a:solidFill>
                  <a:srgbClr val="000000"/>
                </a:solidFill>
              </a:rPr>
              <a:t>  "Develop a targeted marketing strategy",</a:t>
            </a:r>
            <a:endParaRPr lang="en-US" sz="1200" dirty="0"/>
          </a:p>
          <a:p>
            <a:pPr indent="0" marL="0">
              <a:buNone/>
            </a:pPr>
            <a:r>
              <a:rPr lang="en-US" sz="1200" dirty="0">
                <a:solidFill>
                  <a:srgbClr val="000000"/>
                </a:solidFill>
              </a:rPr>
              <a:t>  "Start regionally before expanding",</a:t>
            </a:r>
            <a:endParaRPr lang="en-US" sz="1200" dirty="0"/>
          </a:p>
          <a:p>
            <a:pPr indent="0" marL="0">
              <a:buNone/>
            </a:pPr>
            <a:r>
              <a:rPr lang="en-US" sz="1200" dirty="0">
                <a:solidFill>
                  <a:srgbClr val="000000"/>
                </a:solidFill>
              </a:rPr>
              <a:t>  "Build a loyalty program",</a:t>
            </a:r>
            <a:endParaRPr lang="en-US" sz="1200" dirty="0"/>
          </a:p>
          <a:p>
            <a:pPr indent="0" marL="0">
              <a:buNone/>
            </a:pPr>
            <a:r>
              <a:rPr lang="en-US" sz="1200" dirty="0">
                <a:solidFill>
                  <a:srgbClr val="000000"/>
                </a:solidFill>
              </a:rPr>
              <a:t>  "Leverage data analytics",</a:t>
            </a:r>
            <a:endParaRPr lang="en-US" sz="1200" dirty="0"/>
          </a:p>
          <a:p>
            <a:pPr indent="0" marL="0">
              <a:buNone/>
            </a:pPr>
            <a:r>
              <a:rPr lang="en-US" sz="1200" dirty="0">
                <a:solidFill>
                  <a:srgbClr val="000000"/>
                </a:solidFill>
              </a:rPr>
              <a:t>  "Ensure regulatory compliance"</a:t>
            </a:r>
            <a:endParaRPr lang="en-US" sz="1200" dirty="0"/>
          </a:p>
          <a:p>
            <a:pPr indent="0" marL="0">
              <a:buNone/>
            </a:pPr>
            <a:r>
              <a:rPr lang="en-US" sz="1200" dirty="0">
                <a:solidFill>
                  <a:srgbClr val="000000"/>
                </a:solidFill>
              </a:rPr>
              <a:t>]</a:t>
            </a:r>
            <a:endParaRPr lang="en-US" sz="1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274320"/>
            <a:ext cx="9144000" cy="0"/>
          </a:xfrm>
          <a:prstGeom prst="rect">
            <a:avLst/>
          </a:prstGeom>
          <a:noFill/>
          <a:ln/>
        </p:spPr>
        <p:txBody>
          <a:bodyPr wrap="square" rtlCol="0" anchor="ctr"/>
          <a:lstStyle/>
          <a:p>
            <a:pPr indent="0" marL="0">
              <a:buNone/>
            </a:pPr>
            <a:r>
              <a:rPr lang="en-US" sz="2200" b="1" dirty="0">
                <a:solidFill>
                  <a:srgbClr val="000000"/>
                </a:solidFill>
              </a:rPr>
              <a:t>Brand Identity</a:t>
            </a:r>
            <a:endParaRPr lang="en-US" sz="2200" dirty="0"/>
          </a:p>
        </p:txBody>
      </p:sp>
      <p:sp>
        <p:nvSpPr>
          <p:cNvPr id="3" name="Text 1"/>
          <p:cNvSpPr/>
          <p:nvPr/>
        </p:nvSpPr>
        <p:spPr>
          <a:xfrm>
            <a:off x="457200" y="914400"/>
            <a:ext cx="7315200" cy="0"/>
          </a:xfrm>
          <a:prstGeom prst="rect">
            <a:avLst/>
          </a:prstGeom>
          <a:noFill/>
          <a:ln/>
        </p:spPr>
        <p:txBody>
          <a:bodyPr wrap="square" rtlCol="0" anchor="ctr"/>
          <a:lstStyle/>
          <a:p>
            <a:pPr indent="0" marL="0">
              <a:buNone/>
            </a:pPr>
            <a:r>
              <a:rPr lang="en-US" sz="1200" dirty="0">
                <a:solidFill>
                  <a:srgbClr val="000000"/>
                </a:solidFill>
              </a:rPr>
              <a:t>Brand story not available</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2025-10-31T17:04:22Z</dcterms:created>
  <dcterms:modified xsi:type="dcterms:W3CDTF">2025-10-31T17:04:22Z</dcterms:modified>
</cp:coreProperties>
</file>