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274320"/>
            <a:ext cx="7924800" cy="0"/>
          </a:xfrm>
          <a:prstGeom prst="rect">
            <a:avLst/>
          </a:prstGeom>
          <a:noFill/>
          <a:ln/>
        </p:spPr>
        <p:txBody>
          <a:bodyPr wrap="square" rtlCol="0" anchor="ctr"/>
          <a:lstStyle/>
          <a:p>
            <a:pPr indent="0" marL="0">
              <a:buNone/>
            </a:pPr>
            <a:r>
              <a:rPr lang="en-US" sz="3400" b="1" dirty="0">
                <a:solidFill>
                  <a:srgbClr val="000000"/>
                </a:solidFill>
              </a:rPr>
              <a:t>Online dairy business</a:t>
            </a:r>
            <a:endParaRPr lang="en-US" sz="3400" dirty="0"/>
          </a:p>
        </p:txBody>
      </p:sp>
      <p:sp>
        <p:nvSpPr>
          <p:cNvPr id="3" name="Text 1"/>
          <p:cNvSpPr/>
          <p:nvPr/>
        </p:nvSpPr>
        <p:spPr>
          <a:xfrm>
            <a:off x="457200" y="1097280"/>
            <a:ext cx="9144000" cy="0"/>
          </a:xfrm>
          <a:prstGeom prst="rect">
            <a:avLst/>
          </a:prstGeom>
          <a:noFill/>
          <a:ln/>
        </p:spPr>
        <p:txBody>
          <a:bodyPr wrap="square" rtlCol="0" anchor="ctr"/>
          <a:lstStyle/>
          <a:p>
            <a:pPr indent="0" marL="0">
              <a:buNone/>
            </a:pPr>
            <a:endParaRPr lang="en-US" sz="1400" dirty="0"/>
          </a:p>
        </p:txBody>
      </p:sp>
      <p:pic>
        <p:nvPicPr>
          <p:cNvPr id="4" name="Image 0" descr="C:\Users\salga\Desktop\Galuxium Server\backend\tmp_reports\1761931194605-logo_1.png">    </p:cNvPr>
          <p:cNvPicPr>
            <a:picLocks noChangeAspect="1"/>
          </p:cNvPicPr>
          <p:nvPr/>
        </p:nvPicPr>
        <p:blipFill>
          <a:blip r:embed="rId1"/>
          <a:stretch>
            <a:fillRect/>
          </a:stretch>
        </p:blipFill>
        <p:spPr>
          <a:xfrm>
            <a:off x="7498080" y="182880"/>
            <a:ext cx="1463040" cy="1463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Problem / Opportunity</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The online dairy market is growing as consumers increasingly value convenience and fresh food delivery. Subscription models offer recurring revenue potential, while direct relationships with dairy farmers can improve margins and quality storytelling. The pandemic has accelerated adoption of online grocery shopping, creating a favorable environment for online dairy businesses. Differentiation through specialized products (organic, grass-fed, lactose-free) could provide a competitive edge.</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Solution / Product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Solution details not available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Market &amp; TAM</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50000000000</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Business Model &amp; Financials (illustrative)</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Pricing model not provided</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Go-to-Market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GTM not available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Validation, Risks &amp; Next Steps</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a:t>
            </a:r>
            <a:endParaRPr lang="en-US" sz="1200" dirty="0"/>
          </a:p>
          <a:p>
            <a:pPr indent="0" marL="0">
              <a:buNone/>
            </a:pPr>
            <a:r>
              <a:rPr lang="en-US" sz="1200" dirty="0">
                <a:solidFill>
                  <a:srgbClr val="000000"/>
                </a:solidFill>
              </a:rPr>
              <a:t>  "Start with a niche market segment before expanding",</a:t>
            </a:r>
            <a:endParaRPr lang="en-US" sz="1200" dirty="0"/>
          </a:p>
          <a:p>
            <a:pPr indent="0" marL="0">
              <a:buNone/>
            </a:pPr>
            <a:r>
              <a:rPr lang="en-US" sz="1200" dirty="0">
                <a:solidFill>
                  <a:srgbClr val="000000"/>
                </a:solidFill>
              </a:rPr>
              <a:t>  "Develop a robust cold chain logistics network",</a:t>
            </a:r>
            <a:endParaRPr lang="en-US" sz="1200" dirty="0"/>
          </a:p>
          <a:p>
            <a:pPr indent="0" marL="0">
              <a:buNone/>
            </a:pPr>
            <a:r>
              <a:rPr lang="en-US" sz="1200" dirty="0">
                <a:solidFill>
                  <a:srgbClr val="000000"/>
                </a:solidFill>
              </a:rPr>
              <a:t>  "Implement a subscription model for recurring revenue",</a:t>
            </a:r>
            <a:endParaRPr lang="en-US" sz="1200" dirty="0"/>
          </a:p>
          <a:p>
            <a:pPr indent="0" marL="0">
              <a:buNone/>
            </a:pPr>
            <a:r>
              <a:rPr lang="en-US" sz="1200" dirty="0">
                <a:solidFill>
                  <a:srgbClr val="000000"/>
                </a:solidFill>
              </a:rPr>
              <a:t>  "Build partnerships with local dairy farms",</a:t>
            </a:r>
            <a:endParaRPr lang="en-US" sz="1200" dirty="0"/>
          </a:p>
          <a:p>
            <a:pPr indent="0" marL="0">
              <a:buNone/>
            </a:pPr>
            <a:r>
              <a:rPr lang="en-US" sz="1200" dirty="0">
                <a:solidFill>
                  <a:srgbClr val="000000"/>
                </a:solidFill>
              </a:rPr>
              <a:t>  "Focus on product quality and freshness as key differentiators",</a:t>
            </a:r>
            <a:endParaRPr lang="en-US" sz="1200" dirty="0"/>
          </a:p>
          <a:p>
            <a:pPr indent="0" marL="0">
              <a:buNone/>
            </a:pPr>
            <a:r>
              <a:rPr lang="en-US" sz="1200" dirty="0">
                <a:solidFill>
                  <a:srgbClr val="000000"/>
                </a:solidFill>
              </a:rPr>
              <a:t>  "Invest in specialized packaging solutions",</a:t>
            </a:r>
            <a:endParaRPr lang="en-US" sz="1200" dirty="0"/>
          </a:p>
          <a:p>
            <a:pPr indent="0" marL="0">
              <a:buNone/>
            </a:pPr>
            <a:r>
              <a:rPr lang="en-US" sz="1200" dirty="0">
                <a:solidFill>
                  <a:srgbClr val="000000"/>
                </a:solidFill>
              </a:rPr>
              <a:t>  "Consider 'try before you buy' options for new customers",</a:t>
            </a:r>
            <a:endParaRPr lang="en-US" sz="1200" dirty="0"/>
          </a:p>
          <a:p>
            <a:pPr indent="0" marL="0">
              <a:buNone/>
            </a:pPr>
            <a:r>
              <a:rPr lang="en-US" sz="1200" dirty="0">
                <a:solidFill>
                  <a:srgbClr val="000000"/>
                </a:solidFill>
              </a:rPr>
              <a:t>  "Ensure strict compliance with food safety regulations"</a:t>
            </a:r>
            <a:endParaRPr lang="en-US" sz="1200" dirty="0"/>
          </a:p>
          <a:p>
            <a:pPr indent="0" marL="0">
              <a:buNone/>
            </a:pPr>
            <a:r>
              <a:rPr lang="en-US" sz="1200" dirty="0">
                <a:solidFill>
                  <a:srgbClr val="000000"/>
                </a:solidFill>
              </a:rPr>
              <a: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Brand Identity</a:t>
            </a:r>
            <a:endParaRPr lang="en-US" sz="2200" dirty="0"/>
          </a:p>
        </p:txBody>
      </p:sp>
      <p:sp>
        <p:nvSpPr>
          <p:cNvPr id="3" name="Text 1"/>
          <p:cNvSpPr/>
          <p:nvPr/>
        </p:nvSpPr>
        <p:spPr>
          <a:xfrm>
            <a:off x="457200" y="914400"/>
            <a:ext cx="7315200" cy="0"/>
          </a:xfrm>
          <a:prstGeom prst="rect">
            <a:avLst/>
          </a:prstGeom>
          <a:noFill/>
          <a:ln/>
        </p:spPr>
        <p:txBody>
          <a:bodyPr wrap="square" rtlCol="0" anchor="ctr"/>
          <a:lstStyle/>
          <a:p>
            <a:pPr indent="0" marL="0">
              <a:buNone/>
            </a:pPr>
            <a:r>
              <a:rPr lang="en-US" sz="1200" dirty="0">
                <a:solidFill>
                  <a:srgbClr val="000000"/>
                </a:solidFill>
              </a:rPr>
              <a:t>Brand story not available</a:t>
            </a:r>
            <a:endParaRPr lang="en-US" sz="1200" dirty="0"/>
          </a:p>
        </p:txBody>
      </p:sp>
      <p:pic>
        <p:nvPicPr>
          <p:cNvPr id="4" name="Image 0" descr="C:\Users\salga\Desktop\Galuxium Server\backend\tmp_reports\1761931198416-logo_2.png">    </p:cNvPr>
          <p:cNvPicPr>
            <a:picLocks noChangeAspect="1"/>
          </p:cNvPicPr>
          <p:nvPr/>
        </p:nvPicPr>
        <p:blipFill>
          <a:blip r:embed="rId1"/>
          <a:stretch>
            <a:fillRect/>
          </a:stretch>
        </p:blipFill>
        <p:spPr>
          <a:xfrm>
            <a:off x="6583680" y="914400"/>
            <a:ext cx="1828800" cy="1828800"/>
          </a:xfrm>
          <a:prstGeom prst="rect">
            <a:avLst/>
          </a:prstGeom>
        </p:spPr>
      </p:pic>
      <p:pic>
        <p:nvPicPr>
          <p:cNvPr id="5" name="Image 1" descr="C:\Users\salga\Desktop\Galuxium Server\backend\tmp_reports\1761931202469-palette.png">    </p:cNvPr>
          <p:cNvPicPr>
            <a:picLocks noChangeAspect="1"/>
          </p:cNvPicPr>
          <p:nvPr/>
        </p:nvPicPr>
        <p:blipFill>
          <a:blip r:embed="rId2"/>
          <a:stretch>
            <a:fillRect/>
          </a:stretch>
        </p:blipFill>
        <p:spPr>
          <a:xfrm>
            <a:off x="6583680" y="3108960"/>
            <a:ext cx="1828800"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2025-10-31T17:20:02Z</dcterms:created>
  <dcterms:modified xsi:type="dcterms:W3CDTF">2025-10-31T17:20:02Z</dcterms:modified>
</cp:coreProperties>
</file>