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274320"/>
            <a:ext cx="7924800" cy="0"/>
          </a:xfrm>
          <a:prstGeom prst="rect">
            <a:avLst/>
          </a:prstGeom>
          <a:noFill/>
          <a:ln/>
        </p:spPr>
        <p:txBody>
          <a:bodyPr wrap="square" rtlCol="0" anchor="ctr"/>
          <a:lstStyle/>
          <a:p>
            <a:pPr indent="0" marL="0">
              <a:buNone/>
            </a:pPr>
            <a:r>
              <a:rPr lang="en-US" sz="3400" b="1" dirty="0">
                <a:solidFill>
                  <a:srgbClr val="000000"/>
                </a:solidFill>
              </a:rPr>
              <a:t>online dairy business</a:t>
            </a:r>
            <a:endParaRPr lang="en-US" sz="3400" dirty="0"/>
          </a:p>
        </p:txBody>
      </p:sp>
      <p:sp>
        <p:nvSpPr>
          <p:cNvPr id="3" name="Text 1"/>
          <p:cNvSpPr/>
          <p:nvPr/>
        </p:nvSpPr>
        <p:spPr>
          <a:xfrm>
            <a:off x="457200" y="1097280"/>
            <a:ext cx="9144000" cy="0"/>
          </a:xfrm>
          <a:prstGeom prst="rect">
            <a:avLst/>
          </a:prstGeom>
          <a:noFill/>
          <a:ln/>
        </p:spPr>
        <p:txBody>
          <a:bodyPr wrap="square" rtlCol="0" anchor="ctr"/>
          <a:lstStyle/>
          <a:p>
            <a:pPr indent="0" marL="0">
              <a:buNone/>
            </a:pPr>
            <a:endParaRPr lang="en-US" sz="1400" dirty="0"/>
          </a:p>
        </p:txBody>
      </p:sp>
      <p:pic>
        <p:nvPicPr>
          <p:cNvPr id="4" name="Image 0" descr="C:\Users\salga\Desktop\Galuxium Server\backend\tmp_reports\1761931591961-logo_1.png">    </p:cNvPr>
          <p:cNvPicPr>
            <a:picLocks noChangeAspect="1"/>
          </p:cNvPicPr>
          <p:nvPr/>
        </p:nvPicPr>
        <p:blipFill>
          <a:blip r:embed="rId1"/>
          <a:stretch>
            <a:fillRect/>
          </a:stretch>
        </p:blipFill>
        <p:spPr>
          <a:xfrm>
            <a:off x="7498080" y="182880"/>
            <a:ext cx="1463040" cy="1463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Problem / Opportunity</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The online dairy market is growing as consumers increasingly prioritize convenience and home delivery. However, the perishable nature of dairy products presents significant logistical challenges. Success will likely depend on niche positioning (organic, artisanal, local), strong supply chain relationships, efficient cold chain logistics, and a subscription model for predictable revenue.</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Solution / Product</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Solution details not available</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Market &amp; TAM</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75000000</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Business Model &amp; Financials (illustrative)</a:t>
            </a:r>
            <a:endParaRPr lang="en-US" sz="22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Pricing model not provided</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Go-to-Market</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GTM not available</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Validation, Risks &amp; Next Steps</a:t>
            </a:r>
            <a:endParaRPr lang="en-US" sz="22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a:t>
            </a:r>
            <a:endParaRPr lang="en-US" sz="1200" dirty="0"/>
          </a:p>
          <a:p>
            <a:pPr indent="0" marL="0">
              <a:buNone/>
            </a:pPr>
            <a:r>
              <a:rPr lang="en-US" sz="1200" dirty="0">
                <a:solidFill>
                  <a:srgbClr val="000000"/>
                </a:solidFill>
              </a:rPr>
              <a:t>  "Start with a specific niche (organic, artisanal, local dairy)",</a:t>
            </a:r>
            <a:endParaRPr lang="en-US" sz="1200" dirty="0"/>
          </a:p>
          <a:p>
            <a:pPr indent="0" marL="0">
              <a:buNone/>
            </a:pPr>
            <a:r>
              <a:rPr lang="en-US" sz="1200" dirty="0">
                <a:solidFill>
                  <a:srgbClr val="000000"/>
                </a:solidFill>
              </a:rPr>
              <a:t>  "Develop partnerships with local dairy producers",</a:t>
            </a:r>
            <a:endParaRPr lang="en-US" sz="1200" dirty="0"/>
          </a:p>
          <a:p>
            <a:pPr indent="0" marL="0">
              <a:buNone/>
            </a:pPr>
            <a:r>
              <a:rPr lang="en-US" sz="1200" dirty="0">
                <a:solidFill>
                  <a:srgbClr val="000000"/>
                </a:solidFill>
              </a:rPr>
              <a:t>  "Implement a subscription model for predictable revenue",</a:t>
            </a:r>
            <a:endParaRPr lang="en-US" sz="1200" dirty="0"/>
          </a:p>
          <a:p>
            <a:pPr indent="0" marL="0">
              <a:buNone/>
            </a:pPr>
            <a:r>
              <a:rPr lang="en-US" sz="1200" dirty="0">
                <a:solidFill>
                  <a:srgbClr val="000000"/>
                </a:solidFill>
              </a:rPr>
              <a:t>  "Focus on efficient cold chain logistics",</a:t>
            </a:r>
            <a:endParaRPr lang="en-US" sz="1200" dirty="0"/>
          </a:p>
          <a:p>
            <a:pPr indent="0" marL="0">
              <a:buNone/>
            </a:pPr>
            <a:r>
              <a:rPr lang="en-US" sz="1200" dirty="0">
                <a:solidFill>
                  <a:srgbClr val="000000"/>
                </a:solidFill>
              </a:rPr>
              <a:t>  "Start with a limited geographic area before expanding",</a:t>
            </a:r>
            <a:endParaRPr lang="en-US" sz="1200" dirty="0"/>
          </a:p>
          <a:p>
            <a:pPr indent="0" marL="0">
              <a:buNone/>
            </a:pPr>
            <a:r>
              <a:rPr lang="en-US" sz="1200" dirty="0">
                <a:solidFill>
                  <a:srgbClr val="000000"/>
                </a:solidFill>
              </a:rPr>
              <a:t>  "Add complementary products to increase average order value",</a:t>
            </a:r>
            <a:endParaRPr lang="en-US" sz="1200" dirty="0"/>
          </a:p>
          <a:p>
            <a:pPr indent="0" marL="0">
              <a:buNone/>
            </a:pPr>
            <a:r>
              <a:rPr lang="en-US" sz="1200" dirty="0">
                <a:solidFill>
                  <a:srgbClr val="000000"/>
                </a:solidFill>
              </a:rPr>
              <a:t>  "Build brand trust through transparency about sourcing and quality"</a:t>
            </a:r>
            <a:endParaRPr lang="en-US" sz="1200" dirty="0"/>
          </a:p>
          <a:p>
            <a:pPr indent="0" marL="0">
              <a:buNone/>
            </a:pPr>
            <a:r>
              <a:rPr lang="en-US" sz="1200" dirty="0">
                <a:solidFill>
                  <a:srgbClr val="000000"/>
                </a:solidFill>
              </a:rPr>
              <a:t>]</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Brand Identity</a:t>
            </a:r>
            <a:endParaRPr lang="en-US" sz="2200" dirty="0"/>
          </a:p>
        </p:txBody>
      </p:sp>
      <p:sp>
        <p:nvSpPr>
          <p:cNvPr id="3" name="Text 1"/>
          <p:cNvSpPr/>
          <p:nvPr/>
        </p:nvSpPr>
        <p:spPr>
          <a:xfrm>
            <a:off x="457200" y="914400"/>
            <a:ext cx="7315200" cy="0"/>
          </a:xfrm>
          <a:prstGeom prst="rect">
            <a:avLst/>
          </a:prstGeom>
          <a:noFill/>
          <a:ln/>
        </p:spPr>
        <p:txBody>
          <a:bodyPr wrap="square" rtlCol="0" anchor="ctr"/>
          <a:lstStyle/>
          <a:p>
            <a:pPr indent="0" marL="0">
              <a:buNone/>
            </a:pPr>
            <a:r>
              <a:rPr lang="en-US" sz="1200" dirty="0">
                <a:solidFill>
                  <a:srgbClr val="000000"/>
                </a:solidFill>
              </a:rPr>
              <a:t>Brand story not available</a:t>
            </a:r>
            <a:endParaRPr lang="en-US" sz="1200" dirty="0"/>
          </a:p>
        </p:txBody>
      </p:sp>
      <p:pic>
        <p:nvPicPr>
          <p:cNvPr id="4" name="Image 0" descr="C:\Users\salga\Desktop\Galuxium Server\backend\tmp_reports\1761931596413-logo_2.png">    </p:cNvPr>
          <p:cNvPicPr>
            <a:picLocks noChangeAspect="1"/>
          </p:cNvPicPr>
          <p:nvPr/>
        </p:nvPicPr>
        <p:blipFill>
          <a:blip r:embed="rId1"/>
          <a:stretch>
            <a:fillRect/>
          </a:stretch>
        </p:blipFill>
        <p:spPr>
          <a:xfrm>
            <a:off x="6583680" y="914400"/>
            <a:ext cx="1828800" cy="1828800"/>
          </a:xfrm>
          <a:prstGeom prst="rect">
            <a:avLst/>
          </a:prstGeom>
        </p:spPr>
      </p:pic>
      <p:pic>
        <p:nvPicPr>
          <p:cNvPr id="5" name="Image 1" descr="C:\Users\salga\Desktop\Galuxium Server\backend\tmp_reports\1761931600302-palette.png">    </p:cNvPr>
          <p:cNvPicPr>
            <a:picLocks noChangeAspect="1"/>
          </p:cNvPicPr>
          <p:nvPr/>
        </p:nvPicPr>
        <p:blipFill>
          <a:blip r:embed="rId2"/>
          <a:stretch>
            <a:fillRect/>
          </a:stretch>
        </p:blipFill>
        <p:spPr>
          <a:xfrm>
            <a:off x="6583680" y="3108960"/>
            <a:ext cx="1828800"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2025-10-31T17:26:40Z</dcterms:created>
  <dcterms:modified xsi:type="dcterms:W3CDTF">2025-10-31T17:26:40Z</dcterms:modified>
</cp:coreProperties>
</file>