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hyperlink" Target="http://blog.revolutionanalytics.com/2014/01/in-data-scientist-survey-r-is-the-most-used-tool-other-than-databases.html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hyperlink" Target="http://www.kdnuggets.com/2014/06/data-science-skills-business-problems.html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2307580"/>
            <a:ext cx="10464800" cy="5284094"/>
          </a:xfrm>
          <a:prstGeom prst="rect">
            <a:avLst/>
          </a:prstGeom>
        </p:spPr>
        <p:txBody>
          <a:bodyPr/>
          <a:lstStyle/>
          <a:p>
            <a:pPr lvl="0" defTabSz="239522"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FFFFFF"/>
                </a:solidFill>
              </a:rPr>
              <a:t>Data Science Meetup:</a:t>
            </a:r>
            <a:endParaRPr sz="3280">
              <a:solidFill>
                <a:srgbClr val="FFFFFF"/>
              </a:solidFill>
            </a:endParaRPr>
          </a:p>
          <a:p>
            <a:pPr lvl="0" defTabSz="239522"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FFFFFF"/>
                </a:solidFill>
              </a:rPr>
              <a:t>Week 3</a:t>
            </a:r>
            <a:endParaRPr sz="3280">
              <a:solidFill>
                <a:srgbClr val="FFFFFF"/>
              </a:solidFill>
            </a:endParaRPr>
          </a:p>
          <a:p>
            <a:pPr lvl="0" defTabSz="239522">
              <a:defRPr sz="1800">
                <a:solidFill>
                  <a:srgbClr val="000000"/>
                </a:solidFill>
              </a:defRPr>
            </a:pPr>
            <a:endParaRPr sz="3280">
              <a:solidFill>
                <a:srgbClr val="FFFFFF"/>
              </a:solidFill>
            </a:endParaRPr>
          </a:p>
          <a:p>
            <a:pPr lvl="0" defTabSz="239522">
              <a:defRPr sz="1800">
                <a:solidFill>
                  <a:srgbClr val="000000"/>
                </a:solidFill>
              </a:defRPr>
            </a:pPr>
            <a:endParaRPr sz="3280">
              <a:solidFill>
                <a:srgbClr val="FFBE34"/>
              </a:solidFill>
            </a:endParaRPr>
          </a:p>
          <a:p>
            <a:pPr lvl="0" defTabSz="239522">
              <a:defRPr sz="1800">
                <a:solidFill>
                  <a:srgbClr val="000000"/>
                </a:solidFill>
              </a:defRPr>
            </a:pPr>
            <a:endParaRPr sz="3280">
              <a:solidFill>
                <a:srgbClr val="FFBE34"/>
              </a:solidFill>
            </a:endParaRPr>
          </a:p>
          <a:p>
            <a:pPr lvl="0" defTabSz="239522">
              <a:defRPr sz="1800">
                <a:solidFill>
                  <a:srgbClr val="000000"/>
                </a:solidFill>
              </a:defRPr>
            </a:pPr>
            <a:endParaRPr sz="3280">
              <a:solidFill>
                <a:srgbClr val="FFBE34"/>
              </a:solidFill>
            </a:endParaRPr>
          </a:p>
          <a:p>
            <a:pPr lvl="0" defTabSz="239522"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FFBE34"/>
                </a:solidFill>
              </a:rPr>
              <a:t>Joshua Bernhard</a:t>
            </a:r>
            <a:endParaRPr sz="3280">
              <a:solidFill>
                <a:srgbClr val="FFBE34"/>
              </a:solidFill>
            </a:endParaRPr>
          </a:p>
          <a:p>
            <a:pPr lvl="0" defTabSz="239522"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FFBE34"/>
                </a:solidFill>
              </a:rPr>
              <a:t>Galvanize</a:t>
            </a:r>
            <a:endParaRPr sz="3280">
              <a:solidFill>
                <a:srgbClr val="FFBE34"/>
              </a:solidFill>
            </a:endParaRPr>
          </a:p>
          <a:p>
            <a:pPr lvl="0" defTabSz="239522">
              <a:defRPr sz="1800">
                <a:solidFill>
                  <a:srgbClr val="000000"/>
                </a:solidFill>
              </a:defRPr>
            </a:pPr>
            <a:endParaRPr sz="3280">
              <a:solidFill>
                <a:srgbClr val="FFBE34"/>
              </a:solidFill>
            </a:endParaRPr>
          </a:p>
          <a:p>
            <a:pPr lvl="0" defTabSz="239522"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FFFFFF"/>
                </a:solidFill>
              </a:rPr>
              <a:t>Data Science Toolkit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1270000" y="-7620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Data Scientist Toolkit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1270000" y="2857500"/>
            <a:ext cx="10464800" cy="5282903"/>
          </a:xfrm>
          <a:prstGeom prst="rect">
            <a:avLst/>
          </a:prstGeom>
        </p:spPr>
        <p:txBody>
          <a:bodyPr/>
          <a:lstStyle/>
          <a:p>
            <a:pPr lvl="0" algn="l" defTabSz="315468">
              <a:defRPr sz="1800">
                <a:solidFill>
                  <a:srgbClr val="000000"/>
                </a:solidFill>
              </a:defRPr>
            </a:pPr>
            <a:r>
              <a:rPr sz="1728">
                <a:solidFill>
                  <a:srgbClr val="FFFFFF"/>
                </a:solidFill>
              </a:rPr>
              <a:t>Mathematics: Statistics, Machine Learning, Intuition, Domain Experience</a:t>
            </a:r>
            <a:endParaRPr sz="1728">
              <a:solidFill>
                <a:srgbClr val="FFFFFF"/>
              </a:solidFill>
            </a:endParaRPr>
          </a:p>
          <a:p>
            <a:pPr lvl="0" algn="l" defTabSz="315468">
              <a:defRPr sz="1800">
                <a:solidFill>
                  <a:srgbClr val="000000"/>
                </a:solidFill>
              </a:defRPr>
            </a:pPr>
            <a:endParaRPr sz="1728">
              <a:solidFill>
                <a:srgbClr val="FFFFFF"/>
              </a:solidFill>
            </a:endParaRPr>
          </a:p>
          <a:p>
            <a:pPr lvl="0" algn="l" defTabSz="315468">
              <a:defRPr sz="1800">
                <a:solidFill>
                  <a:srgbClr val="000000"/>
                </a:solidFill>
              </a:defRPr>
            </a:pPr>
            <a:r>
              <a:rPr sz="1728">
                <a:solidFill>
                  <a:srgbClr val="FFFFFF"/>
                </a:solidFill>
              </a:rPr>
              <a:t>Databases: MongoDB, SQL (all things SQL)</a:t>
            </a:r>
            <a:endParaRPr sz="1728">
              <a:solidFill>
                <a:srgbClr val="FFFFFF"/>
              </a:solidFill>
            </a:endParaRPr>
          </a:p>
          <a:p>
            <a:pPr lvl="0" algn="l" defTabSz="315468">
              <a:defRPr sz="1800">
                <a:solidFill>
                  <a:srgbClr val="000000"/>
                </a:solidFill>
              </a:defRPr>
            </a:pPr>
            <a:endParaRPr sz="1728">
              <a:solidFill>
                <a:srgbClr val="FFFFFF"/>
              </a:solidFill>
            </a:endParaRPr>
          </a:p>
          <a:p>
            <a:pPr lvl="0" algn="l" defTabSz="315468">
              <a:defRPr sz="1800">
                <a:solidFill>
                  <a:srgbClr val="000000"/>
                </a:solidFill>
              </a:defRPr>
            </a:pPr>
            <a:r>
              <a:rPr sz="1728">
                <a:solidFill>
                  <a:srgbClr val="FFFFFF"/>
                </a:solidFill>
              </a:rPr>
              <a:t>Analytics: Python, R, SAS, SPSS, JMP, Minitab</a:t>
            </a:r>
            <a:endParaRPr sz="1728">
              <a:solidFill>
                <a:srgbClr val="FFFFFF"/>
              </a:solidFill>
            </a:endParaRPr>
          </a:p>
          <a:p>
            <a:pPr lvl="0" algn="l" defTabSz="315468">
              <a:defRPr sz="1800">
                <a:solidFill>
                  <a:srgbClr val="000000"/>
                </a:solidFill>
              </a:defRPr>
            </a:pPr>
            <a:endParaRPr sz="1728">
              <a:solidFill>
                <a:srgbClr val="FFFFFF"/>
              </a:solidFill>
            </a:endParaRPr>
          </a:p>
          <a:p>
            <a:pPr lvl="0" algn="l" defTabSz="315468">
              <a:defRPr sz="1800">
                <a:solidFill>
                  <a:srgbClr val="000000"/>
                </a:solidFill>
              </a:defRPr>
            </a:pPr>
            <a:r>
              <a:rPr sz="1728">
                <a:solidFill>
                  <a:srgbClr val="FFFFFF"/>
                </a:solidFill>
              </a:rPr>
              <a:t>Big Data: Spark, AWS, Pig, Hive, HBase, Flume, Oozie, Kafka, Mahout, Splunk, Storm, Scala</a:t>
            </a:r>
            <a:endParaRPr sz="1728">
              <a:solidFill>
                <a:srgbClr val="FFFFFF"/>
              </a:solidFill>
            </a:endParaRPr>
          </a:p>
          <a:p>
            <a:pPr lvl="0" algn="l" defTabSz="315468">
              <a:defRPr sz="1800">
                <a:solidFill>
                  <a:srgbClr val="000000"/>
                </a:solidFill>
              </a:defRPr>
            </a:pPr>
            <a:r>
              <a:rPr sz="1728">
                <a:solidFill>
                  <a:srgbClr val="FFFFFF"/>
                </a:solidFill>
              </a:rPr>
              <a:t>(Data Engineering)</a:t>
            </a:r>
            <a:endParaRPr sz="1728">
              <a:solidFill>
                <a:srgbClr val="FFFFFF"/>
              </a:solidFill>
            </a:endParaRPr>
          </a:p>
          <a:p>
            <a:pPr lvl="0" algn="l" defTabSz="315468">
              <a:defRPr sz="1800">
                <a:solidFill>
                  <a:srgbClr val="000000"/>
                </a:solidFill>
              </a:defRPr>
            </a:pPr>
            <a:endParaRPr sz="1728">
              <a:solidFill>
                <a:srgbClr val="FFFFFF"/>
              </a:solidFill>
            </a:endParaRPr>
          </a:p>
          <a:p>
            <a:pPr lvl="0" algn="l" defTabSz="315468">
              <a:defRPr sz="1800">
                <a:solidFill>
                  <a:srgbClr val="000000"/>
                </a:solidFill>
              </a:defRPr>
            </a:pPr>
            <a:r>
              <a:rPr sz="1728">
                <a:solidFill>
                  <a:srgbClr val="FFFFFF"/>
                </a:solidFill>
              </a:rPr>
              <a:t>Social Networks: GraphX</a:t>
            </a:r>
            <a:endParaRPr sz="1728">
              <a:solidFill>
                <a:srgbClr val="FFFFFF"/>
              </a:solidFill>
            </a:endParaRPr>
          </a:p>
          <a:p>
            <a:pPr lvl="0" algn="l" defTabSz="315468">
              <a:defRPr sz="1800">
                <a:solidFill>
                  <a:srgbClr val="000000"/>
                </a:solidFill>
              </a:defRPr>
            </a:pPr>
            <a:endParaRPr sz="1728">
              <a:solidFill>
                <a:srgbClr val="FFFFFF"/>
              </a:solidFill>
            </a:endParaRPr>
          </a:p>
          <a:p>
            <a:pPr lvl="0" algn="l" defTabSz="315468">
              <a:defRPr sz="1800">
                <a:solidFill>
                  <a:srgbClr val="000000"/>
                </a:solidFill>
              </a:defRPr>
            </a:pPr>
            <a:r>
              <a:rPr sz="1728">
                <a:solidFill>
                  <a:srgbClr val="FFFFFF"/>
                </a:solidFill>
              </a:rPr>
              <a:t>Data Visualization: D3, Tableau, R, Python</a:t>
            </a:r>
            <a:endParaRPr sz="1728">
              <a:solidFill>
                <a:srgbClr val="FFFFFF"/>
              </a:solidFill>
            </a:endParaRPr>
          </a:p>
          <a:p>
            <a:pPr lvl="0" algn="l" defTabSz="315468">
              <a:defRPr sz="1800">
                <a:solidFill>
                  <a:srgbClr val="000000"/>
                </a:solidFill>
              </a:defRPr>
            </a:pPr>
            <a:endParaRPr sz="1728">
              <a:solidFill>
                <a:srgbClr val="FFFFFF"/>
              </a:solidFill>
            </a:endParaRPr>
          </a:p>
          <a:p>
            <a:pPr lvl="0" algn="l" defTabSz="315468">
              <a:defRPr sz="1800">
                <a:solidFill>
                  <a:srgbClr val="000000"/>
                </a:solidFill>
              </a:defRPr>
            </a:pPr>
            <a:r>
              <a:rPr sz="1728">
                <a:solidFill>
                  <a:srgbClr val="FFFFFF"/>
                </a:solidFill>
              </a:rPr>
              <a:t>Natural Language Processing: Python, R</a:t>
            </a:r>
            <a:endParaRPr sz="1728">
              <a:solidFill>
                <a:srgbClr val="FFFFFF"/>
              </a:solidFill>
            </a:endParaRPr>
          </a:p>
          <a:p>
            <a:pPr lvl="0" algn="l" defTabSz="315468">
              <a:defRPr sz="1800">
                <a:solidFill>
                  <a:srgbClr val="000000"/>
                </a:solidFill>
              </a:defRPr>
            </a:pPr>
            <a:endParaRPr sz="1728">
              <a:solidFill>
                <a:srgbClr val="FFFFFF"/>
              </a:solidFill>
            </a:endParaRPr>
          </a:p>
          <a:p>
            <a:pPr lvl="0" algn="l" defTabSz="315468">
              <a:defRPr sz="1800">
                <a:solidFill>
                  <a:srgbClr val="000000"/>
                </a:solidFill>
              </a:defRPr>
            </a:pPr>
            <a:r>
              <a:rPr sz="1728">
                <a:solidFill>
                  <a:srgbClr val="FFFFFF"/>
                </a:solidFill>
              </a:rPr>
              <a:t>Other: C, C++, Java, Latex, Unix, Bash, Perl, Ruby, JavaScript, HTML, CSS</a:t>
            </a:r>
            <a:endParaRPr sz="1728">
              <a:solidFill>
                <a:srgbClr val="FFFFFF"/>
              </a:solidFill>
            </a:endParaRPr>
          </a:p>
          <a:p>
            <a:pPr lvl="0" algn="l" defTabSz="315468">
              <a:defRPr sz="1800">
                <a:solidFill>
                  <a:srgbClr val="000000"/>
                </a:solidFill>
              </a:defRPr>
            </a:pPr>
            <a:endParaRPr sz="1728">
              <a:solidFill>
                <a:srgbClr val="FFFFFF"/>
              </a:solidFill>
            </a:endParaRPr>
          </a:p>
          <a:p>
            <a:pPr lvl="0" algn="l" defTabSz="315468">
              <a:defRPr sz="1800">
                <a:solidFill>
                  <a:srgbClr val="000000"/>
                </a:solidFill>
              </a:defRPr>
            </a:pPr>
            <a:r>
              <a:rPr sz="1728">
                <a:solidFill>
                  <a:srgbClr val="FFFFFF"/>
                </a:solidFill>
              </a:rPr>
              <a:t>*I likely left some out…</a:t>
            </a:r>
            <a:endParaRPr sz="1728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6027" y="995217"/>
            <a:ext cx="10166046" cy="5392883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/>
        </p:nvSpPr>
        <p:spPr>
          <a:xfrm>
            <a:off x="1494485" y="6629400"/>
            <a:ext cx="941893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1400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http://blog.revolutionanalytics.com/2014/01/in-data-scientist-survey-r-is-the-most-used-tool-other-than-databases.html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4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415" y="450697"/>
            <a:ext cx="11091185" cy="7207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9609" y="661965"/>
            <a:ext cx="4669532" cy="4457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97307" y="3773228"/>
            <a:ext cx="4320467" cy="445728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972235" y="5257800"/>
            <a:ext cx="552313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u="sng">
                <a:hlinkClick r:id="rId4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1200" u="sng">
                <a:solidFill>
                  <a:srgbClr val="FFFFFF"/>
                </a:solidFill>
                <a:hlinkClick r:id="rId4" invalidUrl="" action="" tgtFrame="" tooltip="" history="1" highlightClick="0" endSnd="0"/>
              </a:rPr>
              <a:t>http://www.kdnuggets.com/2014/06/data-science-skills-business-problems.html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1270000" y="-8255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7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400">
                <a:solidFill>
                  <a:srgbClr val="FFFFFF"/>
                </a:solidFill>
              </a:rPr>
              <a:t>Release Dates</a:t>
            </a:r>
          </a:p>
        </p:txBody>
      </p:sp>
      <p:sp>
        <p:nvSpPr>
          <p:cNvPr id="49" name="Shape 49"/>
          <p:cNvSpPr/>
          <p:nvPr/>
        </p:nvSpPr>
        <p:spPr>
          <a:xfrm>
            <a:off x="1451229" y="1295399"/>
            <a:ext cx="3749422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30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Spark - 2015</a:t>
            </a:r>
            <a:endParaRPr sz="30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Hadoop - 2014</a:t>
            </a:r>
            <a:endParaRPr sz="3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Tableau - 2013</a:t>
            </a:r>
            <a:endParaRPr sz="3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Scikit Learn - 2010</a:t>
            </a:r>
            <a:endParaRPr sz="3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R - 1998</a:t>
            </a:r>
            <a:endParaRPr sz="3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Math  - Since Forever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1270000" y="-17526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How To Get Started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1168400" y="1887983"/>
            <a:ext cx="10464800" cy="6791029"/>
          </a:xfrm>
          <a:prstGeom prst="rect">
            <a:avLst/>
          </a:prstGeom>
        </p:spPr>
        <p:txBody>
          <a:bodyPr/>
          <a:lstStyle/>
          <a:p>
            <a:pPr lvl="0" algn="l" defTabSz="233679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1.</a:t>
            </a:r>
            <a:r>
              <a:rPr sz="2000" u="sng">
                <a:solidFill>
                  <a:srgbClr val="FFFFFF"/>
                </a:solidFill>
              </a:rPr>
              <a:t> Learn How to Code</a:t>
            </a:r>
            <a:endParaRPr sz="2000">
              <a:solidFill>
                <a:srgbClr val="FFFFFF"/>
              </a:solidFill>
            </a:endParaRPr>
          </a:p>
          <a:p>
            <a:pPr lvl="1" indent="91440" algn="l" defTabSz="233679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CodeAcademy, Udacity, DataQuest, w3schools, CodeWars, University of Michigan Coding for Everyone Coursera  (This requires you to practice ALOT)</a:t>
            </a:r>
            <a:endParaRPr sz="2000">
              <a:solidFill>
                <a:srgbClr val="FFFFFF"/>
              </a:solidFill>
            </a:endParaRPr>
          </a:p>
          <a:p>
            <a:pPr lvl="0" algn="l" defTabSz="233679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0" algn="l" defTabSz="233679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2. </a:t>
            </a:r>
            <a:r>
              <a:rPr sz="2000" u="sng">
                <a:solidFill>
                  <a:srgbClr val="FFFFFF"/>
                </a:solidFill>
              </a:rPr>
              <a:t>Math/Statistics/Machine Learning</a:t>
            </a:r>
            <a:endParaRPr sz="2000">
              <a:solidFill>
                <a:srgbClr val="FFFFFF"/>
              </a:solidFill>
            </a:endParaRPr>
          </a:p>
          <a:p>
            <a:pPr lvl="1" indent="91440" algn="l" defTabSz="233679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Introduction to Statistical Learning, Elements of Statistical Learning (Books), KhanAcademy, Andrew Ng (Coursera)</a:t>
            </a:r>
            <a:endParaRPr sz="2000">
              <a:solidFill>
                <a:srgbClr val="FFFFFF"/>
              </a:solidFill>
            </a:endParaRPr>
          </a:p>
          <a:p>
            <a:pPr lvl="0" algn="l" defTabSz="233679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0" algn="l" defTabSz="233679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3.</a:t>
            </a:r>
            <a:r>
              <a:rPr sz="2000" u="sng">
                <a:solidFill>
                  <a:srgbClr val="FFFFFF"/>
                </a:solidFill>
              </a:rPr>
              <a:t> Integration of Code and Math</a:t>
            </a:r>
            <a:endParaRPr sz="2000">
              <a:solidFill>
                <a:srgbClr val="FFFFFF"/>
              </a:solidFill>
            </a:endParaRPr>
          </a:p>
          <a:p>
            <a:pPr lvl="1" indent="91440" algn="l" defTabSz="233679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John Hopkins Data Science Track (Coursera - in R)</a:t>
            </a:r>
            <a:endParaRPr sz="2000">
              <a:solidFill>
                <a:srgbClr val="FFFFFF"/>
              </a:solidFill>
            </a:endParaRPr>
          </a:p>
          <a:p>
            <a:pPr lvl="0" algn="l" defTabSz="233679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0" algn="l" defTabSz="233679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4.</a:t>
            </a:r>
            <a:r>
              <a:rPr sz="2000" u="sng">
                <a:solidFill>
                  <a:srgbClr val="FFFFFF"/>
                </a:solidFill>
              </a:rPr>
              <a:t> Big Data</a:t>
            </a:r>
            <a:endParaRPr sz="2000">
              <a:solidFill>
                <a:srgbClr val="FFFFFF"/>
              </a:solidFill>
            </a:endParaRPr>
          </a:p>
          <a:p>
            <a:pPr lvl="1" indent="91440" algn="l" defTabSz="233679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Spark (EdX)</a:t>
            </a:r>
            <a:endParaRPr sz="2000">
              <a:solidFill>
                <a:srgbClr val="FFFFFF"/>
              </a:solidFill>
            </a:endParaRPr>
          </a:p>
          <a:p>
            <a:pPr lvl="0" algn="l" defTabSz="233679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0" algn="l" defTabSz="233679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5.</a:t>
            </a:r>
            <a:r>
              <a:rPr sz="2000" u="sng">
                <a:solidFill>
                  <a:srgbClr val="FFFFFF"/>
                </a:solidFill>
              </a:rPr>
              <a:t> Show Your Stuff</a:t>
            </a:r>
            <a:endParaRPr sz="2000">
              <a:solidFill>
                <a:srgbClr val="FFFFFF"/>
              </a:solidFill>
            </a:endParaRPr>
          </a:p>
          <a:p>
            <a:pPr lvl="1" indent="91440" algn="l" defTabSz="233679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Github, Kaggle</a:t>
            </a:r>
            <a:endParaRPr sz="2000">
              <a:solidFill>
                <a:srgbClr val="FFFFFF"/>
              </a:solidFill>
            </a:endParaRPr>
          </a:p>
          <a:p>
            <a:pPr lvl="0" algn="l" defTabSz="233679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0" algn="l" defTabSz="233679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0" algn="l" defTabSz="233679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1" indent="91440" algn="l" defTabSz="233679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1" indent="91440" algn="l" defTabSz="233679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1" indent="91440" algn="l" defTabSz="233679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1" indent="91440" algn="l" defTabSz="233679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1" indent="91440" algn="l" defTabSz="233679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