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ata-Driven Pricing Strategy for Big Mountain Resort"/>
          <p:cNvSpPr txBox="1"/>
          <p:nvPr>
            <p:ph type="ctrTitle"/>
          </p:nvPr>
        </p:nvSpPr>
        <p:spPr>
          <a:prstGeom prst="rect">
            <a:avLst/>
          </a:prstGeom>
        </p:spPr>
        <p:txBody>
          <a:bodyPr/>
          <a:lstStyle/>
          <a:p>
            <a:pPr/>
            <a:r>
              <a:t>Data-Driven Pricing Strategy for Big Mountain Resort</a:t>
            </a:r>
          </a:p>
        </p:txBody>
      </p:sp>
      <p:sp>
        <p:nvSpPr>
          <p:cNvPr id="152" name="Garrett Harrison — February 12,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Garrett Harrison — February 12, 2023</a:t>
            </a:r>
          </a:p>
        </p:txBody>
      </p:sp>
      <p:sp>
        <p:nvSpPr>
          <p:cNvPr id="153" name="Increasing Revenue and Profit with Model-Based Recommendations"/>
          <p:cNvSpPr txBox="1"/>
          <p:nvPr>
            <p:ph type="subTitle" sz="quarter" idx="1"/>
          </p:nvPr>
        </p:nvSpPr>
        <p:spPr>
          <a:prstGeom prst="rect">
            <a:avLst/>
          </a:prstGeom>
        </p:spPr>
        <p:txBody>
          <a:bodyPr/>
          <a:lstStyle/>
          <a:p>
            <a:pPr/>
            <a:r>
              <a:t>Increasing Revenue and Profit with Model-Based Recommendations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prstGeom prst="rect">
            <a:avLst/>
          </a:prstGeom>
        </p:spPr>
        <p:txBody>
          <a:bodyPr/>
          <a:lstStyle/>
          <a:p>
            <a:pPr/>
            <a:r>
              <a:t>Introduction</a:t>
            </a:r>
          </a:p>
        </p:txBody>
      </p:sp>
      <p:sp>
        <p:nvSpPr>
          <p:cNvPr id="156" name="Problem State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Problem Statement</a:t>
            </a:r>
          </a:p>
        </p:txBody>
      </p:sp>
      <p:sp>
        <p:nvSpPr>
          <p:cNvPr id="157" name="Big Mountain Resort aims to increase its revenue by 15% and profit by 20% by the end of the next ski season (12 months). To achieve this, a data-driven pricing strategy is needed that considers the value customers place on the resort's facilities and ser"/>
          <p:cNvSpPr txBox="1"/>
          <p:nvPr/>
        </p:nvSpPr>
        <p:spPr>
          <a:xfrm>
            <a:off x="5790343" y="6013755"/>
            <a:ext cx="12803314" cy="27645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200"/>
            </a:pPr>
            <a:r>
              <a:t>Big Mountain Resort aims to increase its </a:t>
            </a:r>
            <a:r>
              <a:rPr b="1" i="1"/>
              <a:t>revenue</a:t>
            </a:r>
            <a:r>
              <a:t> by </a:t>
            </a:r>
            <a:r>
              <a:rPr b="1" i="1"/>
              <a:t>15%</a:t>
            </a:r>
            <a:r>
              <a:t> and </a:t>
            </a:r>
            <a:r>
              <a:rPr b="1" i="1"/>
              <a:t>profit</a:t>
            </a:r>
            <a:r>
              <a:t> by </a:t>
            </a:r>
            <a:r>
              <a:rPr b="1" i="1"/>
              <a:t>20%</a:t>
            </a:r>
            <a:r>
              <a:t> by the end of the next ski season (</a:t>
            </a:r>
            <a:r>
              <a:rPr b="1" i="1"/>
              <a:t>12 months</a:t>
            </a:r>
            <a:r>
              <a:t>). To achieve this, a </a:t>
            </a:r>
            <a:r>
              <a:rPr b="1" i="1"/>
              <a:t>data-driven pricing strategy</a:t>
            </a:r>
            <a:r>
              <a:t> is needed that considers the value customers place on the resort's facilities and services.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Recommendations"/>
          <p:cNvSpPr txBox="1"/>
          <p:nvPr>
            <p:ph type="title"/>
          </p:nvPr>
        </p:nvSpPr>
        <p:spPr>
          <a:xfrm>
            <a:off x="7365999" y="821134"/>
            <a:ext cx="9652001" cy="1549401"/>
          </a:xfrm>
          <a:prstGeom prst="rect">
            <a:avLst/>
          </a:prstGeom>
        </p:spPr>
        <p:txBody>
          <a:bodyPr/>
          <a:lstStyle/>
          <a:p>
            <a:pPr/>
            <a:r>
              <a:t>Recommendations</a:t>
            </a:r>
          </a:p>
        </p:txBody>
      </p:sp>
      <p:sp>
        <p:nvSpPr>
          <p:cNvPr id="160" name="Based on the modeling, Big Mountain could increase its ticket price to $104.03 from $81, but the company should conduct further analysis of the market and competitors' pricing strategies.…"/>
          <p:cNvSpPr txBox="1"/>
          <p:nvPr>
            <p:ph type="body" sz="half" idx="1"/>
          </p:nvPr>
        </p:nvSpPr>
        <p:spPr>
          <a:xfrm>
            <a:off x="4299738" y="3880168"/>
            <a:ext cx="15784524" cy="8432801"/>
          </a:xfrm>
          <a:prstGeom prst="rect">
            <a:avLst/>
          </a:prstGeom>
        </p:spPr>
        <p:txBody>
          <a:bodyPr/>
          <a:lstStyle/>
          <a:p>
            <a:pPr marL="542036" indent="-542036" defTabSz="2365248">
              <a:spcBef>
                <a:spcPts val="2300"/>
              </a:spcBef>
              <a:defRPr sz="4656"/>
            </a:pPr>
            <a:r>
              <a:t>Based on the modeling, Big Mountain could increase its ticket price to </a:t>
            </a:r>
            <a:r>
              <a:rPr b="1" i="1"/>
              <a:t>$104.03</a:t>
            </a:r>
            <a:r>
              <a:t> from </a:t>
            </a:r>
            <a:r>
              <a:rPr b="1" i="1"/>
              <a:t>$81</a:t>
            </a:r>
            <a:r>
              <a:t>, but the company should conduct further analysis of the market and competitors' pricing strategies. </a:t>
            </a:r>
          </a:p>
          <a:p>
            <a:pPr marL="542036" indent="-542036" defTabSz="2365248">
              <a:spcBef>
                <a:spcPts val="2300"/>
              </a:spcBef>
              <a:defRPr sz="4656"/>
            </a:pPr>
            <a:r>
              <a:t>A </a:t>
            </a:r>
            <a:r>
              <a:rPr b="1" i="1"/>
              <a:t>slight increase in ticket prices</a:t>
            </a:r>
            <a:r>
              <a:t> could absorb the cost of a </a:t>
            </a:r>
            <a:r>
              <a:rPr b="1" i="1"/>
              <a:t>new features</a:t>
            </a:r>
            <a:r>
              <a:t>, such as an additional chair lift. </a:t>
            </a:r>
          </a:p>
          <a:p>
            <a:pPr marL="542036" indent="-542036" defTabSz="2365248">
              <a:spcBef>
                <a:spcPts val="2300"/>
              </a:spcBef>
              <a:defRPr sz="4656"/>
            </a:pPr>
            <a:r>
              <a:t>The company could also test potential run closures through customer surveys and monitor ski traffic and ticket sales to adjust their plans based on the results.</a:t>
            </a:r>
          </a:p>
        </p:txBody>
      </p:sp>
      <p:sp>
        <p:nvSpPr>
          <p:cNvPr id="161" name="Key Findings"/>
          <p:cNvSpPr txBox="1"/>
          <p:nvPr>
            <p:ph type="body" idx="22"/>
          </p:nvPr>
        </p:nvSpPr>
        <p:spPr>
          <a:xfrm>
            <a:off x="7366000" y="2123519"/>
            <a:ext cx="9652001" cy="1016001"/>
          </a:xfrm>
          <a:prstGeom prst="rect">
            <a:avLst/>
          </a:prstGeom>
          <a:extLst>
            <a:ext uri="{C572A759-6A51-4108-AA02-DFA0A04FC94B}">
              <ma14:wrappingTextBoxFlag xmlns:ma14="http://schemas.microsoft.com/office/mac/drawingml/2011/main" val="1"/>
            </a:ext>
          </a:extLst>
        </p:spPr>
        <p:txBody>
          <a:bodyPr/>
          <a:lstStyle/>
          <a:p>
            <a:pPr/>
            <a:r>
              <a:t>Key Findings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Screen Shot 2023-02-12 at 1.13.53 PM.png" descr="Screen Shot 2023-02-12 at 1.13.53 PM.png"/>
          <p:cNvPicPr>
            <a:picLocks noChangeAspect="1"/>
          </p:cNvPicPr>
          <p:nvPr>
            <p:ph type="pic" idx="21"/>
          </p:nvPr>
        </p:nvPicPr>
        <p:blipFill>
          <a:blip r:embed="rId2">
            <a:extLst/>
          </a:blip>
          <a:srcRect l="2469" t="0" r="5106" b="0"/>
          <a:stretch>
            <a:fillRect/>
          </a:stretch>
        </p:blipFill>
        <p:spPr>
          <a:xfrm>
            <a:off x="11144420" y="1902596"/>
            <a:ext cx="13252281" cy="9910808"/>
          </a:xfrm>
          <a:prstGeom prst="rect">
            <a:avLst/>
          </a:prstGeom>
        </p:spPr>
      </p:pic>
      <p:sp>
        <p:nvSpPr>
          <p:cNvPr id="164" name="Modeling Results and Analysis"/>
          <p:cNvSpPr txBox="1"/>
          <p:nvPr>
            <p:ph type="title"/>
          </p:nvPr>
        </p:nvSpPr>
        <p:spPr>
          <a:prstGeom prst="rect">
            <a:avLst/>
          </a:prstGeom>
        </p:spPr>
        <p:txBody>
          <a:bodyPr/>
          <a:lstStyle>
            <a:lvl1pPr defTabSz="536575">
              <a:defRPr spc="-163" sz="5460"/>
            </a:lvl1pPr>
          </a:lstStyle>
          <a:p>
            <a:pPr/>
            <a:r>
              <a:t>Modeling Results and Analysis</a:t>
            </a:r>
          </a:p>
        </p:txBody>
      </p:sp>
      <p:sp>
        <p:nvSpPr>
          <p:cNvPr id="165" name="To focus on one ticket price variable, a target price point was modeled to predict corresponding prices."/>
          <p:cNvSpPr txBox="1"/>
          <p:nvPr>
            <p:ph type="body" sz="half" idx="1"/>
          </p:nvPr>
        </p:nvSpPr>
        <p:spPr>
          <a:prstGeom prst="rect">
            <a:avLst/>
          </a:prstGeom>
        </p:spPr>
        <p:txBody>
          <a:bodyPr/>
          <a:lstStyle/>
          <a:p>
            <a:pPr/>
            <a:r>
              <a:t>To focus on one ticket price variable, a target price point was modeled to predict corresponding prices.</a:t>
            </a:r>
          </a:p>
        </p:txBody>
      </p:sp>
      <p:sp>
        <p:nvSpPr>
          <p:cNvPr id="166" name="Adult Weekday to Weekend Ratio"/>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defTabSz="726440">
              <a:defRPr sz="4752"/>
            </a:lvl1pPr>
          </a:lstStyle>
          <a:p>
            <a:pPr/>
            <a:r>
              <a:t>Adult Weekday to Weekend Ratio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Screen Shot 2023-02-12 at 1.23.56 PM.png" descr="Screen Shot 2023-02-12 at 1.23.56 PM.png"/>
          <p:cNvPicPr>
            <a:picLocks noChangeAspect="1"/>
          </p:cNvPicPr>
          <p:nvPr>
            <p:ph type="pic" idx="21"/>
          </p:nvPr>
        </p:nvPicPr>
        <p:blipFill>
          <a:blip r:embed="rId2">
            <a:extLst/>
          </a:blip>
          <a:srcRect l="0" t="0" r="0" b="0"/>
          <a:stretch>
            <a:fillRect/>
          </a:stretch>
        </p:blipFill>
        <p:spPr>
          <a:xfrm>
            <a:off x="-172657" y="1076047"/>
            <a:ext cx="13531192" cy="12286103"/>
          </a:xfrm>
          <a:prstGeom prst="rect">
            <a:avLst/>
          </a:prstGeom>
        </p:spPr>
      </p:pic>
      <p:sp>
        <p:nvSpPr>
          <p:cNvPr id="169" name="Exploratory Analysis"/>
          <p:cNvSpPr txBox="1"/>
          <p:nvPr>
            <p:ph type="title"/>
          </p:nvPr>
        </p:nvSpPr>
        <p:spPr>
          <a:xfrm>
            <a:off x="14198737" y="821134"/>
            <a:ext cx="9652001" cy="1549401"/>
          </a:xfrm>
          <a:prstGeom prst="rect">
            <a:avLst/>
          </a:prstGeom>
        </p:spPr>
        <p:txBody>
          <a:bodyPr/>
          <a:lstStyle>
            <a:lvl1pPr defTabSz="792479">
              <a:defRPr spc="-241" sz="8064"/>
            </a:lvl1pPr>
          </a:lstStyle>
          <a:p>
            <a:pPr/>
            <a:r>
              <a:t>Exploratory Analysis</a:t>
            </a:r>
          </a:p>
        </p:txBody>
      </p:sp>
      <p:sp>
        <p:nvSpPr>
          <p:cNvPr id="170" name="The ratio of chairs to runs was found to have a negative correlation with the ticket price (dark color).…"/>
          <p:cNvSpPr txBox="1"/>
          <p:nvPr>
            <p:ph type="body" sz="half" idx="1"/>
          </p:nvPr>
        </p:nvSpPr>
        <p:spPr>
          <a:xfrm>
            <a:off x="14198737" y="3767606"/>
            <a:ext cx="9652001" cy="8432801"/>
          </a:xfrm>
          <a:prstGeom prst="rect">
            <a:avLst/>
          </a:prstGeom>
        </p:spPr>
        <p:txBody>
          <a:bodyPr/>
          <a:lstStyle/>
          <a:p>
            <a:pPr marL="491744" indent="-491744" defTabSz="2145791">
              <a:spcBef>
                <a:spcPts val="2100"/>
              </a:spcBef>
              <a:defRPr sz="4224"/>
            </a:pPr>
            <a:r>
              <a:t>The ratio of chairs to runs was found to have a negative correlation with the ticket price (dark color).</a:t>
            </a:r>
          </a:p>
          <a:p>
            <a:pPr marL="491744" indent="-491744" defTabSz="2145791">
              <a:spcBef>
                <a:spcPts val="2100"/>
              </a:spcBef>
              <a:defRPr sz="4224"/>
            </a:pPr>
            <a:r>
              <a:t>While vertical drop, fast quads, runs, and total chairs were useful features for predicting ticket prices (light color). </a:t>
            </a:r>
          </a:p>
          <a:p>
            <a:pPr marL="491744" indent="-491744" defTabSz="2145791">
              <a:spcBef>
                <a:spcPts val="2100"/>
              </a:spcBef>
              <a:defRPr sz="4224"/>
            </a:pPr>
            <a:r>
              <a:t>Multicollinearity, non-linear relationships, and outliers were considered in feature selection.</a:t>
            </a:r>
          </a:p>
        </p:txBody>
      </p:sp>
      <p:sp>
        <p:nvSpPr>
          <p:cNvPr id="171" name="Feature Correlation Heat Map"/>
          <p:cNvSpPr txBox="1"/>
          <p:nvPr>
            <p:ph type="body" idx="22"/>
          </p:nvPr>
        </p:nvSpPr>
        <p:spPr>
          <a:xfrm>
            <a:off x="14198737" y="2364181"/>
            <a:ext cx="9652001" cy="1016001"/>
          </a:xfrm>
          <a:prstGeom prst="rect">
            <a:avLst/>
          </a:prstGeom>
          <a:extLst>
            <a:ext uri="{C572A759-6A51-4108-AA02-DFA0A04FC94B}">
              <ma14:wrappingTextBoxFlag xmlns:ma14="http://schemas.microsoft.com/office/mac/drawingml/2011/main" val="1"/>
            </a:ext>
          </a:extLst>
        </p:spPr>
        <p:txBody>
          <a:bodyPr/>
          <a:lstStyle>
            <a:lvl1pPr defTabSz="817244">
              <a:defRPr sz="5346"/>
            </a:lvl1pPr>
          </a:lstStyle>
          <a:p>
            <a:pPr/>
            <a:r>
              <a:t>Feature Correlation Heat Map</a:t>
            </a:r>
          </a:p>
        </p:txBody>
      </p:sp>
      <p:sp>
        <p:nvSpPr>
          <p:cNvPr id="172" name="Line"/>
          <p:cNvSpPr/>
          <p:nvPr/>
        </p:nvSpPr>
        <p:spPr>
          <a:xfrm flipV="1">
            <a:off x="13576390" y="885158"/>
            <a:ext cx="1" cy="11945684"/>
          </a:xfrm>
          <a:prstGeom prst="line">
            <a:avLst/>
          </a:prstGeom>
          <a:ln w="1270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Screen Shot 2023-02-12 at 11.25.21 AM.png" descr="Screen Shot 2023-02-12 at 11.25.21 AM.png"/>
          <p:cNvPicPr>
            <a:picLocks noChangeAspect="1"/>
          </p:cNvPicPr>
          <p:nvPr>
            <p:ph type="pic" idx="21"/>
          </p:nvPr>
        </p:nvPicPr>
        <p:blipFill>
          <a:blip r:embed="rId2">
            <a:extLst/>
          </a:blip>
          <a:srcRect l="3147" t="0" r="8063" b="0"/>
          <a:stretch>
            <a:fillRect/>
          </a:stretch>
        </p:blipFill>
        <p:spPr>
          <a:xfrm>
            <a:off x="11120154" y="1716559"/>
            <a:ext cx="13276547" cy="10282882"/>
          </a:xfrm>
          <a:prstGeom prst="rect">
            <a:avLst/>
          </a:prstGeom>
        </p:spPr>
      </p:pic>
      <p:sp>
        <p:nvSpPr>
          <p:cNvPr id="175" name="Forest Regression Model"/>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Forest Regression Model</a:t>
            </a:r>
          </a:p>
        </p:txBody>
      </p:sp>
      <p:sp>
        <p:nvSpPr>
          <p:cNvPr id="176" name="Preprocessing and Training"/>
          <p:cNvSpPr txBox="1"/>
          <p:nvPr>
            <p:ph type="title"/>
          </p:nvPr>
        </p:nvSpPr>
        <p:spPr>
          <a:prstGeom prst="rect">
            <a:avLst/>
          </a:prstGeom>
        </p:spPr>
        <p:txBody>
          <a:bodyPr/>
          <a:lstStyle>
            <a:lvl1pPr defTabSz="586104">
              <a:defRPr spc="-178" sz="5964"/>
            </a:lvl1pPr>
          </a:lstStyle>
          <a:p>
            <a:pPr/>
            <a:r>
              <a:t>Preprocessing and Training</a:t>
            </a:r>
          </a:p>
        </p:txBody>
      </p:sp>
      <p:sp>
        <p:nvSpPr>
          <p:cNvPr id="177" name="Mean absolute error, essentially, tells states that, on average, one might expect to be off by around $19 if one guessed ticket price based on an average of known values.…"/>
          <p:cNvSpPr txBox="1"/>
          <p:nvPr>
            <p:ph type="body" sz="half" idx="1"/>
          </p:nvPr>
        </p:nvSpPr>
        <p:spPr>
          <a:prstGeom prst="rect">
            <a:avLst/>
          </a:prstGeom>
        </p:spPr>
        <p:txBody>
          <a:bodyPr/>
          <a:lstStyle/>
          <a:p>
            <a:pPr marL="413512" indent="-413512" defTabSz="1804416">
              <a:spcBef>
                <a:spcPts val="1700"/>
              </a:spcBef>
              <a:defRPr sz="3552"/>
            </a:pPr>
            <a:r>
              <a:t>Mean absolute error, essentially, tells states that, on average, one might expect to be off by around $19 if one guessed ticket price based on an average of known values.</a:t>
            </a:r>
          </a:p>
          <a:p>
            <a:pPr marL="413512" indent="-413512" defTabSz="1804416">
              <a:spcBef>
                <a:spcPts val="1700"/>
              </a:spcBef>
              <a:defRPr sz="3552"/>
            </a:pPr>
            <a:r>
              <a:t>The performance of the simple linear regression model was calculated (to be within $9 of the real price</a:t>
            </a:r>
          </a:p>
          <a:p>
            <a:pPr marL="413512" indent="-413512" defTabSz="1804416">
              <a:spcBef>
                <a:spcPts val="1700"/>
              </a:spcBef>
              <a:defRPr sz="3552"/>
            </a:pPr>
            <a:r>
              <a:t>The random forest regressor outperformed the linear regression model due to its ability to handle non-linear relationships between features and the target variable (off by $1).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Screen Shot 2023-02-12 at 11.26.12 AM.png" descr="Screen Shot 2023-02-12 at 11.26.12 AM.png"/>
          <p:cNvPicPr>
            <a:picLocks noChangeAspect="1"/>
          </p:cNvPicPr>
          <p:nvPr>
            <p:ph type="pic" idx="21"/>
          </p:nvPr>
        </p:nvPicPr>
        <p:blipFill>
          <a:blip r:embed="rId2">
            <a:extLst/>
          </a:blip>
          <a:srcRect l="0" t="0" r="0" b="0"/>
          <a:stretch>
            <a:fillRect/>
          </a:stretch>
        </p:blipFill>
        <p:spPr>
          <a:xfrm>
            <a:off x="2592104" y="4669576"/>
            <a:ext cx="19199792" cy="9046425"/>
          </a:xfrm>
          <a:prstGeom prst="rect">
            <a:avLst/>
          </a:prstGeom>
        </p:spPr>
      </p:pic>
      <p:sp>
        <p:nvSpPr>
          <p:cNvPr id="180" name="Modeling"/>
          <p:cNvSpPr txBox="1"/>
          <p:nvPr>
            <p:ph type="title"/>
          </p:nvPr>
        </p:nvSpPr>
        <p:spPr>
          <a:xfrm>
            <a:off x="7366000" y="254570"/>
            <a:ext cx="9652001" cy="1549401"/>
          </a:xfrm>
          <a:prstGeom prst="rect">
            <a:avLst/>
          </a:prstGeom>
        </p:spPr>
        <p:txBody>
          <a:bodyPr/>
          <a:lstStyle/>
          <a:p>
            <a:pPr/>
            <a:r>
              <a:t>Modeling</a:t>
            </a:r>
          </a:p>
        </p:txBody>
      </p:sp>
      <p:sp>
        <p:nvSpPr>
          <p:cNvPr id="181" name="The random forest regressor was used to estimate the cost of a new chair lift and potential run closures."/>
          <p:cNvSpPr txBox="1"/>
          <p:nvPr>
            <p:ph type="body" sz="quarter" idx="1"/>
          </p:nvPr>
        </p:nvSpPr>
        <p:spPr>
          <a:xfrm>
            <a:off x="813996" y="2818889"/>
            <a:ext cx="22312705" cy="2683036"/>
          </a:xfrm>
          <a:prstGeom prst="rect">
            <a:avLst/>
          </a:prstGeom>
        </p:spPr>
        <p:txBody>
          <a:bodyPr/>
          <a:lstStyle/>
          <a:p>
            <a:pPr/>
            <a:r>
              <a:t>The random forest regressor was used to estimate the cost of a new chair lift and potential run closures.</a:t>
            </a:r>
          </a:p>
        </p:txBody>
      </p:sp>
      <p:sp>
        <p:nvSpPr>
          <p:cNvPr id="182" name="Scenario Modeling"/>
          <p:cNvSpPr txBox="1"/>
          <p:nvPr>
            <p:ph type="body" idx="22"/>
          </p:nvPr>
        </p:nvSpPr>
        <p:spPr>
          <a:xfrm>
            <a:off x="7144348" y="1646046"/>
            <a:ext cx="9652001" cy="1016001"/>
          </a:xfrm>
          <a:prstGeom prst="rect">
            <a:avLst/>
          </a:prstGeom>
          <a:extLst>
            <a:ext uri="{C572A759-6A51-4108-AA02-DFA0A04FC94B}">
              <ma14:wrappingTextBoxFlag xmlns:ma14="http://schemas.microsoft.com/office/mac/drawingml/2011/main" val="1"/>
            </a:ext>
          </a:extLst>
        </p:spPr>
        <p:txBody>
          <a:bodyPr/>
          <a:lstStyle/>
          <a:p>
            <a:pPr/>
            <a:r>
              <a:t>Scenario Modeling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onclusion"/>
          <p:cNvSpPr txBox="1"/>
          <p:nvPr>
            <p:ph type="title"/>
          </p:nvPr>
        </p:nvSpPr>
        <p:spPr>
          <a:xfrm>
            <a:off x="1270000" y="873311"/>
            <a:ext cx="21844001" cy="2004516"/>
          </a:xfrm>
          <a:prstGeom prst="rect">
            <a:avLst/>
          </a:prstGeom>
        </p:spPr>
        <p:txBody>
          <a:bodyPr/>
          <a:lstStyle>
            <a:lvl1pPr defTabSz="808990">
              <a:defRPr spc="-341" sz="11368"/>
            </a:lvl1pPr>
          </a:lstStyle>
          <a:p>
            <a:pPr/>
            <a:r>
              <a:t>Conclusion</a:t>
            </a:r>
          </a:p>
        </p:txBody>
      </p:sp>
      <p:sp>
        <p:nvSpPr>
          <p:cNvPr id="185" name="The use of a data-driven approach to pricing strategy can help Big Mountain Resort increase its revenue and profit.…"/>
          <p:cNvSpPr txBox="1"/>
          <p:nvPr>
            <p:ph type="body" idx="4294967295"/>
          </p:nvPr>
        </p:nvSpPr>
        <p:spPr>
          <a:xfrm>
            <a:off x="1269999" y="3229582"/>
            <a:ext cx="21844001" cy="8432801"/>
          </a:xfrm>
          <a:prstGeom prst="rect">
            <a:avLst/>
          </a:prstGeom>
        </p:spPr>
        <p:txBody>
          <a:bodyPr/>
          <a:lstStyle/>
          <a:p>
            <a:pPr marL="458215" indent="-458215" defTabSz="1999488">
              <a:spcBef>
                <a:spcPts val="1900"/>
              </a:spcBef>
              <a:defRPr sz="3936"/>
            </a:pPr>
            <a:r>
              <a:t>The use of a data-driven approach to pricing strategy can help Big Mountain Resort increase its revenue and profit. </a:t>
            </a:r>
          </a:p>
          <a:p>
            <a:pPr marL="458215" indent="-458215" defTabSz="1999488">
              <a:spcBef>
                <a:spcPts val="1900"/>
              </a:spcBef>
              <a:defRPr sz="3936"/>
            </a:pPr>
            <a:r>
              <a:t>The random forest regressor was the best model for predicting ticket prices based on its performance and ability to handle non-linear relationships. </a:t>
            </a:r>
          </a:p>
          <a:p>
            <a:pPr marL="458215" indent="-458215" defTabSz="1999488">
              <a:spcBef>
                <a:spcPts val="1900"/>
              </a:spcBef>
              <a:defRPr sz="3936"/>
            </a:pPr>
            <a:r>
              <a:t>Big Mountain could increase its ticket price to </a:t>
            </a:r>
            <a:r>
              <a:rPr b="1" i="1"/>
              <a:t>$104.03</a:t>
            </a:r>
            <a:r>
              <a:t>, but additional analysis is necessary to determine </a:t>
            </a:r>
            <a:r>
              <a:rPr b="1" i="1"/>
              <a:t>if this price point is competitive</a:t>
            </a:r>
            <a:r>
              <a:t>.</a:t>
            </a:r>
          </a:p>
          <a:p>
            <a:pPr marL="458215" indent="-458215" defTabSz="1999488">
              <a:spcBef>
                <a:spcPts val="1900"/>
              </a:spcBef>
              <a:defRPr sz="3936"/>
            </a:pPr>
            <a:r>
              <a:t>Future work could involve additional analysis of the market and competitors' pricing strategies, testing potential run closures through customer feedback, and monitoring ski traffic and ticket sales to adjust plans accordingly. </a:t>
            </a:r>
          </a:p>
          <a:p>
            <a:pPr marL="458215" indent="-458215" defTabSz="1999488">
              <a:spcBef>
                <a:spcPts val="1900"/>
              </a:spcBef>
              <a:defRPr sz="3936"/>
            </a:pPr>
            <a:r>
              <a:t>Additionally, Big Mountain Resort could consider additional features, such as snow quality and weather, in its pricing strategy.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