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B2C18-96F9-B076-6976-22E874D546DE}" v="897" dt="2023-10-14T00:59:40.386"/>
    <p1510:client id="{3DB1123D-6151-4B7D-104C-46E5335C9B9E}" v="285" dt="2023-10-13T21:17:05.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F0473627-C3F3-49F9-B6BD-E3DB07B43D00}" type="datetimeFigureOut">
              <a:t>10/13/2023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E6D3585-16C3-462C-AD39-C111232AAA87}" type="slidenum">
              <a:t>‹#›</a:t>
            </a:fld>
            <a:endParaRPr lang="en-US"/>
          </a:p>
        </p:txBody>
      </p:sp>
    </p:spTree>
    <p:extLst>
      <p:ext uri="{BB962C8B-B14F-4D97-AF65-F5344CB8AC3E}">
        <p14:creationId xmlns:p14="http://schemas.microsoft.com/office/powerpoint/2010/main" val="230735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groundup.org.za/article/grimy-broken-down-neglected-can-this-be-the-eastern-capes-flagship-hospital/"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606987"/>
            <a:ext cx="7477601" cy="3332798"/>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Kensys: Revolutionizing Healthcare with Advanced Chatbot Technology</a:t>
            </a:r>
            <a:endParaRPr lang="en-US" sz="5249" dirty="0"/>
          </a:p>
        </p:txBody>
      </p:sp>
      <p:sp>
        <p:nvSpPr>
          <p:cNvPr id="5" name="Text 2"/>
          <p:cNvSpPr/>
          <p:nvPr/>
        </p:nvSpPr>
        <p:spPr>
          <a:xfrm>
            <a:off x="6319599" y="5273040"/>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Introducing Kensys, the hospital management system that connects patients with the best doctors and nurses, tailored to their health needs.</a:t>
            </a:r>
            <a:endParaRPr lang="en-US" sz="1750" dirty="0"/>
          </a:p>
        </p:txBody>
      </p:sp>
      <p:sp>
        <p:nvSpPr>
          <p:cNvPr id="6" name="Shape 3"/>
          <p:cNvSpPr/>
          <p:nvPr/>
        </p:nvSpPr>
        <p:spPr>
          <a:xfrm>
            <a:off x="6319599" y="6250424"/>
            <a:ext cx="355402" cy="355402"/>
          </a:xfrm>
          <a:prstGeom prst="roundRect">
            <a:avLst>
              <a:gd name="adj" fmla="val 25726039"/>
            </a:avLst>
          </a:prstGeom>
          <a:noFill/>
          <a:ln w="7620">
            <a:solidFill>
              <a:srgbClr val="FFFFFF"/>
            </a:solidFill>
            <a:prstDash val="solid"/>
          </a:ln>
        </p:spPr>
      </p:sp>
      <p:sp>
        <p:nvSpPr>
          <p:cNvPr id="8" name="Text 4"/>
          <p:cNvSpPr/>
          <p:nvPr/>
        </p:nvSpPr>
        <p:spPr>
          <a:xfrm>
            <a:off x="6316854" y="6209692"/>
            <a:ext cx="2552700" cy="388858"/>
          </a:xfrm>
          <a:prstGeom prst="rect">
            <a:avLst/>
          </a:prstGeom>
          <a:noFill/>
          <a:ln/>
        </p:spPr>
        <p:txBody>
          <a:bodyPr wrap="none" lIns="91440" tIns="45720" rIns="91440" bIns="45720" rtlCol="0" anchor="t"/>
          <a:lstStyle/>
          <a:p>
            <a:pPr marL="0" indent="0" algn="l">
              <a:lnSpc>
                <a:spcPts val="3062"/>
              </a:lnSpc>
              <a:buNone/>
            </a:pPr>
            <a:r>
              <a:rPr lang="en-US" sz="2150" b="1" dirty="0">
                <a:solidFill>
                  <a:srgbClr val="272525"/>
                </a:solidFill>
                <a:latin typeface="Lato"/>
                <a:ea typeface="Lato"/>
                <a:cs typeface="Lato"/>
              </a:rPr>
              <a:t>by </a:t>
            </a:r>
            <a:r>
              <a:rPr lang="en-US" sz="2150" b="1" dirty="0" err="1">
                <a:solidFill>
                  <a:srgbClr val="272525"/>
                </a:solidFill>
                <a:latin typeface="Lato"/>
                <a:ea typeface="Lato"/>
                <a:cs typeface="Lato"/>
              </a:rPr>
              <a:t>BitBashers</a:t>
            </a:r>
            <a:endParaRPr lang="en-US" sz="2150" dirty="0" err="1">
              <a:latin typeface="Lato"/>
              <a:ea typeface="Lato"/>
              <a:cs typeface="Lato"/>
            </a:endParaRPr>
          </a:p>
        </p:txBody>
      </p:sp>
      <p:pic>
        <p:nvPicPr>
          <p:cNvPr id="11" name="Picture 10">
            <a:extLst>
              <a:ext uri="{FF2B5EF4-FFF2-40B4-BE49-F238E27FC236}">
                <a16:creationId xmlns:a16="http://schemas.microsoft.com/office/drawing/2014/main" id="{AA60A78A-2818-ABEB-460F-565D387B6361}"/>
              </a:ext>
            </a:extLst>
          </p:cNvPr>
          <p:cNvPicPr>
            <a:picLocks noChangeAspect="1"/>
          </p:cNvPicPr>
          <p:nvPr/>
        </p:nvPicPr>
        <p:blipFill>
          <a:blip r:embed="rId4"/>
          <a:stretch>
            <a:fillRect/>
          </a:stretch>
        </p:blipFill>
        <p:spPr>
          <a:xfrm>
            <a:off x="380248" y="2052637"/>
            <a:ext cx="5495925" cy="4124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9644">
            <a:solidFill>
              <a:srgbClr val="FFFFFF">
                <a:alpha val="64000"/>
              </a:srgbClr>
            </a:solidFill>
            <a:prstDash val="solid"/>
          </a:ln>
        </p:spPr>
      </p:sp>
      <p:sp>
        <p:nvSpPr>
          <p:cNvPr id="4" name="Text 1"/>
          <p:cNvSpPr/>
          <p:nvPr/>
        </p:nvSpPr>
        <p:spPr>
          <a:xfrm>
            <a:off x="873443" y="1900238"/>
            <a:ext cx="7396996" cy="973217"/>
          </a:xfrm>
          <a:prstGeom prst="rect">
            <a:avLst/>
          </a:prstGeom>
          <a:noFill/>
          <a:ln/>
        </p:spPr>
        <p:txBody>
          <a:bodyPr wrap="square" rtlCol="0" anchor="t"/>
          <a:lstStyle/>
          <a:p>
            <a:pPr marL="0" indent="0">
              <a:lnSpc>
                <a:spcPts val="3832"/>
              </a:lnSpc>
              <a:buNone/>
            </a:pPr>
            <a:r>
              <a:rPr lang="en-US" sz="3065" dirty="0">
                <a:solidFill>
                  <a:srgbClr val="312F2B"/>
                </a:solidFill>
                <a:latin typeface="Gelasio" pitchFamily="34" charset="0"/>
                <a:ea typeface="Gelasio" pitchFamily="34" charset="-122"/>
                <a:cs typeface="Gelasio" pitchFamily="34" charset="-120"/>
              </a:rPr>
              <a:t>The Problem with Traditional Hospital Management Systems</a:t>
            </a:r>
            <a:endParaRPr lang="en-US" sz="3065" dirty="0"/>
          </a:p>
        </p:txBody>
      </p:sp>
      <p:sp>
        <p:nvSpPr>
          <p:cNvPr id="5" name="Text 2"/>
          <p:cNvSpPr/>
          <p:nvPr/>
        </p:nvSpPr>
        <p:spPr>
          <a:xfrm>
            <a:off x="873443" y="3106936"/>
            <a:ext cx="7396996" cy="498157"/>
          </a:xfrm>
          <a:prstGeom prst="rect">
            <a:avLst/>
          </a:prstGeom>
          <a:noFill/>
          <a:ln/>
        </p:spPr>
        <p:txBody>
          <a:bodyPr wrap="square" rtlCol="0" anchor="t"/>
          <a:lstStyle/>
          <a:p>
            <a:pPr marL="0" indent="0">
              <a:lnSpc>
                <a:spcPts val="1962"/>
              </a:lnSpc>
              <a:buNone/>
            </a:pPr>
            <a:r>
              <a:rPr lang="en-US" sz="1226" dirty="0">
                <a:solidFill>
                  <a:srgbClr val="272525"/>
                </a:solidFill>
                <a:latin typeface="Lato" pitchFamily="34" charset="0"/>
                <a:ea typeface="Lato" pitchFamily="34" charset="-122"/>
                <a:cs typeface="Lato" pitchFamily="34" charset="-120"/>
              </a:rPr>
              <a:t>Limitations and challenges with traditional hospital management systems often lead to inefficient healthcare experiences. Patients are left feeling frustrated and unattended to.</a:t>
            </a:r>
            <a:endParaRPr lang="en-US" sz="1226" dirty="0"/>
          </a:p>
        </p:txBody>
      </p:sp>
      <p:sp>
        <p:nvSpPr>
          <p:cNvPr id="6" name="Shape 3"/>
          <p:cNvSpPr/>
          <p:nvPr/>
        </p:nvSpPr>
        <p:spPr>
          <a:xfrm>
            <a:off x="873443" y="3901916"/>
            <a:ext cx="350282" cy="350282"/>
          </a:xfrm>
          <a:prstGeom prst="roundRect">
            <a:avLst>
              <a:gd name="adj" fmla="val 20006"/>
            </a:avLst>
          </a:prstGeom>
          <a:solidFill>
            <a:srgbClr val="E8E8E3"/>
          </a:solidFill>
          <a:ln w="9644">
            <a:solidFill>
              <a:srgbClr val="D1D1C7"/>
            </a:solidFill>
            <a:prstDash val="solid"/>
          </a:ln>
        </p:spPr>
      </p:sp>
      <p:sp>
        <p:nvSpPr>
          <p:cNvPr id="7" name="Text 4"/>
          <p:cNvSpPr/>
          <p:nvPr/>
        </p:nvSpPr>
        <p:spPr>
          <a:xfrm>
            <a:off x="999053" y="3931087"/>
            <a:ext cx="99060" cy="291941"/>
          </a:xfrm>
          <a:prstGeom prst="rect">
            <a:avLst/>
          </a:prstGeom>
          <a:noFill/>
          <a:ln/>
        </p:spPr>
        <p:txBody>
          <a:bodyPr wrap="none" rtlCol="0" anchor="t"/>
          <a:lstStyle/>
          <a:p>
            <a:pPr marL="0" indent="0" algn="ctr">
              <a:lnSpc>
                <a:spcPts val="2299"/>
              </a:lnSpc>
              <a:buNone/>
            </a:pPr>
            <a:r>
              <a:rPr lang="en-US" sz="1839" dirty="0">
                <a:solidFill>
                  <a:srgbClr val="272525"/>
                </a:solidFill>
                <a:latin typeface="Gelasio" pitchFamily="34" charset="0"/>
                <a:ea typeface="Gelasio" pitchFamily="34" charset="-122"/>
                <a:cs typeface="Gelasio" pitchFamily="34" charset="-120"/>
              </a:rPr>
              <a:t>1</a:t>
            </a:r>
            <a:endParaRPr lang="en-US" sz="1839" dirty="0"/>
          </a:p>
        </p:txBody>
      </p:sp>
      <p:sp>
        <p:nvSpPr>
          <p:cNvPr id="8" name="Text 5"/>
          <p:cNvSpPr/>
          <p:nvPr/>
        </p:nvSpPr>
        <p:spPr>
          <a:xfrm>
            <a:off x="1379339" y="3955375"/>
            <a:ext cx="1557218" cy="243245"/>
          </a:xfrm>
          <a:prstGeom prst="rect">
            <a:avLst/>
          </a:prstGeom>
          <a:noFill/>
          <a:ln/>
        </p:spPr>
        <p:txBody>
          <a:bodyPr wrap="none" rtlCol="0" anchor="t"/>
          <a:lstStyle/>
          <a:p>
            <a:pPr marL="0" indent="0">
              <a:lnSpc>
                <a:spcPts val="1916"/>
              </a:lnSpc>
              <a:buNone/>
            </a:pPr>
            <a:r>
              <a:rPr lang="en-US" sz="1533" dirty="0">
                <a:solidFill>
                  <a:srgbClr val="272525"/>
                </a:solidFill>
                <a:latin typeface="Gelasio" pitchFamily="34" charset="0"/>
                <a:ea typeface="Gelasio" pitchFamily="34" charset="-122"/>
                <a:cs typeface="Gelasio" pitchFamily="34" charset="-120"/>
              </a:rPr>
              <a:t>Long Wait Times</a:t>
            </a:r>
            <a:endParaRPr lang="en-US" sz="1533" dirty="0"/>
          </a:p>
        </p:txBody>
      </p:sp>
      <p:sp>
        <p:nvSpPr>
          <p:cNvPr id="9" name="Text 6"/>
          <p:cNvSpPr/>
          <p:nvPr/>
        </p:nvSpPr>
        <p:spPr>
          <a:xfrm>
            <a:off x="1379339" y="4354235"/>
            <a:ext cx="3114794" cy="498157"/>
          </a:xfrm>
          <a:prstGeom prst="rect">
            <a:avLst/>
          </a:prstGeom>
          <a:noFill/>
          <a:ln/>
        </p:spPr>
        <p:txBody>
          <a:bodyPr wrap="square" rtlCol="0" anchor="t"/>
          <a:lstStyle/>
          <a:p>
            <a:pPr marL="0" indent="0">
              <a:lnSpc>
                <a:spcPts val="1962"/>
              </a:lnSpc>
              <a:buNone/>
            </a:pPr>
            <a:r>
              <a:rPr lang="en-US" sz="1226" dirty="0">
                <a:solidFill>
                  <a:srgbClr val="272525"/>
                </a:solidFill>
                <a:latin typeface="Lato" pitchFamily="34" charset="0"/>
                <a:ea typeface="Lato" pitchFamily="34" charset="-122"/>
                <a:cs typeface="Lato" pitchFamily="34" charset="-120"/>
              </a:rPr>
              <a:t>Patients often wait for long periods of time without receiving the attention they need.</a:t>
            </a:r>
            <a:endParaRPr lang="en-US" sz="1226" dirty="0"/>
          </a:p>
        </p:txBody>
      </p:sp>
      <p:sp>
        <p:nvSpPr>
          <p:cNvPr id="10" name="Shape 7"/>
          <p:cNvSpPr/>
          <p:nvPr/>
        </p:nvSpPr>
        <p:spPr>
          <a:xfrm>
            <a:off x="4649748" y="3901916"/>
            <a:ext cx="350282" cy="350282"/>
          </a:xfrm>
          <a:prstGeom prst="roundRect">
            <a:avLst>
              <a:gd name="adj" fmla="val 20006"/>
            </a:avLst>
          </a:prstGeom>
          <a:solidFill>
            <a:srgbClr val="E8E8E3"/>
          </a:solidFill>
          <a:ln w="9644">
            <a:solidFill>
              <a:srgbClr val="D1D1C7"/>
            </a:solidFill>
            <a:prstDash val="solid"/>
          </a:ln>
        </p:spPr>
      </p:sp>
      <p:sp>
        <p:nvSpPr>
          <p:cNvPr id="11" name="Text 8"/>
          <p:cNvSpPr/>
          <p:nvPr/>
        </p:nvSpPr>
        <p:spPr>
          <a:xfrm>
            <a:off x="4760119" y="3931087"/>
            <a:ext cx="129540" cy="291941"/>
          </a:xfrm>
          <a:prstGeom prst="rect">
            <a:avLst/>
          </a:prstGeom>
          <a:noFill/>
          <a:ln/>
        </p:spPr>
        <p:txBody>
          <a:bodyPr wrap="none" rtlCol="0" anchor="t"/>
          <a:lstStyle/>
          <a:p>
            <a:pPr marL="0" indent="0" algn="ctr">
              <a:lnSpc>
                <a:spcPts val="2299"/>
              </a:lnSpc>
              <a:buNone/>
            </a:pPr>
            <a:r>
              <a:rPr lang="en-US" sz="1839" dirty="0">
                <a:solidFill>
                  <a:srgbClr val="272525"/>
                </a:solidFill>
                <a:latin typeface="Gelasio" pitchFamily="34" charset="0"/>
                <a:ea typeface="Gelasio" pitchFamily="34" charset="-122"/>
                <a:cs typeface="Gelasio" pitchFamily="34" charset="-120"/>
              </a:rPr>
              <a:t>2</a:t>
            </a:r>
            <a:endParaRPr lang="en-US" sz="1839" dirty="0"/>
          </a:p>
        </p:txBody>
      </p:sp>
      <p:sp>
        <p:nvSpPr>
          <p:cNvPr id="12" name="Text 9"/>
          <p:cNvSpPr/>
          <p:nvPr/>
        </p:nvSpPr>
        <p:spPr>
          <a:xfrm>
            <a:off x="5155644" y="3955375"/>
            <a:ext cx="2042160" cy="243245"/>
          </a:xfrm>
          <a:prstGeom prst="rect">
            <a:avLst/>
          </a:prstGeom>
          <a:noFill/>
          <a:ln/>
        </p:spPr>
        <p:txBody>
          <a:bodyPr wrap="none" rtlCol="0" anchor="t"/>
          <a:lstStyle/>
          <a:p>
            <a:pPr marL="0" indent="0">
              <a:lnSpc>
                <a:spcPts val="1916"/>
              </a:lnSpc>
              <a:buNone/>
            </a:pPr>
            <a:r>
              <a:rPr lang="en-US" sz="1533" dirty="0">
                <a:solidFill>
                  <a:srgbClr val="272525"/>
                </a:solidFill>
                <a:latin typeface="Gelasio" pitchFamily="34" charset="0"/>
                <a:ea typeface="Gelasio" pitchFamily="34" charset="-122"/>
                <a:cs typeface="Gelasio" pitchFamily="34" charset="-120"/>
              </a:rPr>
              <a:t>Lack of Personalization</a:t>
            </a:r>
            <a:endParaRPr lang="en-US" sz="1533" dirty="0"/>
          </a:p>
        </p:txBody>
      </p:sp>
      <p:sp>
        <p:nvSpPr>
          <p:cNvPr id="13" name="Text 10"/>
          <p:cNvSpPr/>
          <p:nvPr/>
        </p:nvSpPr>
        <p:spPr>
          <a:xfrm>
            <a:off x="5155644" y="4354235"/>
            <a:ext cx="3114794" cy="747236"/>
          </a:xfrm>
          <a:prstGeom prst="rect">
            <a:avLst/>
          </a:prstGeom>
          <a:noFill/>
          <a:ln/>
        </p:spPr>
        <p:txBody>
          <a:bodyPr wrap="square" rtlCol="0" anchor="t"/>
          <a:lstStyle/>
          <a:p>
            <a:pPr marL="0" indent="0">
              <a:lnSpc>
                <a:spcPts val="1962"/>
              </a:lnSpc>
              <a:buNone/>
            </a:pPr>
            <a:r>
              <a:rPr lang="en-US" sz="1226" dirty="0">
                <a:solidFill>
                  <a:srgbClr val="272525"/>
                </a:solidFill>
                <a:latin typeface="Lato" pitchFamily="34" charset="0"/>
                <a:ea typeface="Lato" pitchFamily="34" charset="-122"/>
                <a:cs typeface="Lato" pitchFamily="34" charset="-120"/>
              </a:rPr>
              <a:t>Patients are not matched with healthcare providers who meet their specific needs and preferences.</a:t>
            </a:r>
            <a:endParaRPr lang="en-US" sz="1226" dirty="0"/>
          </a:p>
        </p:txBody>
      </p:sp>
      <p:sp>
        <p:nvSpPr>
          <p:cNvPr id="14" name="Shape 11"/>
          <p:cNvSpPr/>
          <p:nvPr/>
        </p:nvSpPr>
        <p:spPr>
          <a:xfrm>
            <a:off x="873443" y="5378768"/>
            <a:ext cx="350282" cy="350282"/>
          </a:xfrm>
          <a:prstGeom prst="roundRect">
            <a:avLst>
              <a:gd name="adj" fmla="val 20006"/>
            </a:avLst>
          </a:prstGeom>
          <a:solidFill>
            <a:srgbClr val="E8E8E3"/>
          </a:solidFill>
          <a:ln w="9644">
            <a:solidFill>
              <a:srgbClr val="D1D1C7"/>
            </a:solidFill>
            <a:prstDash val="solid"/>
          </a:ln>
        </p:spPr>
      </p:sp>
      <p:sp>
        <p:nvSpPr>
          <p:cNvPr id="15" name="Text 12"/>
          <p:cNvSpPr/>
          <p:nvPr/>
        </p:nvSpPr>
        <p:spPr>
          <a:xfrm>
            <a:off x="983813" y="5407938"/>
            <a:ext cx="129540" cy="291941"/>
          </a:xfrm>
          <a:prstGeom prst="rect">
            <a:avLst/>
          </a:prstGeom>
          <a:noFill/>
          <a:ln/>
        </p:spPr>
        <p:txBody>
          <a:bodyPr wrap="none" rtlCol="0" anchor="t"/>
          <a:lstStyle/>
          <a:p>
            <a:pPr marL="0" indent="0" algn="ctr">
              <a:lnSpc>
                <a:spcPts val="2299"/>
              </a:lnSpc>
              <a:buNone/>
            </a:pPr>
            <a:r>
              <a:rPr lang="en-US" sz="1839" dirty="0">
                <a:solidFill>
                  <a:srgbClr val="272525"/>
                </a:solidFill>
                <a:latin typeface="Gelasio" pitchFamily="34" charset="0"/>
                <a:ea typeface="Gelasio" pitchFamily="34" charset="-122"/>
                <a:cs typeface="Gelasio" pitchFamily="34" charset="-120"/>
              </a:rPr>
              <a:t>3</a:t>
            </a:r>
            <a:endParaRPr lang="en-US" sz="1839" dirty="0"/>
          </a:p>
        </p:txBody>
      </p:sp>
      <p:sp>
        <p:nvSpPr>
          <p:cNvPr id="16" name="Text 13"/>
          <p:cNvSpPr/>
          <p:nvPr/>
        </p:nvSpPr>
        <p:spPr>
          <a:xfrm>
            <a:off x="1379339" y="5432227"/>
            <a:ext cx="1882140" cy="243245"/>
          </a:xfrm>
          <a:prstGeom prst="rect">
            <a:avLst/>
          </a:prstGeom>
          <a:noFill/>
          <a:ln/>
        </p:spPr>
        <p:txBody>
          <a:bodyPr wrap="none" rtlCol="0" anchor="t"/>
          <a:lstStyle/>
          <a:p>
            <a:pPr marL="0" indent="0">
              <a:lnSpc>
                <a:spcPts val="1916"/>
              </a:lnSpc>
              <a:buNone/>
            </a:pPr>
            <a:r>
              <a:rPr lang="en-US" sz="1533" dirty="0">
                <a:solidFill>
                  <a:srgbClr val="272525"/>
                </a:solidFill>
                <a:latin typeface="Gelasio" pitchFamily="34" charset="0"/>
                <a:ea typeface="Gelasio" pitchFamily="34" charset="-122"/>
                <a:cs typeface="Gelasio" pitchFamily="34" charset="-120"/>
              </a:rPr>
              <a:t>Poor Communication</a:t>
            </a:r>
            <a:endParaRPr lang="en-US" sz="1533" dirty="0"/>
          </a:p>
        </p:txBody>
      </p:sp>
      <p:sp>
        <p:nvSpPr>
          <p:cNvPr id="17" name="Text 14"/>
          <p:cNvSpPr/>
          <p:nvPr/>
        </p:nvSpPr>
        <p:spPr>
          <a:xfrm>
            <a:off x="1379339" y="5831086"/>
            <a:ext cx="3114794" cy="498157"/>
          </a:xfrm>
          <a:prstGeom prst="rect">
            <a:avLst/>
          </a:prstGeom>
          <a:noFill/>
          <a:ln/>
        </p:spPr>
        <p:txBody>
          <a:bodyPr wrap="square" rtlCol="0" anchor="t"/>
          <a:lstStyle/>
          <a:p>
            <a:pPr marL="0" indent="0">
              <a:lnSpc>
                <a:spcPts val="1962"/>
              </a:lnSpc>
              <a:buNone/>
            </a:pPr>
            <a:r>
              <a:rPr lang="en-US" sz="1226" dirty="0">
                <a:solidFill>
                  <a:srgbClr val="272525"/>
                </a:solidFill>
                <a:latin typeface="Lato" pitchFamily="34" charset="0"/>
                <a:ea typeface="Lato" pitchFamily="34" charset="-122"/>
                <a:cs typeface="Lato" pitchFamily="34" charset="-120"/>
              </a:rPr>
              <a:t>Patients often face confusion and miscommunication with healthcare providers.</a:t>
            </a:r>
            <a:endParaRPr lang="en-US" sz="1226" dirty="0"/>
          </a:p>
        </p:txBody>
      </p:sp>
      <p:sp>
        <p:nvSpPr>
          <p:cNvPr id="18" name="Shape 15"/>
          <p:cNvSpPr/>
          <p:nvPr/>
        </p:nvSpPr>
        <p:spPr>
          <a:xfrm>
            <a:off x="4649748" y="5378768"/>
            <a:ext cx="350282" cy="350282"/>
          </a:xfrm>
          <a:prstGeom prst="roundRect">
            <a:avLst>
              <a:gd name="adj" fmla="val 20006"/>
            </a:avLst>
          </a:prstGeom>
          <a:solidFill>
            <a:srgbClr val="E8E8E3"/>
          </a:solidFill>
          <a:ln w="9644">
            <a:solidFill>
              <a:srgbClr val="D1D1C7"/>
            </a:solidFill>
            <a:prstDash val="solid"/>
          </a:ln>
        </p:spPr>
      </p:sp>
      <p:sp>
        <p:nvSpPr>
          <p:cNvPr id="19" name="Text 16"/>
          <p:cNvSpPr/>
          <p:nvPr/>
        </p:nvSpPr>
        <p:spPr>
          <a:xfrm>
            <a:off x="4756309" y="5407938"/>
            <a:ext cx="137160" cy="291941"/>
          </a:xfrm>
          <a:prstGeom prst="rect">
            <a:avLst/>
          </a:prstGeom>
          <a:noFill/>
          <a:ln/>
        </p:spPr>
        <p:txBody>
          <a:bodyPr wrap="none" rtlCol="0" anchor="t"/>
          <a:lstStyle/>
          <a:p>
            <a:pPr marL="0" indent="0" algn="ctr">
              <a:lnSpc>
                <a:spcPts val="2299"/>
              </a:lnSpc>
              <a:buNone/>
            </a:pPr>
            <a:r>
              <a:rPr lang="en-US" sz="1839" dirty="0">
                <a:solidFill>
                  <a:srgbClr val="272525"/>
                </a:solidFill>
                <a:latin typeface="Gelasio" pitchFamily="34" charset="0"/>
                <a:ea typeface="Gelasio" pitchFamily="34" charset="-122"/>
                <a:cs typeface="Gelasio" pitchFamily="34" charset="-120"/>
              </a:rPr>
              <a:t>4</a:t>
            </a:r>
            <a:endParaRPr lang="en-US" sz="1839" dirty="0"/>
          </a:p>
        </p:txBody>
      </p:sp>
      <p:sp>
        <p:nvSpPr>
          <p:cNvPr id="20" name="Text 17"/>
          <p:cNvSpPr/>
          <p:nvPr/>
        </p:nvSpPr>
        <p:spPr>
          <a:xfrm>
            <a:off x="5155644" y="5432227"/>
            <a:ext cx="2125980" cy="243245"/>
          </a:xfrm>
          <a:prstGeom prst="rect">
            <a:avLst/>
          </a:prstGeom>
          <a:noFill/>
          <a:ln/>
        </p:spPr>
        <p:txBody>
          <a:bodyPr wrap="none" rtlCol="0" anchor="t"/>
          <a:lstStyle/>
          <a:p>
            <a:pPr marL="0" indent="0">
              <a:lnSpc>
                <a:spcPts val="1916"/>
              </a:lnSpc>
              <a:buNone/>
            </a:pPr>
            <a:r>
              <a:rPr lang="en-US" sz="1533" dirty="0">
                <a:solidFill>
                  <a:srgbClr val="272525"/>
                </a:solidFill>
                <a:latin typeface="Gelasio" pitchFamily="34" charset="0"/>
                <a:ea typeface="Gelasio" pitchFamily="34" charset="-122"/>
                <a:cs typeface="Gelasio" pitchFamily="34" charset="-120"/>
              </a:rPr>
              <a:t>Low Patient Satisfaction</a:t>
            </a:r>
            <a:endParaRPr lang="en-US" sz="1533" dirty="0"/>
          </a:p>
        </p:txBody>
      </p:sp>
      <p:sp>
        <p:nvSpPr>
          <p:cNvPr id="21" name="Text 18"/>
          <p:cNvSpPr/>
          <p:nvPr/>
        </p:nvSpPr>
        <p:spPr>
          <a:xfrm>
            <a:off x="5155644" y="5831086"/>
            <a:ext cx="3114794" cy="498157"/>
          </a:xfrm>
          <a:prstGeom prst="rect">
            <a:avLst/>
          </a:prstGeom>
          <a:noFill/>
          <a:ln/>
        </p:spPr>
        <p:txBody>
          <a:bodyPr wrap="square" rtlCol="0" anchor="t"/>
          <a:lstStyle/>
          <a:p>
            <a:pPr marL="0" indent="0">
              <a:lnSpc>
                <a:spcPts val="1962"/>
              </a:lnSpc>
              <a:buNone/>
            </a:pPr>
            <a:r>
              <a:rPr lang="en-US" sz="1226" dirty="0">
                <a:solidFill>
                  <a:srgbClr val="272525"/>
                </a:solidFill>
                <a:latin typeface="Lato" pitchFamily="34" charset="0"/>
                <a:ea typeface="Lato" pitchFamily="34" charset="-122"/>
                <a:cs typeface="Lato" pitchFamily="34" charset="-120"/>
              </a:rPr>
              <a:t>Patients often feel unhappy with their healthcare experience due to these limitations.</a:t>
            </a:r>
            <a:endParaRPr lang="en-US" sz="1226" dirty="0"/>
          </a:p>
        </p:txBody>
      </p:sp>
      <p:pic>
        <p:nvPicPr>
          <p:cNvPr id="24" name="Picture 23">
            <a:extLst>
              <a:ext uri="{FF2B5EF4-FFF2-40B4-BE49-F238E27FC236}">
                <a16:creationId xmlns:a16="http://schemas.microsoft.com/office/drawing/2014/main" id="{DF8A5CB5-A2FE-D1F4-CF57-7AA41452BB09}"/>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5328" r="31352" b="-274"/>
          <a:stretch/>
        </p:blipFill>
        <p:spPr>
          <a:xfrm>
            <a:off x="9079029" y="1073216"/>
            <a:ext cx="4847212" cy="5758334"/>
          </a:xfrm>
          <a:prstGeom prst="rect">
            <a:avLst/>
          </a:prstGeom>
        </p:spPr>
      </p:pic>
      <p:sp>
        <p:nvSpPr>
          <p:cNvPr id="25" name="TextBox 24">
            <a:extLst>
              <a:ext uri="{FF2B5EF4-FFF2-40B4-BE49-F238E27FC236}">
                <a16:creationId xmlns:a16="http://schemas.microsoft.com/office/drawing/2014/main" id="{0FBC4781-978E-8378-76FA-A6DFE8B16758}"/>
              </a:ext>
            </a:extLst>
          </p:cNvPr>
          <p:cNvSpPr txBox="1"/>
          <p:nvPr/>
        </p:nvSpPr>
        <p:spPr>
          <a:xfrm>
            <a:off x="2378075" y="7818438"/>
            <a:ext cx="9874250" cy="317500"/>
          </a:xfrm>
          <a:prstGeom prst="rect">
            <a:avLst/>
          </a:prstGeom>
        </p:spPr>
        <p:txBody>
          <a:bodyPr lIns="91440" tIns="45720" rIns="91440" bIns="45720" anchor="t">
            <a:normAutofit fontScale="92500" lnSpcReduction="20000"/>
          </a:bodyPr>
          <a:lstStyle/>
          <a:p>
            <a:endParaRPr lang="en-US" dirty="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097">
            <a:solidFill>
              <a:srgbClr val="FFFFFF">
                <a:alpha val="64000"/>
              </a:srgbClr>
            </a:solidFill>
            <a:prstDash val="solid"/>
          </a:ln>
        </p:spPr>
      </p:sp>
      <p:sp>
        <p:nvSpPr>
          <p:cNvPr id="4" name="Text 1"/>
          <p:cNvSpPr/>
          <p:nvPr/>
        </p:nvSpPr>
        <p:spPr>
          <a:xfrm>
            <a:off x="2306955" y="581144"/>
            <a:ext cx="10016490" cy="1318022"/>
          </a:xfrm>
          <a:prstGeom prst="rect">
            <a:avLst/>
          </a:prstGeom>
          <a:noFill/>
          <a:ln/>
        </p:spPr>
        <p:txBody>
          <a:bodyPr wrap="square" rtlCol="0" anchor="t"/>
          <a:lstStyle/>
          <a:p>
            <a:pPr marL="0" indent="0">
              <a:lnSpc>
                <a:spcPts val="5189"/>
              </a:lnSpc>
              <a:buNone/>
            </a:pPr>
            <a:r>
              <a:rPr lang="en-US" sz="4151" dirty="0">
                <a:solidFill>
                  <a:srgbClr val="312F2B"/>
                </a:solidFill>
                <a:latin typeface="Gelasio" pitchFamily="34" charset="0"/>
                <a:ea typeface="Gelasio" pitchFamily="34" charset="-122"/>
                <a:cs typeface="Gelasio" pitchFamily="34" charset="-120"/>
              </a:rPr>
              <a:t>Kensys Hospital Management System: The Solution</a:t>
            </a:r>
            <a:endParaRPr lang="en-US" sz="4151" dirty="0"/>
          </a:p>
        </p:txBody>
      </p:sp>
      <p:sp>
        <p:nvSpPr>
          <p:cNvPr id="5" name="Text 2"/>
          <p:cNvSpPr/>
          <p:nvPr/>
        </p:nvSpPr>
        <p:spPr>
          <a:xfrm>
            <a:off x="2306955" y="2320885"/>
            <a:ext cx="10016490" cy="674608"/>
          </a:xfrm>
          <a:prstGeom prst="rect">
            <a:avLst/>
          </a:prstGeom>
          <a:noFill/>
          <a:ln/>
        </p:spPr>
        <p:txBody>
          <a:bodyPr wrap="square" rtlCol="0" anchor="t"/>
          <a:lstStyle/>
          <a:p>
            <a:pPr marL="0" indent="0">
              <a:lnSpc>
                <a:spcPts val="2657"/>
              </a:lnSpc>
              <a:buNone/>
            </a:pPr>
            <a:r>
              <a:rPr lang="en-US" sz="1660" dirty="0">
                <a:solidFill>
                  <a:srgbClr val="272525"/>
                </a:solidFill>
                <a:latin typeface="Lato" pitchFamily="34" charset="0"/>
                <a:ea typeface="Lato" pitchFamily="34" charset="-122"/>
                <a:cs typeface="Lato" pitchFamily="34" charset="-120"/>
              </a:rPr>
              <a:t>Kensys is a revolutionary solution to the problems with traditional hospital management systems. It delivers an efficient and personalized healthcare experience that people deserve.</a:t>
            </a:r>
            <a:endParaRPr lang="en-US" sz="1660" dirty="0"/>
          </a:p>
        </p:txBody>
      </p:sp>
      <p:pic>
        <p:nvPicPr>
          <p:cNvPr id="6" name="Image 1" descr="preencoded.png"/>
          <p:cNvPicPr>
            <a:picLocks noChangeAspect="1"/>
          </p:cNvPicPr>
          <p:nvPr/>
        </p:nvPicPr>
        <p:blipFill>
          <a:blip r:embed="rId4"/>
          <a:stretch>
            <a:fillRect/>
          </a:stretch>
        </p:blipFill>
        <p:spPr>
          <a:xfrm>
            <a:off x="2306955" y="3232666"/>
            <a:ext cx="3128010" cy="1933218"/>
          </a:xfrm>
          <a:prstGeom prst="rect">
            <a:avLst/>
          </a:prstGeom>
        </p:spPr>
      </p:pic>
      <p:sp>
        <p:nvSpPr>
          <p:cNvPr id="7" name="Text 3"/>
          <p:cNvSpPr/>
          <p:nvPr/>
        </p:nvSpPr>
        <p:spPr>
          <a:xfrm>
            <a:off x="2306955" y="5429369"/>
            <a:ext cx="2362200" cy="329446"/>
          </a:xfrm>
          <a:prstGeom prst="rect">
            <a:avLst/>
          </a:prstGeom>
          <a:noFill/>
          <a:ln/>
        </p:spPr>
        <p:txBody>
          <a:bodyPr wrap="none" rtlCol="0" anchor="t"/>
          <a:lstStyle/>
          <a:p>
            <a:pPr marL="0" indent="0" algn="l">
              <a:lnSpc>
                <a:spcPts val="2594"/>
              </a:lnSpc>
              <a:buNone/>
            </a:pPr>
            <a:r>
              <a:rPr lang="en-US" sz="2076" dirty="0">
                <a:solidFill>
                  <a:srgbClr val="312F2B"/>
                </a:solidFill>
                <a:latin typeface="Gelasio" pitchFamily="34" charset="0"/>
                <a:ea typeface="Gelasio" pitchFamily="34" charset="-122"/>
                <a:cs typeface="Gelasio" pitchFamily="34" charset="-120"/>
              </a:rPr>
              <a:t>Chatbot Technology</a:t>
            </a:r>
            <a:endParaRPr lang="en-US" sz="2076" dirty="0"/>
          </a:p>
        </p:txBody>
      </p:sp>
      <p:sp>
        <p:nvSpPr>
          <p:cNvPr id="8" name="Text 4"/>
          <p:cNvSpPr/>
          <p:nvPr/>
        </p:nvSpPr>
        <p:spPr>
          <a:xfrm>
            <a:off x="2306955" y="5969675"/>
            <a:ext cx="3128010" cy="1349216"/>
          </a:xfrm>
          <a:prstGeom prst="rect">
            <a:avLst/>
          </a:prstGeom>
          <a:noFill/>
          <a:ln/>
        </p:spPr>
        <p:txBody>
          <a:bodyPr wrap="square" lIns="91440" tIns="45720" rIns="91440" bIns="45720" rtlCol="0" anchor="t"/>
          <a:lstStyle/>
          <a:p>
            <a:pPr marL="0" indent="0" algn="l">
              <a:lnSpc>
                <a:spcPts val="2657"/>
              </a:lnSpc>
              <a:buNone/>
            </a:pPr>
            <a:r>
              <a:rPr lang="en-US" sz="1650" dirty="0">
                <a:solidFill>
                  <a:srgbClr val="272525"/>
                </a:solidFill>
                <a:latin typeface="Lato"/>
                <a:ea typeface="Lato"/>
                <a:cs typeface="Lato"/>
              </a:rPr>
              <a:t>Kensys utilizes advanced chatbot technology to provide efficient and personalized healthcare experiences.</a:t>
            </a:r>
            <a:endParaRPr lang="en-US" sz="1660" dirty="0"/>
          </a:p>
        </p:txBody>
      </p:sp>
      <p:pic>
        <p:nvPicPr>
          <p:cNvPr id="9" name="Image 2" descr="preencoded.png"/>
          <p:cNvPicPr>
            <a:picLocks noChangeAspect="1"/>
          </p:cNvPicPr>
          <p:nvPr/>
        </p:nvPicPr>
        <p:blipFill>
          <a:blip r:embed="rId5"/>
          <a:stretch>
            <a:fillRect/>
          </a:stretch>
        </p:blipFill>
        <p:spPr>
          <a:xfrm>
            <a:off x="5751195" y="3232666"/>
            <a:ext cx="3128010" cy="1933218"/>
          </a:xfrm>
          <a:prstGeom prst="rect">
            <a:avLst/>
          </a:prstGeom>
        </p:spPr>
      </p:pic>
      <p:sp>
        <p:nvSpPr>
          <p:cNvPr id="10" name="Text 5"/>
          <p:cNvSpPr/>
          <p:nvPr/>
        </p:nvSpPr>
        <p:spPr>
          <a:xfrm>
            <a:off x="5751195" y="5429369"/>
            <a:ext cx="3128010" cy="658892"/>
          </a:xfrm>
          <a:prstGeom prst="rect">
            <a:avLst/>
          </a:prstGeom>
          <a:noFill/>
          <a:ln/>
        </p:spPr>
        <p:txBody>
          <a:bodyPr wrap="square" rtlCol="0" anchor="t"/>
          <a:lstStyle/>
          <a:p>
            <a:pPr marL="0" indent="0" algn="l">
              <a:lnSpc>
                <a:spcPts val="2594"/>
              </a:lnSpc>
              <a:buNone/>
            </a:pPr>
            <a:r>
              <a:rPr lang="en-US" sz="2076" dirty="0">
                <a:solidFill>
                  <a:srgbClr val="312F2B"/>
                </a:solidFill>
                <a:latin typeface="Gelasio" pitchFamily="34" charset="0"/>
                <a:ea typeface="Gelasio" pitchFamily="34" charset="-122"/>
                <a:cs typeface="Gelasio" pitchFamily="34" charset="-120"/>
              </a:rPr>
              <a:t>Matching Patients with the Best Providers</a:t>
            </a:r>
            <a:endParaRPr lang="en-US" sz="2076" dirty="0"/>
          </a:p>
        </p:txBody>
      </p:sp>
      <p:sp>
        <p:nvSpPr>
          <p:cNvPr id="11" name="Text 6"/>
          <p:cNvSpPr/>
          <p:nvPr/>
        </p:nvSpPr>
        <p:spPr>
          <a:xfrm>
            <a:off x="5751195" y="6299121"/>
            <a:ext cx="3128010" cy="1349216"/>
          </a:xfrm>
          <a:prstGeom prst="rect">
            <a:avLst/>
          </a:prstGeom>
          <a:noFill/>
          <a:ln/>
        </p:spPr>
        <p:txBody>
          <a:bodyPr wrap="square" lIns="91440" tIns="45720" rIns="91440" bIns="45720" rtlCol="0" anchor="t"/>
          <a:lstStyle/>
          <a:p>
            <a:pPr marL="0" indent="0" algn="l">
              <a:lnSpc>
                <a:spcPts val="2657"/>
              </a:lnSpc>
              <a:buNone/>
            </a:pPr>
            <a:r>
              <a:rPr lang="en-US" sz="1650" dirty="0">
                <a:solidFill>
                  <a:srgbClr val="272525"/>
                </a:solidFill>
                <a:latin typeface="Lato"/>
                <a:ea typeface="Lato"/>
                <a:cs typeface="Lato"/>
              </a:rPr>
              <a:t>Kensys matches patients with doctors and nurses who meet their individual health needs and preferences.</a:t>
            </a:r>
            <a:endParaRPr lang="en-US" sz="1660" dirty="0"/>
          </a:p>
        </p:txBody>
      </p:sp>
      <p:pic>
        <p:nvPicPr>
          <p:cNvPr id="12" name="Image 3" descr="preencoded.png"/>
          <p:cNvPicPr>
            <a:picLocks noChangeAspect="1"/>
          </p:cNvPicPr>
          <p:nvPr/>
        </p:nvPicPr>
        <p:blipFill>
          <a:blip r:embed="rId6"/>
          <a:stretch>
            <a:fillRect/>
          </a:stretch>
        </p:blipFill>
        <p:spPr>
          <a:xfrm>
            <a:off x="9195435" y="3232666"/>
            <a:ext cx="3128010" cy="1933218"/>
          </a:xfrm>
          <a:prstGeom prst="rect">
            <a:avLst/>
          </a:prstGeom>
        </p:spPr>
      </p:pic>
      <p:sp>
        <p:nvSpPr>
          <p:cNvPr id="13" name="Text 7"/>
          <p:cNvSpPr/>
          <p:nvPr/>
        </p:nvSpPr>
        <p:spPr>
          <a:xfrm>
            <a:off x="9195435" y="5429369"/>
            <a:ext cx="3070860" cy="329446"/>
          </a:xfrm>
          <a:prstGeom prst="rect">
            <a:avLst/>
          </a:prstGeom>
          <a:noFill/>
          <a:ln/>
        </p:spPr>
        <p:txBody>
          <a:bodyPr wrap="none" rtlCol="0" anchor="t"/>
          <a:lstStyle/>
          <a:p>
            <a:pPr marL="0" indent="0" algn="l">
              <a:lnSpc>
                <a:spcPts val="2594"/>
              </a:lnSpc>
              <a:buNone/>
            </a:pPr>
            <a:r>
              <a:rPr lang="en-US" sz="2076" dirty="0">
                <a:solidFill>
                  <a:srgbClr val="312F2B"/>
                </a:solidFill>
                <a:latin typeface="Gelasio" pitchFamily="34" charset="0"/>
                <a:ea typeface="Gelasio" pitchFamily="34" charset="-122"/>
                <a:cs typeface="Gelasio" pitchFamily="34" charset="-120"/>
              </a:rPr>
              <a:t>Streamlined Management</a:t>
            </a:r>
            <a:endParaRPr lang="en-US" sz="2076" dirty="0"/>
          </a:p>
        </p:txBody>
      </p:sp>
      <p:sp>
        <p:nvSpPr>
          <p:cNvPr id="14" name="Text 8"/>
          <p:cNvSpPr/>
          <p:nvPr/>
        </p:nvSpPr>
        <p:spPr>
          <a:xfrm>
            <a:off x="9195435" y="5969675"/>
            <a:ext cx="3128010" cy="1349216"/>
          </a:xfrm>
          <a:prstGeom prst="rect">
            <a:avLst/>
          </a:prstGeom>
          <a:noFill/>
          <a:ln/>
        </p:spPr>
        <p:txBody>
          <a:bodyPr wrap="square" lIns="91440" tIns="45720" rIns="91440" bIns="45720" rtlCol="0" anchor="t"/>
          <a:lstStyle/>
          <a:p>
            <a:pPr marL="0" indent="0" algn="l">
              <a:lnSpc>
                <a:spcPts val="2657"/>
              </a:lnSpc>
              <a:buNone/>
            </a:pPr>
            <a:r>
              <a:rPr lang="en-US" sz="1650" dirty="0">
                <a:solidFill>
                  <a:srgbClr val="272525"/>
                </a:solidFill>
                <a:latin typeface="Lato"/>
                <a:ea typeface="Lato"/>
                <a:cs typeface="Lato"/>
              </a:rPr>
              <a:t>Kensys streamlines hospital management for more efficient and effective healthcare solutions.</a:t>
            </a:r>
            <a:endParaRPr lang="en-US" sz="166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668774"/>
            <a:ext cx="55702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Benefits of Kensys</a:t>
            </a:r>
            <a:endParaRPr lang="en-US" sz="4374" dirty="0"/>
          </a:p>
        </p:txBody>
      </p:sp>
      <p:sp>
        <p:nvSpPr>
          <p:cNvPr id="5" name="Text 2"/>
          <p:cNvSpPr/>
          <p:nvPr/>
        </p:nvSpPr>
        <p:spPr>
          <a:xfrm>
            <a:off x="2037993" y="1807488"/>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Kensys delivers a range of benefits to patients and healthcare providers alike. Here are just a few of the advantages:</a:t>
            </a:r>
            <a:endParaRPr lang="en-US" sz="1750" dirty="0"/>
          </a:p>
        </p:txBody>
      </p:sp>
      <p:sp>
        <p:nvSpPr>
          <p:cNvPr id="6" name="Shape 3"/>
          <p:cNvSpPr/>
          <p:nvPr/>
        </p:nvSpPr>
        <p:spPr>
          <a:xfrm>
            <a:off x="2037993" y="2768203"/>
            <a:ext cx="5166122" cy="2107525"/>
          </a:xfrm>
          <a:prstGeom prst="roundRect">
            <a:avLst>
              <a:gd name="adj" fmla="val 4744"/>
            </a:avLst>
          </a:prstGeom>
          <a:solidFill>
            <a:srgbClr val="E8E8E3"/>
          </a:solidFill>
          <a:ln w="13811">
            <a:solidFill>
              <a:srgbClr val="D1D1C7"/>
            </a:solidFill>
            <a:prstDash val="solid"/>
          </a:ln>
        </p:spPr>
      </p:sp>
      <p:sp>
        <p:nvSpPr>
          <p:cNvPr id="7" name="Text 4"/>
          <p:cNvSpPr/>
          <p:nvPr/>
        </p:nvSpPr>
        <p:spPr>
          <a:xfrm>
            <a:off x="2273975" y="3004185"/>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Personalized Care</a:t>
            </a:r>
            <a:endParaRPr lang="en-US" sz="2187" dirty="0"/>
          </a:p>
        </p:txBody>
      </p:sp>
      <p:sp>
        <p:nvSpPr>
          <p:cNvPr id="8" name="Text 5"/>
          <p:cNvSpPr/>
          <p:nvPr/>
        </p:nvSpPr>
        <p:spPr>
          <a:xfrm>
            <a:off x="2273975" y="3573542"/>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Patients receive personalized care, tailored to their specific needs and preferences</a:t>
            </a:r>
            <a:endParaRPr lang="en-US" sz="1750" dirty="0"/>
          </a:p>
        </p:txBody>
      </p:sp>
      <p:sp>
        <p:nvSpPr>
          <p:cNvPr id="9" name="Shape 6"/>
          <p:cNvSpPr/>
          <p:nvPr/>
        </p:nvSpPr>
        <p:spPr>
          <a:xfrm>
            <a:off x="7426285" y="2768203"/>
            <a:ext cx="5166122" cy="2107525"/>
          </a:xfrm>
          <a:prstGeom prst="roundRect">
            <a:avLst>
              <a:gd name="adj" fmla="val 4744"/>
            </a:avLst>
          </a:prstGeom>
          <a:solidFill>
            <a:srgbClr val="E8E8E3"/>
          </a:solidFill>
          <a:ln w="13811">
            <a:solidFill>
              <a:srgbClr val="D1D1C7"/>
            </a:solidFill>
            <a:prstDash val="solid"/>
          </a:ln>
        </p:spPr>
      </p:sp>
      <p:sp>
        <p:nvSpPr>
          <p:cNvPr id="10" name="Text 7"/>
          <p:cNvSpPr/>
          <p:nvPr/>
        </p:nvSpPr>
        <p:spPr>
          <a:xfrm>
            <a:off x="7662267" y="3004185"/>
            <a:ext cx="27889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Easier Communication</a:t>
            </a:r>
            <a:endParaRPr lang="en-US" sz="2187" dirty="0"/>
          </a:p>
        </p:txBody>
      </p:sp>
      <p:sp>
        <p:nvSpPr>
          <p:cNvPr id="11" name="Text 8"/>
          <p:cNvSpPr/>
          <p:nvPr/>
        </p:nvSpPr>
        <p:spPr>
          <a:xfrm>
            <a:off x="7662267" y="3573542"/>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Communication between patients and healthcare providers is streamlined, leading to a more efficient delivery of care</a:t>
            </a:r>
            <a:endParaRPr lang="en-US" sz="1750" dirty="0"/>
          </a:p>
        </p:txBody>
      </p:sp>
      <p:sp>
        <p:nvSpPr>
          <p:cNvPr id="12" name="Shape 9"/>
          <p:cNvSpPr/>
          <p:nvPr/>
        </p:nvSpPr>
        <p:spPr>
          <a:xfrm>
            <a:off x="2037993" y="5097899"/>
            <a:ext cx="5166122" cy="2462927"/>
          </a:xfrm>
          <a:prstGeom prst="roundRect">
            <a:avLst>
              <a:gd name="adj" fmla="val 4060"/>
            </a:avLst>
          </a:prstGeom>
          <a:solidFill>
            <a:srgbClr val="E8E8E3"/>
          </a:solidFill>
          <a:ln w="13811">
            <a:solidFill>
              <a:srgbClr val="D1D1C7"/>
            </a:solidFill>
            <a:prstDash val="solid"/>
          </a:ln>
        </p:spPr>
      </p:sp>
      <p:sp>
        <p:nvSpPr>
          <p:cNvPr id="13" name="Text 10"/>
          <p:cNvSpPr/>
          <p:nvPr/>
        </p:nvSpPr>
        <p:spPr>
          <a:xfrm>
            <a:off x="2273975" y="5333881"/>
            <a:ext cx="24841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Improved Outcomes</a:t>
            </a:r>
            <a:endParaRPr lang="en-US" sz="2187" dirty="0"/>
          </a:p>
        </p:txBody>
      </p:sp>
      <p:sp>
        <p:nvSpPr>
          <p:cNvPr id="14" name="Text 11"/>
          <p:cNvSpPr/>
          <p:nvPr/>
        </p:nvSpPr>
        <p:spPr>
          <a:xfrm>
            <a:off x="2273975" y="5903238"/>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Patients experience better outcomes due to access to comprehensive healthcare solutions</a:t>
            </a:r>
            <a:endParaRPr lang="en-US" sz="1750" dirty="0"/>
          </a:p>
        </p:txBody>
      </p:sp>
      <p:sp>
        <p:nvSpPr>
          <p:cNvPr id="15" name="Shape 12"/>
          <p:cNvSpPr/>
          <p:nvPr/>
        </p:nvSpPr>
        <p:spPr>
          <a:xfrm>
            <a:off x="7426285" y="5097899"/>
            <a:ext cx="5166122" cy="2462927"/>
          </a:xfrm>
          <a:prstGeom prst="roundRect">
            <a:avLst>
              <a:gd name="adj" fmla="val 4060"/>
            </a:avLst>
          </a:prstGeom>
          <a:solidFill>
            <a:srgbClr val="E8E8E3"/>
          </a:solidFill>
          <a:ln w="13811">
            <a:solidFill>
              <a:srgbClr val="D1D1C7"/>
            </a:solidFill>
            <a:prstDash val="solid"/>
          </a:ln>
        </p:spPr>
      </p:sp>
      <p:sp>
        <p:nvSpPr>
          <p:cNvPr id="16" name="Text 13"/>
          <p:cNvSpPr/>
          <p:nvPr/>
        </p:nvSpPr>
        <p:spPr>
          <a:xfrm>
            <a:off x="7662267" y="5333881"/>
            <a:ext cx="266700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Increased Satisfaction</a:t>
            </a:r>
            <a:endParaRPr lang="en-US" sz="2187" dirty="0"/>
          </a:p>
        </p:txBody>
      </p:sp>
      <p:sp>
        <p:nvSpPr>
          <p:cNvPr id="17" name="Text 14"/>
          <p:cNvSpPr/>
          <p:nvPr/>
        </p:nvSpPr>
        <p:spPr>
          <a:xfrm>
            <a:off x="7662267" y="5746827"/>
            <a:ext cx="469415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Patients are more satisfied with their healthcare experiences thanks to Kensys' personalized approach, leading to greater patient loyalty and retention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31451"/>
            <a:ext cx="4443889" cy="694373"/>
          </a:xfrm>
          <a:prstGeom prst="rect">
            <a:avLst/>
          </a:prstGeom>
          <a:noFill/>
          <a:ln/>
        </p:spPr>
        <p:txBody>
          <a:bodyPr wrap="none" lIns="91440" tIns="45720" rIns="91440" bIns="45720" rtlCol="0" anchor="t"/>
          <a:lstStyle/>
          <a:p>
            <a:pPr>
              <a:lnSpc>
                <a:spcPts val="5468"/>
              </a:lnSpc>
            </a:pPr>
            <a:r>
              <a:rPr lang="en-US" sz="4350" dirty="0">
                <a:solidFill>
                  <a:srgbClr val="312F2B"/>
                </a:solidFill>
                <a:latin typeface="Gelasio"/>
                <a:ea typeface="Gelasio"/>
                <a:cs typeface="Gelasio" pitchFamily="34" charset="-120"/>
              </a:rPr>
              <a:t>Features of</a:t>
            </a:r>
            <a:r>
              <a:rPr lang="en-US" sz="4350" dirty="0">
                <a:solidFill>
                  <a:srgbClr val="312F2B"/>
                </a:solidFill>
                <a:latin typeface="Gelasio"/>
                <a:ea typeface="Gelasio" pitchFamily="34" charset="-122"/>
                <a:cs typeface="Gelasio" pitchFamily="34" charset="-120"/>
              </a:rPr>
              <a:t> Kensys</a:t>
            </a:r>
            <a:endParaRPr lang="en-US" sz="4350" dirty="0">
              <a:latin typeface="Gelasio"/>
            </a:endParaRPr>
          </a:p>
        </p:txBody>
      </p:sp>
      <p:sp>
        <p:nvSpPr>
          <p:cNvPr id="5" name="Text 2"/>
          <p:cNvSpPr/>
          <p:nvPr/>
        </p:nvSpPr>
        <p:spPr>
          <a:xfrm>
            <a:off x="2037993" y="2270165"/>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Take a look at some of Kensys' key features with this demo of the app:</a:t>
            </a:r>
            <a:endParaRPr lang="en-US" sz="1750" dirty="0"/>
          </a:p>
        </p:txBody>
      </p:sp>
      <p:sp>
        <p:nvSpPr>
          <p:cNvPr id="6" name="Shape 3"/>
          <p:cNvSpPr/>
          <p:nvPr/>
        </p:nvSpPr>
        <p:spPr>
          <a:xfrm>
            <a:off x="7293054" y="2875478"/>
            <a:ext cx="44410" cy="4222671"/>
          </a:xfrm>
          <a:prstGeom prst="rect">
            <a:avLst/>
          </a:prstGeom>
          <a:solidFill>
            <a:srgbClr val="D1D1C7"/>
          </a:solidFill>
          <a:ln/>
        </p:spPr>
      </p:sp>
      <p:sp>
        <p:nvSpPr>
          <p:cNvPr id="7" name="Shape 4"/>
          <p:cNvSpPr/>
          <p:nvPr/>
        </p:nvSpPr>
        <p:spPr>
          <a:xfrm>
            <a:off x="7565172" y="3276779"/>
            <a:ext cx="777597" cy="44410"/>
          </a:xfrm>
          <a:prstGeom prst="rect">
            <a:avLst/>
          </a:prstGeom>
          <a:solidFill>
            <a:srgbClr val="D1D1C7"/>
          </a:solidFill>
          <a:ln/>
        </p:spPr>
      </p:sp>
      <p:sp>
        <p:nvSpPr>
          <p:cNvPr id="8" name="Shape 5"/>
          <p:cNvSpPr/>
          <p:nvPr/>
        </p:nvSpPr>
        <p:spPr>
          <a:xfrm>
            <a:off x="7065228" y="3049072"/>
            <a:ext cx="499943" cy="499943"/>
          </a:xfrm>
          <a:prstGeom prst="roundRect">
            <a:avLst>
              <a:gd name="adj" fmla="val 20000"/>
            </a:avLst>
          </a:prstGeom>
          <a:solidFill>
            <a:srgbClr val="E8E8E3"/>
          </a:solidFill>
          <a:ln w="13811">
            <a:solidFill>
              <a:srgbClr val="D1D1C7"/>
            </a:solidFill>
            <a:prstDash val="solid"/>
          </a:ln>
        </p:spPr>
      </p:sp>
      <p:sp>
        <p:nvSpPr>
          <p:cNvPr id="9" name="Text 6"/>
          <p:cNvSpPr/>
          <p:nvPr/>
        </p:nvSpPr>
        <p:spPr>
          <a:xfrm>
            <a:off x="7242750" y="3090743"/>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8537258" y="3097649"/>
            <a:ext cx="4055150" cy="694373"/>
          </a:xfrm>
          <a:prstGeom prst="rect">
            <a:avLst/>
          </a:prstGeom>
          <a:noFill/>
          <a:ln/>
        </p:spPr>
        <p:txBody>
          <a:bodyPr wrap="square" lIns="91440" tIns="45720" rIns="91440" bIns="45720" rtlCol="0" anchor="t"/>
          <a:lstStyle/>
          <a:p>
            <a:pPr marL="0" indent="0" algn="l">
              <a:lnSpc>
                <a:spcPts val="2734"/>
              </a:lnSpc>
              <a:buNone/>
            </a:pPr>
            <a:r>
              <a:rPr lang="en-US" sz="2150" dirty="0">
                <a:solidFill>
                  <a:srgbClr val="272525"/>
                </a:solidFill>
                <a:latin typeface="Gelasio"/>
                <a:ea typeface="Gelasio" pitchFamily="34" charset="-122"/>
                <a:cs typeface="Gelasio" pitchFamily="34" charset="-120"/>
              </a:rPr>
              <a:t>Connect with Healthcare Providers</a:t>
            </a:r>
            <a:endParaRPr lang="en-US" sz="2150" dirty="0">
              <a:latin typeface="Gelasio"/>
            </a:endParaRPr>
          </a:p>
        </p:txBody>
      </p:sp>
      <p:sp>
        <p:nvSpPr>
          <p:cNvPr id="12" name="Shape 9"/>
          <p:cNvSpPr/>
          <p:nvPr/>
        </p:nvSpPr>
        <p:spPr>
          <a:xfrm>
            <a:off x="6287631" y="4387632"/>
            <a:ext cx="777597" cy="44410"/>
          </a:xfrm>
          <a:prstGeom prst="rect">
            <a:avLst/>
          </a:prstGeom>
          <a:solidFill>
            <a:srgbClr val="D1D1C7"/>
          </a:solidFill>
          <a:ln/>
        </p:spPr>
      </p:sp>
      <p:sp>
        <p:nvSpPr>
          <p:cNvPr id="13" name="Shape 10"/>
          <p:cNvSpPr/>
          <p:nvPr/>
        </p:nvSpPr>
        <p:spPr>
          <a:xfrm>
            <a:off x="7065228" y="4159925"/>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7219890" y="4201597"/>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2526983" y="4208502"/>
            <a:ext cx="3566160" cy="347186"/>
          </a:xfrm>
          <a:prstGeom prst="rect">
            <a:avLst/>
          </a:prstGeom>
          <a:noFill/>
          <a:ln/>
        </p:spPr>
        <p:txBody>
          <a:bodyPr wrap="none" lIns="91440" tIns="45720" rIns="91440" bIns="45720" rtlCol="0" anchor="t"/>
          <a:lstStyle/>
          <a:p>
            <a:pPr algn="r">
              <a:lnSpc>
                <a:spcPts val="2734"/>
              </a:lnSpc>
            </a:pPr>
            <a:r>
              <a:rPr lang="en-US" sz="2150" dirty="0">
                <a:solidFill>
                  <a:srgbClr val="272525"/>
                </a:solidFill>
                <a:latin typeface="Gelasio"/>
              </a:rPr>
              <a:t>Two Different Panels</a:t>
            </a:r>
          </a:p>
        </p:txBody>
      </p:sp>
      <p:sp>
        <p:nvSpPr>
          <p:cNvPr id="17" name="Shape 14"/>
          <p:cNvSpPr/>
          <p:nvPr/>
        </p:nvSpPr>
        <p:spPr>
          <a:xfrm>
            <a:off x="7565172" y="5570637"/>
            <a:ext cx="777597" cy="44410"/>
          </a:xfrm>
          <a:prstGeom prst="rect">
            <a:avLst/>
          </a:prstGeom>
          <a:solidFill>
            <a:srgbClr val="D1D1C7"/>
          </a:solidFill>
          <a:ln/>
        </p:spPr>
      </p:sp>
      <p:sp>
        <p:nvSpPr>
          <p:cNvPr id="18" name="Shape 15"/>
          <p:cNvSpPr/>
          <p:nvPr/>
        </p:nvSpPr>
        <p:spPr>
          <a:xfrm>
            <a:off x="7065228" y="5342930"/>
            <a:ext cx="499943" cy="499943"/>
          </a:xfrm>
          <a:prstGeom prst="roundRect">
            <a:avLst>
              <a:gd name="adj" fmla="val 20000"/>
            </a:avLst>
          </a:prstGeom>
          <a:solidFill>
            <a:srgbClr val="E8E8E3"/>
          </a:solidFill>
          <a:ln w="13811">
            <a:solidFill>
              <a:srgbClr val="D1D1C7"/>
            </a:solidFill>
            <a:prstDash val="solid"/>
          </a:ln>
        </p:spPr>
      </p:sp>
      <p:sp>
        <p:nvSpPr>
          <p:cNvPr id="19" name="Text 16"/>
          <p:cNvSpPr/>
          <p:nvPr/>
        </p:nvSpPr>
        <p:spPr>
          <a:xfrm>
            <a:off x="7223700" y="5384602"/>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0" name="Text 17"/>
          <p:cNvSpPr/>
          <p:nvPr/>
        </p:nvSpPr>
        <p:spPr>
          <a:xfrm>
            <a:off x="8537258" y="5391507"/>
            <a:ext cx="2221944" cy="347186"/>
          </a:xfrm>
          <a:prstGeom prst="rect">
            <a:avLst/>
          </a:prstGeom>
          <a:noFill/>
          <a:ln/>
        </p:spPr>
        <p:txBody>
          <a:bodyPr wrap="none" lIns="91440" tIns="45720" rIns="91440" bIns="45720" rtlCol="0" anchor="t"/>
          <a:lstStyle/>
          <a:p>
            <a:pPr>
              <a:lnSpc>
                <a:spcPts val="2734"/>
              </a:lnSpc>
            </a:pPr>
            <a:r>
              <a:rPr lang="en-US" sz="2150">
                <a:solidFill>
                  <a:srgbClr val="272525"/>
                </a:solidFill>
                <a:latin typeface="Gelasio"/>
              </a:rPr>
              <a:t>Better Experience</a:t>
            </a:r>
            <a:endParaRPr lang="en-US"/>
          </a:p>
        </p:txBody>
      </p:sp>
      <p:sp>
        <p:nvSpPr>
          <p:cNvPr id="22" name="TextBox 21">
            <a:extLst>
              <a:ext uri="{FF2B5EF4-FFF2-40B4-BE49-F238E27FC236}">
                <a16:creationId xmlns:a16="http://schemas.microsoft.com/office/drawing/2014/main" id="{856797EC-5FD0-5BA2-8F34-B2D7A3092CBC}"/>
              </a:ext>
            </a:extLst>
          </p:cNvPr>
          <p:cNvSpPr txBox="1"/>
          <p:nvPr/>
        </p:nvSpPr>
        <p:spPr>
          <a:xfrm>
            <a:off x="8542420" y="3853112"/>
            <a:ext cx="36094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According to the doctor's diagnosis Chatbot will </a:t>
            </a:r>
            <a:r>
              <a:rPr lang="en-US" dirty="0" err="1">
                <a:ea typeface="Calibri"/>
                <a:cs typeface="Calibri"/>
              </a:rPr>
              <a:t>analyse</a:t>
            </a:r>
            <a:r>
              <a:rPr lang="en-US" dirty="0">
                <a:ea typeface="Calibri"/>
                <a:cs typeface="Calibri"/>
              </a:rPr>
              <a:t> which nurse/junior doctor is suitable for the patient.</a:t>
            </a:r>
            <a:endParaRPr lang="en-US" dirty="0"/>
          </a:p>
        </p:txBody>
      </p:sp>
      <p:sp>
        <p:nvSpPr>
          <p:cNvPr id="11" name="TextBox 10">
            <a:extLst>
              <a:ext uri="{FF2B5EF4-FFF2-40B4-BE49-F238E27FC236}">
                <a16:creationId xmlns:a16="http://schemas.microsoft.com/office/drawing/2014/main" id="{A94AD54A-281C-4ED9-C4E5-5DF6E50DCB98}"/>
              </a:ext>
            </a:extLst>
          </p:cNvPr>
          <p:cNvSpPr txBox="1"/>
          <p:nvPr/>
        </p:nvSpPr>
        <p:spPr>
          <a:xfrm>
            <a:off x="2842460" y="4737433"/>
            <a:ext cx="37598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ea typeface="Calibri"/>
                <a:cs typeface="Calibri"/>
              </a:rPr>
              <a:t>Two Separate Panels have been designed for Doctors as well as Nurses, Which makes it more convenient and faster for staff to respond to the patient's need as soon as possible.</a:t>
            </a:r>
          </a:p>
        </p:txBody>
      </p:sp>
      <p:sp>
        <p:nvSpPr>
          <p:cNvPr id="23" name="TextBox 22">
            <a:extLst>
              <a:ext uri="{FF2B5EF4-FFF2-40B4-BE49-F238E27FC236}">
                <a16:creationId xmlns:a16="http://schemas.microsoft.com/office/drawing/2014/main" id="{D29B1BBA-85E8-628C-590E-E3D76AAF7E59}"/>
              </a:ext>
            </a:extLst>
          </p:cNvPr>
          <p:cNvSpPr txBox="1"/>
          <p:nvPr/>
        </p:nvSpPr>
        <p:spPr>
          <a:xfrm>
            <a:off x="8662736" y="5925553"/>
            <a:ext cx="34290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As the app makes it so seamless for the Doctor's and Nurses to know there patients status so it'll make it a better experience for the Patient.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B29B2110-09E2-77A4-7A08-4A640453D093}"/>
              </a:ext>
            </a:extLst>
          </p:cNvPr>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Box 3">
            <a:extLst>
              <a:ext uri="{FF2B5EF4-FFF2-40B4-BE49-F238E27FC236}">
                <a16:creationId xmlns:a16="http://schemas.microsoft.com/office/drawing/2014/main" id="{14843D9A-02BB-6FF5-C2FC-4418490090E5}"/>
              </a:ext>
            </a:extLst>
          </p:cNvPr>
          <p:cNvSpPr txBox="1"/>
          <p:nvPr/>
        </p:nvSpPr>
        <p:spPr>
          <a:xfrm>
            <a:off x="950494" y="1985210"/>
            <a:ext cx="63616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ea typeface="Calibri"/>
                <a:cs typeface="Calibri"/>
              </a:rPr>
              <a:t>FUTURE POSSIBILITIES</a:t>
            </a:r>
          </a:p>
        </p:txBody>
      </p:sp>
      <p:sp>
        <p:nvSpPr>
          <p:cNvPr id="5" name="TextBox 4">
            <a:extLst>
              <a:ext uri="{FF2B5EF4-FFF2-40B4-BE49-F238E27FC236}">
                <a16:creationId xmlns:a16="http://schemas.microsoft.com/office/drawing/2014/main" id="{B0D26149-05ED-122D-7753-D18046B9156B}"/>
              </a:ext>
            </a:extLst>
          </p:cNvPr>
          <p:cNvSpPr txBox="1"/>
          <p:nvPr/>
        </p:nvSpPr>
        <p:spPr>
          <a:xfrm>
            <a:off x="953502" y="3278605"/>
            <a:ext cx="1029301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800" dirty="0">
                <a:ea typeface="+mn-lt"/>
                <a:cs typeface="+mn-lt"/>
              </a:rPr>
              <a:t>With features like appointment scheduling and medical records management, our upcoming chat integration in near future will analyze doctor-provided data, matching specialized nurses to patients' diseases. Experience the future of healthcare, seamlessly blending technology and compassion.</a:t>
            </a:r>
            <a:endParaRPr lang="en-US" dirty="0">
              <a:ea typeface="Calibri"/>
              <a:cs typeface="Calibri"/>
            </a:endParaRPr>
          </a:p>
          <a:p>
            <a:endParaRPr lang="en-US" sz="2800" dirty="0">
              <a:ea typeface="Calibri"/>
              <a:cs typeface="Calibri"/>
            </a:endParaRPr>
          </a:p>
          <a:p>
            <a:pPr marL="285750" indent="-285750">
              <a:buFont typeface="Wingdings"/>
              <a:buChar char="§"/>
            </a:pPr>
            <a:r>
              <a:rPr lang="en-US" sz="2800" dirty="0">
                <a:ea typeface="Calibri"/>
                <a:cs typeface="Calibri"/>
              </a:rPr>
              <a:t>An inbuilt alarming feature would be added in case of negligence</a:t>
            </a:r>
          </a:p>
          <a:p>
            <a:pPr marL="285750" indent="-285750">
              <a:buFont typeface="Wingdings"/>
              <a:buChar char="§"/>
            </a:pPr>
            <a:endParaRPr lang="en-US" sz="2800" dirty="0">
              <a:ea typeface="Calibri"/>
              <a:cs typeface="Calibri"/>
            </a:endParaRPr>
          </a:p>
          <a:p>
            <a:pPr marL="285750" indent="-285750">
              <a:buFont typeface="Wingdings"/>
              <a:buChar char="§"/>
            </a:pPr>
            <a:endParaRPr lang="en-US" sz="2800" dirty="0">
              <a:ea typeface="Calibri"/>
              <a:cs typeface="Calibri"/>
            </a:endParaRPr>
          </a:p>
        </p:txBody>
      </p:sp>
    </p:spTree>
    <p:extLst>
      <p:ext uri="{BB962C8B-B14F-4D97-AF65-F5344CB8AC3E}">
        <p14:creationId xmlns:p14="http://schemas.microsoft.com/office/powerpoint/2010/main" val="42337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B3AA0-9F40-E136-22EB-629CBB91EC41}"/>
              </a:ext>
            </a:extLst>
          </p:cNvPr>
          <p:cNvSpPr txBox="1"/>
          <p:nvPr/>
        </p:nvSpPr>
        <p:spPr>
          <a:xfrm>
            <a:off x="4144879" y="3323724"/>
            <a:ext cx="63466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dirty="0">
                <a:ea typeface="Calibri"/>
                <a:cs typeface="Calibri"/>
              </a:rPr>
              <a:t>THANK YOU</a:t>
            </a:r>
            <a:endParaRPr lang="en-US" sz="9600">
              <a:ea typeface="Calibri"/>
              <a:cs typeface="Calibri"/>
            </a:endParaRPr>
          </a:p>
        </p:txBody>
      </p:sp>
    </p:spTree>
    <p:extLst>
      <p:ext uri="{BB962C8B-B14F-4D97-AF65-F5344CB8AC3E}">
        <p14:creationId xmlns:p14="http://schemas.microsoft.com/office/powerpoint/2010/main" val="11976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196</cp:revision>
  <dcterms:created xsi:type="dcterms:W3CDTF">2023-10-13T19:23:04Z</dcterms:created>
  <dcterms:modified xsi:type="dcterms:W3CDTF">2023-10-14T01:00:23Z</dcterms:modified>
</cp:coreProperties>
</file>