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88" autoAdjust="0"/>
    <p:restoredTop sz="94660"/>
  </p:normalViewPr>
  <p:slideViewPr>
    <p:cSldViewPr>
      <p:cViewPr varScale="1">
        <p:scale>
          <a:sx n="74" d="100"/>
          <a:sy n="74" d="100"/>
        </p:scale>
        <p:origin x="15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2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10200" y="3895278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4187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200" y="3896867"/>
            <a:ext cx="3733800" cy="191770"/>
          </a:xfrm>
          <a:custGeom>
            <a:avLst/>
            <a:gdLst/>
            <a:ahLst/>
            <a:cxnLst/>
            <a:rect l="l" t="t" r="r" b="b"/>
            <a:pathLst>
              <a:path w="3733800" h="191770">
                <a:moveTo>
                  <a:pt x="0" y="191642"/>
                </a:moveTo>
                <a:lnTo>
                  <a:pt x="3733799" y="191642"/>
                </a:lnTo>
                <a:lnTo>
                  <a:pt x="3733799" y="0"/>
                </a:lnTo>
                <a:lnTo>
                  <a:pt x="0" y="0"/>
                </a:lnTo>
                <a:lnTo>
                  <a:pt x="0" y="191642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10200" y="4119372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914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10200" y="417423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10200" y="4204716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10200" y="3962400"/>
            <a:ext cx="3063240" cy="27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76159" y="4061459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3816096"/>
            <a:ext cx="9144000" cy="77470"/>
          </a:xfrm>
          <a:custGeom>
            <a:avLst/>
            <a:gdLst/>
            <a:ahLst/>
            <a:cxnLst/>
            <a:rect l="l" t="t" r="r" b="b"/>
            <a:pathLst>
              <a:path w="9144000" h="77470">
                <a:moveTo>
                  <a:pt x="0" y="77342"/>
                </a:moveTo>
                <a:lnTo>
                  <a:pt x="9143999" y="77342"/>
                </a:lnTo>
                <a:lnTo>
                  <a:pt x="9143999" y="0"/>
                </a:lnTo>
                <a:lnTo>
                  <a:pt x="0" y="0"/>
                </a:lnTo>
                <a:lnTo>
                  <a:pt x="0" y="77342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3701796"/>
            <a:ext cx="6414770" cy="114300"/>
          </a:xfrm>
          <a:custGeom>
            <a:avLst/>
            <a:gdLst/>
            <a:ahLst/>
            <a:cxnLst/>
            <a:rect l="l" t="t" r="r" b="b"/>
            <a:pathLst>
              <a:path w="6414770" h="114300">
                <a:moveTo>
                  <a:pt x="0" y="114299"/>
                </a:moveTo>
                <a:lnTo>
                  <a:pt x="6414272" y="114299"/>
                </a:lnTo>
                <a:lnTo>
                  <a:pt x="641427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414515" y="3701796"/>
            <a:ext cx="2729230" cy="189230"/>
          </a:xfrm>
          <a:custGeom>
            <a:avLst/>
            <a:gdLst/>
            <a:ahLst/>
            <a:cxnLst/>
            <a:rect l="l" t="t" r="r" b="b"/>
            <a:pathLst>
              <a:path w="2729229" h="189229">
                <a:moveTo>
                  <a:pt x="0" y="188726"/>
                </a:moveTo>
                <a:lnTo>
                  <a:pt x="2729102" y="188726"/>
                </a:lnTo>
                <a:lnTo>
                  <a:pt x="2729102" y="0"/>
                </a:lnTo>
                <a:lnTo>
                  <a:pt x="0" y="0"/>
                </a:lnTo>
                <a:lnTo>
                  <a:pt x="0" y="188726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552"/>
                </a:moveTo>
                <a:lnTo>
                  <a:pt x="9143999" y="3701552"/>
                </a:lnTo>
                <a:lnTo>
                  <a:pt x="9143999" y="0"/>
                </a:lnTo>
                <a:lnTo>
                  <a:pt x="0" y="0"/>
                </a:lnTo>
                <a:lnTo>
                  <a:pt x="0" y="370155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635" y="964424"/>
            <a:ext cx="8072728" cy="457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358" y="1859537"/>
            <a:ext cx="7853282" cy="338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4522" y="6477670"/>
            <a:ext cx="159892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40675" y="6484244"/>
            <a:ext cx="2076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455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5278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4187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6867"/>
            <a:ext cx="3733800" cy="191770"/>
          </a:xfrm>
          <a:custGeom>
            <a:avLst/>
            <a:gdLst/>
            <a:ahLst/>
            <a:cxnLst/>
            <a:rect l="l" t="t" r="r" b="b"/>
            <a:pathLst>
              <a:path w="3733800" h="191770">
                <a:moveTo>
                  <a:pt x="0" y="191642"/>
                </a:moveTo>
                <a:lnTo>
                  <a:pt x="3733799" y="191642"/>
                </a:lnTo>
                <a:lnTo>
                  <a:pt x="3733799" y="0"/>
                </a:lnTo>
                <a:lnTo>
                  <a:pt x="0" y="0"/>
                </a:lnTo>
                <a:lnTo>
                  <a:pt x="0" y="191642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372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914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423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716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62400"/>
            <a:ext cx="3063240" cy="27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159" y="4061459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816096"/>
            <a:ext cx="9144000" cy="77470"/>
          </a:xfrm>
          <a:custGeom>
            <a:avLst/>
            <a:gdLst/>
            <a:ahLst/>
            <a:cxnLst/>
            <a:rect l="l" t="t" r="r" b="b"/>
            <a:pathLst>
              <a:path w="9144000" h="77470">
                <a:moveTo>
                  <a:pt x="0" y="77342"/>
                </a:moveTo>
                <a:lnTo>
                  <a:pt x="9143999" y="77342"/>
                </a:lnTo>
                <a:lnTo>
                  <a:pt x="9143999" y="0"/>
                </a:lnTo>
                <a:lnTo>
                  <a:pt x="0" y="0"/>
                </a:lnTo>
                <a:lnTo>
                  <a:pt x="0" y="77342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796"/>
            <a:ext cx="6414770" cy="114300"/>
          </a:xfrm>
          <a:custGeom>
            <a:avLst/>
            <a:gdLst/>
            <a:ahLst/>
            <a:cxnLst/>
            <a:rect l="l" t="t" r="r" b="b"/>
            <a:pathLst>
              <a:path w="6414770" h="114300">
                <a:moveTo>
                  <a:pt x="0" y="114299"/>
                </a:moveTo>
                <a:lnTo>
                  <a:pt x="6414272" y="114299"/>
                </a:lnTo>
                <a:lnTo>
                  <a:pt x="641427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515" y="3701796"/>
            <a:ext cx="2729230" cy="189230"/>
          </a:xfrm>
          <a:custGeom>
            <a:avLst/>
            <a:gdLst/>
            <a:ahLst/>
            <a:cxnLst/>
            <a:rect l="l" t="t" r="r" b="b"/>
            <a:pathLst>
              <a:path w="2729229" h="189229">
                <a:moveTo>
                  <a:pt x="0" y="188726"/>
                </a:moveTo>
                <a:lnTo>
                  <a:pt x="2729102" y="188726"/>
                </a:lnTo>
                <a:lnTo>
                  <a:pt x="2729102" y="0"/>
                </a:lnTo>
                <a:lnTo>
                  <a:pt x="0" y="0"/>
                </a:lnTo>
                <a:lnTo>
                  <a:pt x="0" y="188726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552"/>
                </a:moveTo>
                <a:lnTo>
                  <a:pt x="9143999" y="3701552"/>
                </a:lnTo>
                <a:lnTo>
                  <a:pt x="9143999" y="0"/>
                </a:lnTo>
                <a:lnTo>
                  <a:pt x="0" y="0"/>
                </a:lnTo>
                <a:lnTo>
                  <a:pt x="0" y="370155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3175">
            <a:solidFill>
              <a:srgbClr val="FB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630" y="3097931"/>
            <a:ext cx="147764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rap</a:t>
            </a:r>
            <a:r>
              <a:rPr sz="3700" spc="-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7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5013" y="991482"/>
            <a:ext cx="4892675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spc="-30" dirty="0">
                <a:solidFill>
                  <a:srgbClr val="FFFFFF"/>
                </a:solidFill>
                <a:latin typeface="Georgia"/>
                <a:cs typeface="Georgia"/>
              </a:rPr>
              <a:t>Dat</a:t>
            </a:r>
            <a:r>
              <a:rPr sz="4300" spc="-2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43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FFFFFF"/>
                </a:solidFill>
                <a:latin typeface="Georgia"/>
                <a:cs typeface="Georgia"/>
              </a:rPr>
              <a:t>Struc</a:t>
            </a:r>
            <a:r>
              <a:rPr sz="43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4300" spc="-30" dirty="0">
                <a:solidFill>
                  <a:srgbClr val="FFFFFF"/>
                </a:solidFill>
                <a:latin typeface="Georgia"/>
                <a:cs typeface="Georgia"/>
              </a:rPr>
              <a:t>ure</a:t>
            </a:r>
            <a:r>
              <a:rPr sz="4300" spc="-2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4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spc="-2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43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43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2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90599" y="964424"/>
            <a:ext cx="7617763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Ho</a:t>
            </a:r>
            <a:r>
              <a:rPr dirty="0"/>
              <a:t>w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/>
              <a:t>repre</a:t>
            </a:r>
            <a:r>
              <a:rPr spc="-20" dirty="0"/>
              <a:t>s</a:t>
            </a:r>
            <a:r>
              <a:rPr spc="-5" dirty="0"/>
              <a:t>e</a:t>
            </a:r>
            <a:r>
              <a:rPr spc="-20" dirty="0"/>
              <a:t>n</a:t>
            </a:r>
            <a:r>
              <a:rPr dirty="0"/>
              <a:t>t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59279"/>
            <a:ext cx="7832090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There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commo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way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repre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</a:t>
            </a:r>
            <a:endParaRPr sz="24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r>
              <a:rPr sz="21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100" spc="-25" dirty="0">
                <a:solidFill>
                  <a:srgbClr val="424455"/>
                </a:solidFill>
                <a:latin typeface="Georgia"/>
                <a:cs typeface="Georgia"/>
              </a:rPr>
              <a:t>j</a:t>
            </a:r>
            <a:r>
              <a:rPr sz="2100" spc="-3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3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1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ma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rix</a:t>
            </a:r>
            <a:r>
              <a:rPr sz="21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(wh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number</a:t>
            </a:r>
            <a:r>
              <a:rPr sz="21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100" spc="1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erti</a:t>
            </a:r>
            <a:r>
              <a:rPr sz="2100" spc="-3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es)</a:t>
            </a:r>
            <a:endParaRPr sz="21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ja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nc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100" spc="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lis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endParaRPr sz="2100" dirty="0">
              <a:latin typeface="Georgia"/>
              <a:cs typeface="Georgia"/>
            </a:endParaRPr>
          </a:p>
          <a:p>
            <a:pPr marL="268605" marR="5080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adjace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matrix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fo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previou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ight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be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draw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lik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this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84960" y="4005071"/>
            <a:ext cx="5974079" cy="2189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8</a:t>
            </a: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3F25E8A6-D988-22CA-3ED1-5AC17C0FB2EA}"/>
              </a:ext>
            </a:extLst>
          </p:cNvPr>
          <p:cNvSpPr/>
          <p:nvPr/>
        </p:nvSpPr>
        <p:spPr>
          <a:xfrm>
            <a:off x="6297450" y="99059"/>
            <a:ext cx="2845308" cy="1760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F5199-71C9-6FEB-E678-3D7E87FDD60E}"/>
              </a:ext>
            </a:extLst>
          </p:cNvPr>
          <p:cNvSpPr txBox="1"/>
          <p:nvPr/>
        </p:nvSpPr>
        <p:spPr>
          <a:xfrm>
            <a:off x="3760722" y="5791200"/>
            <a:ext cx="7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(N,B)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Ho</a:t>
            </a:r>
            <a:r>
              <a:rPr dirty="0"/>
              <a:t>w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/>
              <a:t>repre</a:t>
            </a:r>
            <a:r>
              <a:rPr spc="-20" dirty="0"/>
              <a:t>s</a:t>
            </a:r>
            <a:r>
              <a:rPr spc="-5" dirty="0"/>
              <a:t>e</a:t>
            </a:r>
            <a:r>
              <a:rPr spc="-20" dirty="0"/>
              <a:t>n</a:t>
            </a:r>
            <a:r>
              <a:rPr dirty="0"/>
              <a:t>t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27290"/>
            <a:ext cx="7785734" cy="416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ts val="2745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sa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al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represent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series</a:t>
            </a:r>
            <a:r>
              <a:rPr sz="2400" spc="-4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of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‘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’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ts val="2745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adjace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lists</a:t>
            </a:r>
            <a:endParaRPr sz="24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Ou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adjace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list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follows</a:t>
            </a:r>
            <a:endParaRPr sz="2400">
              <a:latin typeface="Georgia"/>
              <a:cs typeface="Georgia"/>
            </a:endParaRPr>
          </a:p>
          <a:p>
            <a:pPr marL="561340" marR="42545" lvl="1" indent="-247015" algn="just">
              <a:lnSpc>
                <a:spcPct val="91800"/>
              </a:lnSpc>
              <a:spcBef>
                <a:spcPts val="305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Don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’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hes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spc="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ists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–t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no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fi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poin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eac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r>
              <a:rPr sz="20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000" spc="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any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lar</a:t>
            </a:r>
            <a:r>
              <a:rPr sz="20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order</a:t>
            </a:r>
            <a:endParaRPr sz="20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585"/>
              </a:spcBef>
            </a:pP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1.</a:t>
            </a:r>
            <a:r>
              <a:rPr sz="24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H</a:t>
            </a:r>
            <a:endParaRPr sz="24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2.</a:t>
            </a:r>
            <a:r>
              <a:rPr sz="2400" spc="-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B</a:t>
            </a:r>
            <a:r>
              <a:rPr sz="2400" spc="-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6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8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K</a:t>
            </a:r>
            <a:endParaRPr sz="24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3.</a:t>
            </a:r>
            <a:r>
              <a:rPr sz="2400" spc="-4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H</a:t>
            </a:r>
            <a:r>
              <a:rPr sz="2400" spc="-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7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B</a:t>
            </a:r>
            <a:endParaRPr sz="24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4.</a:t>
            </a:r>
            <a:r>
              <a:rPr sz="2400" spc="-2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N</a:t>
            </a:r>
            <a:r>
              <a:rPr sz="2400" spc="-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B</a:t>
            </a:r>
            <a:r>
              <a:rPr sz="2400" spc="-2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H</a:t>
            </a:r>
            <a:endParaRPr sz="2400">
              <a:latin typeface="Georgia"/>
              <a:cs typeface="Georgia"/>
            </a:endParaRPr>
          </a:p>
          <a:p>
            <a:pPr marL="304800">
              <a:lnSpc>
                <a:spcPts val="2865"/>
              </a:lnSpc>
              <a:spcBef>
                <a:spcPts val="600"/>
              </a:spcBef>
            </a:pP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5</a:t>
            </a: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.</a:t>
            </a:r>
            <a:r>
              <a:rPr sz="2400" spc="-4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K</a:t>
            </a:r>
            <a:r>
              <a:rPr sz="2400" spc="-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-&gt;</a:t>
            </a:r>
            <a:r>
              <a:rPr sz="2400" spc="-80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500"/>
                </a:solidFill>
                <a:latin typeface="Georgia"/>
                <a:cs typeface="Georgia"/>
              </a:rPr>
              <a:t>B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AF22C04-DCF6-0DB6-8771-7BA39761D431}"/>
              </a:ext>
            </a:extLst>
          </p:cNvPr>
          <p:cNvSpPr/>
          <p:nvPr/>
        </p:nvSpPr>
        <p:spPr>
          <a:xfrm>
            <a:off x="5653334" y="3834647"/>
            <a:ext cx="2845308" cy="1760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Whi</a:t>
            </a:r>
            <a:r>
              <a:rPr spc="5" dirty="0"/>
              <a:t>c</a:t>
            </a:r>
            <a:r>
              <a:rPr dirty="0"/>
              <a:t>h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repr</a:t>
            </a:r>
            <a:r>
              <a:rPr spc="-5" dirty="0"/>
              <a:t>esen</a:t>
            </a:r>
            <a:r>
              <a:rPr spc="5" dirty="0"/>
              <a:t>t</a:t>
            </a:r>
            <a:r>
              <a:rPr spc="-5" dirty="0"/>
              <a:t>ation?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453375" y="6484244"/>
            <a:ext cx="1847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24455"/>
                </a:solidFill>
                <a:latin typeface="Georgia"/>
                <a:cs typeface="Georgia"/>
              </a:rPr>
              <a:t>10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358" y="1859537"/>
            <a:ext cx="7686675" cy="307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Wh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us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en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?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Adjacen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matrix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or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adjace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list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s?</a:t>
            </a:r>
            <a:endParaRPr sz="2400">
              <a:latin typeface="Georgia"/>
              <a:cs typeface="Georgia"/>
            </a:endParaRPr>
          </a:p>
          <a:p>
            <a:pPr marL="268605" marR="5518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dep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number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kinds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of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oper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ti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may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need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perform</a:t>
            </a:r>
            <a:endParaRPr sz="24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5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Yo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im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le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me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io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yo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efer</a:t>
            </a:r>
            <a:endParaRPr sz="2000">
              <a:latin typeface="Georgia"/>
              <a:cs typeface="Georgia"/>
            </a:endParaRPr>
          </a:p>
          <a:p>
            <a:pPr marL="268605" marR="5080" indent="-255904">
              <a:lnSpc>
                <a:spcPct val="100000"/>
              </a:lnSpc>
              <a:spcBef>
                <a:spcPts val="894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eff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if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Georgia"/>
                <a:cs typeface="Georgia"/>
              </a:rPr>
              <a:t>dens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e</a:t>
            </a:r>
            <a:r>
              <a:rPr sz="2400" spc="-5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(has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es),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matrix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repre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senta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io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take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les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ac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bu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fo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006500"/>
                </a:solidFill>
                <a:latin typeface="Georgia"/>
                <a:cs typeface="Georgia"/>
              </a:rPr>
              <a:t>p</a:t>
            </a:r>
            <a:r>
              <a:rPr sz="2400" dirty="0">
                <a:solidFill>
                  <a:srgbClr val="006500"/>
                </a:solidFill>
                <a:latin typeface="Georgia"/>
                <a:cs typeface="Georgia"/>
              </a:rPr>
              <a:t>arse</a:t>
            </a:r>
            <a:r>
              <a:rPr sz="2400" spc="-35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graph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more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ace</a:t>
            </a:r>
            <a:r>
              <a:rPr sz="2400" spc="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fic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25" dirty="0"/>
              <a:t>W</a:t>
            </a:r>
            <a:r>
              <a:rPr spc="-20" dirty="0"/>
              <a:t>ei</a:t>
            </a:r>
            <a:r>
              <a:rPr spc="-25" dirty="0"/>
              <a:t>ght</a:t>
            </a:r>
            <a:r>
              <a:rPr spc="-20" dirty="0"/>
              <a:t>e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</a:t>
            </a:r>
            <a:r>
              <a:rPr spc="-20" dirty="0"/>
              <a:t>h</a:t>
            </a:r>
            <a:r>
              <a:rPr dirty="0"/>
              <a:t>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59294"/>
            <a:ext cx="7792084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assign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weight</a:t>
            </a:r>
            <a:endParaRPr sz="24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5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coul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rep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ese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cos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ength</a:t>
            </a:r>
            <a:endParaRPr sz="2000" dirty="0">
              <a:latin typeface="Georgia"/>
              <a:cs typeface="Georgia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Fo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exam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if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vertic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ci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ies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weigh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ts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coul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driving</a:t>
            </a:r>
            <a:r>
              <a:rPr sz="20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dista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es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along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highw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tw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1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ci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ies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1820" y="3500628"/>
            <a:ext cx="2612135" cy="2398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Buildi</a:t>
            </a:r>
            <a:r>
              <a:rPr spc="-25" dirty="0"/>
              <a:t>n</a:t>
            </a:r>
            <a:r>
              <a:rPr dirty="0"/>
              <a:t>g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30535"/>
            <a:ext cx="7019925" cy="429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>
              <a:lnSpc>
                <a:spcPts val="24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Le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t’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200" spc="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ow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bu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gr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with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low</a:t>
            </a:r>
            <a:r>
              <a:rPr sz="2200" spc="-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ng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–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4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1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t’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s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stor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1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le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ll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“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h.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”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solidFill>
                  <a:srgbClr val="424455"/>
                </a:solidFill>
                <a:latin typeface="Georgia"/>
                <a:cs typeface="Georgia"/>
              </a:rPr>
              <a:t>7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1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25</a:t>
            </a:r>
            <a:r>
              <a:rPr sz="22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11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45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3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0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60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55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10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70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0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3</a:t>
            </a:r>
            <a:r>
              <a:rPr sz="22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65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20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30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1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15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ts val="2625"/>
              </a:lnSpc>
              <a:spcBef>
                <a:spcPts val="600"/>
              </a:spcBef>
            </a:pP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40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35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21B4F28-C9BF-5EA9-AB8A-DE9F0208B3D4}"/>
              </a:ext>
            </a:extLst>
          </p:cNvPr>
          <p:cNvSpPr/>
          <p:nvPr/>
        </p:nvSpPr>
        <p:spPr>
          <a:xfrm>
            <a:off x="4014979" y="3060973"/>
            <a:ext cx="4425696" cy="2525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Buildi</a:t>
            </a:r>
            <a:r>
              <a:rPr spc="-25" dirty="0"/>
              <a:t>n</a:t>
            </a:r>
            <a:r>
              <a:rPr dirty="0"/>
              <a:t>g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dirty="0"/>
              <a:t>The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firs</a:t>
            </a:r>
            <a:r>
              <a:rPr dirty="0"/>
              <a:t>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lin</a:t>
            </a:r>
            <a:r>
              <a:rPr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fil</a:t>
            </a:r>
            <a:r>
              <a:rPr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sa</a:t>
            </a:r>
            <a:r>
              <a:rPr spc="-10" dirty="0"/>
              <a:t>y</a:t>
            </a:r>
            <a:r>
              <a:rPr dirty="0"/>
              <a:t>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ther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are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/>
              <a:t>seve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vertices.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</a:p>
          <a:p>
            <a:pPr marL="268605">
              <a:lnSpc>
                <a:spcPct val="100000"/>
              </a:lnSpc>
            </a:pPr>
            <a:r>
              <a:rPr dirty="0"/>
              <a:t>next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lin</a:t>
            </a:r>
            <a:r>
              <a:rPr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give</a:t>
            </a:r>
            <a:r>
              <a:rPr dirty="0"/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names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label</a:t>
            </a:r>
            <a:r>
              <a:rPr dirty="0"/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vertices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dirty="0">
                <a:latin typeface="Georgia"/>
                <a:cs typeface="Georgia"/>
              </a:rPr>
              <a:t>It’s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followed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by seven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spc="-15" dirty="0">
                <a:latin typeface="Georgia"/>
                <a:cs typeface="Georgia"/>
              </a:rPr>
              <a:t>more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lines,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each</a:t>
            </a:r>
            <a:r>
              <a:rPr spc="-3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of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w</a:t>
            </a:r>
            <a:r>
              <a:rPr spc="-10" dirty="0">
                <a:latin typeface="Georgia"/>
                <a:cs typeface="Georgia"/>
              </a:rPr>
              <a:t>h</a:t>
            </a:r>
            <a:r>
              <a:rPr dirty="0">
                <a:latin typeface="Georgia"/>
                <a:cs typeface="Georgia"/>
              </a:rPr>
              <a:t>ich</a:t>
            </a:r>
          </a:p>
          <a:p>
            <a:pPr marL="268605">
              <a:lnSpc>
                <a:spcPct val="100000"/>
              </a:lnSpc>
            </a:pPr>
            <a:r>
              <a:rPr spc="-5" dirty="0"/>
              <a:t>descr</a:t>
            </a:r>
            <a:r>
              <a:rPr spc="5" dirty="0"/>
              <a:t>i</a:t>
            </a:r>
            <a:r>
              <a:rPr spc="-5" dirty="0"/>
              <a:t>b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ed</a:t>
            </a:r>
            <a:r>
              <a:rPr spc="5" dirty="0"/>
              <a:t>g</a:t>
            </a:r>
            <a:r>
              <a:rPr spc="-5" dirty="0"/>
              <a:t>e</a:t>
            </a:r>
            <a:r>
              <a:rPr dirty="0"/>
              <a:t>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leavi</a:t>
            </a:r>
            <a:r>
              <a:rPr spc="-25" dirty="0"/>
              <a:t>n</a:t>
            </a:r>
            <a:r>
              <a:rPr dirty="0"/>
              <a:t>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vertex</a:t>
            </a: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1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firs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1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100" spc="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1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1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li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1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1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1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vert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x,</a:t>
            </a:r>
            <a:endParaRPr sz="210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100" spc="-5" dirty="0"/>
              <a:t>foll</a:t>
            </a:r>
            <a:r>
              <a:rPr sz="2100" spc="-10" dirty="0"/>
              <a:t>o</a:t>
            </a:r>
            <a:r>
              <a:rPr sz="2100" spc="-5" dirty="0"/>
              <a:t>we</a:t>
            </a:r>
            <a:r>
              <a:rPr sz="2100" dirty="0"/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/>
              <a:t>b</a:t>
            </a:r>
            <a:r>
              <a:rPr sz="2100" dirty="0"/>
              <a:t>y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/>
              <a:t>t</a:t>
            </a:r>
            <a:r>
              <a:rPr sz="2100" dirty="0"/>
              <a:t>he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/>
              <a:t>number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/>
              <a:t>o</a:t>
            </a:r>
            <a:r>
              <a:rPr sz="2100" dirty="0"/>
              <a:t>f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/>
              <a:t>edge</a:t>
            </a:r>
            <a:r>
              <a:rPr sz="2100" dirty="0"/>
              <a:t>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5" dirty="0"/>
              <a:t>leavin</a:t>
            </a:r>
            <a:r>
              <a:rPr sz="2100" dirty="0"/>
              <a:t>g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/>
              <a:t>it</a:t>
            </a:r>
            <a:endParaRPr sz="2100">
              <a:latin typeface="Times New Roman"/>
              <a:cs typeface="Times New Roman"/>
            </a:endParaRPr>
          </a:p>
          <a:p>
            <a:pPr marL="268605" marR="2089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dirty="0"/>
              <a:t>The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next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it</a:t>
            </a:r>
            <a:r>
              <a:rPr spc="5" dirty="0"/>
              <a:t>e</a:t>
            </a:r>
            <a:r>
              <a:rPr spc="-20" dirty="0"/>
              <a:t>ms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seve</a:t>
            </a:r>
            <a:r>
              <a:rPr dirty="0"/>
              <a:t>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line</a:t>
            </a:r>
            <a:r>
              <a:rPr dirty="0"/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are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seri</a:t>
            </a:r>
            <a:r>
              <a:rPr spc="5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/>
              <a:t>pair</a:t>
            </a:r>
            <a:r>
              <a:rPr spc="-15" dirty="0"/>
              <a:t>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values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descr</a:t>
            </a:r>
            <a:r>
              <a:rPr spc="5" dirty="0"/>
              <a:t>i</a:t>
            </a:r>
            <a:r>
              <a:rPr spc="-5" dirty="0"/>
              <a:t>b</a:t>
            </a:r>
            <a:r>
              <a:rPr spc="-10" dirty="0"/>
              <a:t>i</a:t>
            </a:r>
            <a:r>
              <a:rPr spc="-30" dirty="0"/>
              <a:t>n</a:t>
            </a:r>
            <a:r>
              <a:rPr dirty="0"/>
              <a:t>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5" dirty="0"/>
              <a:t>a</a:t>
            </a:r>
            <a:r>
              <a:rPr spc="-5" dirty="0"/>
              <a:t>c</a:t>
            </a:r>
            <a:r>
              <a:rPr dirty="0"/>
              <a:t>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/>
              <a:t>ind</a:t>
            </a:r>
            <a:r>
              <a:rPr spc="-5" dirty="0"/>
              <a:t>i</a:t>
            </a:r>
            <a:r>
              <a:rPr spc="-35" dirty="0"/>
              <a:t>v</a:t>
            </a:r>
            <a:r>
              <a:rPr spc="-20" dirty="0"/>
              <a:t>i</a:t>
            </a:r>
            <a:r>
              <a:rPr spc="-15" dirty="0"/>
              <a:t>du</a:t>
            </a:r>
            <a:r>
              <a:rPr dirty="0"/>
              <a:t>al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ed</a:t>
            </a:r>
            <a:r>
              <a:rPr spc="5" dirty="0"/>
              <a:t>g</a:t>
            </a:r>
            <a:r>
              <a:rPr dirty="0"/>
              <a:t>e</a:t>
            </a:r>
          </a:p>
          <a:p>
            <a:pPr marL="561340" lvl="1" indent="-247015">
              <a:lnSpc>
                <a:spcPts val="2385"/>
              </a:lnSpc>
              <a:spcBef>
                <a:spcPts val="305"/>
              </a:spcBef>
              <a:buClr>
                <a:srgbClr val="424455"/>
              </a:buClr>
              <a:buSzPct val="92500"/>
              <a:buFont typeface="Arial Unicode MS"/>
              <a:buChar char="▪"/>
              <a:tabLst>
                <a:tab pos="5613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vertex</a:t>
            </a:r>
            <a:r>
              <a:rPr sz="20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edg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eads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its</a:t>
            </a:r>
            <a:r>
              <a:rPr sz="20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weig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Buildi</a:t>
            </a:r>
            <a:r>
              <a:rPr spc="-25" dirty="0"/>
              <a:t>n</a:t>
            </a:r>
            <a:r>
              <a:rPr dirty="0"/>
              <a:t>g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22964"/>
            <a:ext cx="39693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ts val="2865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at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do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thi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loo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4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like?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354" y="5358774"/>
            <a:ext cx="5306695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That’s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pr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mplex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graph!</a:t>
            </a:r>
            <a:endParaRPr sz="24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onl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too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all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fil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represent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4455" y="2421635"/>
            <a:ext cx="4425696" cy="2525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Differ</a:t>
            </a:r>
            <a:r>
              <a:rPr spc="15"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forms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59540"/>
            <a:ext cx="7599045" cy="115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Not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ther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many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way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dra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sam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aph</a:t>
            </a:r>
            <a:endParaRPr sz="24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How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yo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dra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make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loo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sim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more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ts val="2865"/>
              </a:lnSpc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complic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9200" y="3010794"/>
            <a:ext cx="7221475" cy="3406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C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cod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20" dirty="0"/>
              <a:t>for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4" y="1827290"/>
            <a:ext cx="7759700" cy="139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ts val="2745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wo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’t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ow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comp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imp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eme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h,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but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ts val="2745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let’s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look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at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data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struct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re</a:t>
            </a:r>
            <a:r>
              <a:rPr sz="2400" spc="-5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(struc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)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iti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ns</a:t>
            </a:r>
            <a:endParaRPr sz="240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1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1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’ll</a:t>
            </a:r>
            <a:r>
              <a:rPr sz="21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need</a:t>
            </a:r>
            <a:r>
              <a:rPr sz="21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lis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1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ve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rt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100" spc="-2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1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1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3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1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1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lis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1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1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100" spc="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424455"/>
                </a:solidFill>
                <a:latin typeface="Georgia"/>
                <a:cs typeface="Georgia"/>
              </a:rPr>
              <a:t>edges</a:t>
            </a:r>
            <a:endParaRPr sz="2100">
              <a:latin typeface="Georgia"/>
              <a:cs typeface="Georgia"/>
            </a:endParaRPr>
          </a:p>
          <a:p>
            <a:pPr marL="268605" indent="-255904">
              <a:lnSpc>
                <a:spcPts val="2865"/>
              </a:lnSpc>
              <a:spcBef>
                <a:spcPts val="585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Vertic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354" y="3348352"/>
            <a:ext cx="1291590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17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75" dirty="0">
                <a:solidFill>
                  <a:srgbClr val="424455"/>
                </a:solidFill>
                <a:latin typeface="Arial"/>
                <a:cs typeface="Arial"/>
              </a:rPr>
              <a:t>ypede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f</a:t>
            </a:r>
            <a:endParaRPr sz="2300">
              <a:latin typeface="Arial"/>
              <a:cs typeface="Arial"/>
            </a:endParaRPr>
          </a:p>
          <a:p>
            <a:pPr marL="654050" marR="5080">
              <a:lnSpc>
                <a:spcPct val="103000"/>
              </a:lnSpc>
              <a:spcBef>
                <a:spcPts val="215"/>
              </a:spcBef>
            </a:pPr>
            <a:r>
              <a:rPr sz="2300" spc="140" dirty="0">
                <a:solidFill>
                  <a:srgbClr val="424455"/>
                </a:solidFill>
                <a:latin typeface="Arial"/>
                <a:cs typeface="Arial"/>
              </a:rPr>
              <a:t>cha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495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n</a:t>
            </a:r>
            <a:r>
              <a:rPr sz="2300" spc="-8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8623" y="3348352"/>
            <a:ext cx="124714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6015" algn="l"/>
              </a:tabLst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u</a:t>
            </a:r>
            <a:r>
              <a:rPr sz="2300" spc="-2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c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8893" y="3736973"/>
            <a:ext cx="25546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130" dirty="0">
                <a:solidFill>
                  <a:srgbClr val="424455"/>
                </a:solidFill>
                <a:latin typeface="Arial"/>
                <a:cs typeface="Arial"/>
              </a:rPr>
              <a:t>id</a:t>
            </a:r>
            <a:r>
              <a:rPr sz="2300" spc="120" dirty="0">
                <a:solidFill>
                  <a:srgbClr val="424455"/>
                </a:solidFill>
                <a:latin typeface="Arial"/>
                <a:cs typeface="Arial"/>
              </a:rPr>
              <a:t>[</a:t>
            </a:r>
            <a:r>
              <a:rPr sz="2300" spc="130" dirty="0">
                <a:solidFill>
                  <a:srgbClr val="424455"/>
                </a:solidFill>
                <a:latin typeface="Arial"/>
                <a:cs typeface="Arial"/>
              </a:rPr>
              <a:t>Ma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r>
              <a:rPr sz="2300" spc="90" dirty="0">
                <a:solidFill>
                  <a:srgbClr val="424455"/>
                </a:solidFill>
                <a:latin typeface="Arial"/>
                <a:cs typeface="Arial"/>
              </a:rPr>
              <a:t>W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o</a:t>
            </a:r>
            <a:r>
              <a:rPr sz="2300" spc="13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d</a:t>
            </a:r>
            <a:r>
              <a:rPr sz="2300" spc="125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120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spc="125" dirty="0">
                <a:solidFill>
                  <a:srgbClr val="424455"/>
                </a:solidFill>
                <a:latin typeface="Arial"/>
                <a:cs typeface="Arial"/>
              </a:rPr>
              <a:t>z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spc="120" dirty="0">
                <a:solidFill>
                  <a:srgbClr val="424455"/>
                </a:solidFill>
                <a:latin typeface="Arial"/>
                <a:cs typeface="Arial"/>
              </a:rPr>
              <a:t>]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8623" y="4098161"/>
            <a:ext cx="655574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7305" algn="l"/>
                <a:tab pos="2259330" algn="l"/>
                <a:tab pos="3862704" algn="l"/>
                <a:tab pos="5146040" algn="l"/>
              </a:tabLst>
            </a:pPr>
            <a:r>
              <a:rPr sz="2300" spc="170" dirty="0">
                <a:solidFill>
                  <a:srgbClr val="424455"/>
                </a:solidFill>
                <a:latin typeface="Arial"/>
                <a:cs typeface="Arial"/>
              </a:rPr>
              <a:t>pa</a:t>
            </a:r>
            <a:r>
              <a:rPr sz="2300" spc="105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190" dirty="0">
                <a:solidFill>
                  <a:srgbClr val="424455"/>
                </a:solidFill>
                <a:latin typeface="Arial"/>
                <a:cs typeface="Arial"/>
              </a:rPr>
              <a:t>en</a:t>
            </a:r>
            <a:r>
              <a:rPr sz="2300" spc="185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,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225" dirty="0">
                <a:solidFill>
                  <a:srgbClr val="424455"/>
                </a:solidFill>
                <a:latin typeface="Arial"/>
                <a:cs typeface="Arial"/>
              </a:rPr>
              <a:t>co</a:t>
            </a:r>
            <a:r>
              <a:rPr sz="2300" spc="229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125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,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250" dirty="0">
                <a:solidFill>
                  <a:srgbClr val="424455"/>
                </a:solidFill>
                <a:latin typeface="Arial"/>
                <a:cs typeface="Arial"/>
              </a:rPr>
              <a:t>d</a:t>
            </a:r>
            <a:r>
              <a:rPr sz="2300" spc="254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-2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solidFill>
                  <a:srgbClr val="424455"/>
                </a:solidFill>
                <a:latin typeface="Arial"/>
                <a:cs typeface="Arial"/>
              </a:rPr>
              <a:t>c</a:t>
            </a:r>
            <a:r>
              <a:rPr sz="2300" spc="35" dirty="0">
                <a:solidFill>
                  <a:srgbClr val="424455"/>
                </a:solidFill>
                <a:latin typeface="Arial"/>
                <a:cs typeface="Arial"/>
              </a:rPr>
              <a:t>o</a:t>
            </a:r>
            <a:r>
              <a:rPr sz="2300" spc="25" dirty="0">
                <a:solidFill>
                  <a:srgbClr val="424455"/>
                </a:solidFill>
                <a:latin typeface="Arial"/>
                <a:cs typeface="Arial"/>
              </a:rPr>
              <a:t>v</a:t>
            </a:r>
            <a:r>
              <a:rPr sz="2300" spc="60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-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,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f</a:t>
            </a:r>
            <a:r>
              <a:rPr sz="2300" spc="1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spc="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175" dirty="0">
                <a:solidFill>
                  <a:srgbClr val="424455"/>
                </a:solidFill>
                <a:latin typeface="Arial"/>
                <a:cs typeface="Arial"/>
              </a:rPr>
              <a:t>n</a:t>
            </a:r>
            <a:r>
              <a:rPr sz="2300" spc="180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spc="185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265" dirty="0">
                <a:solidFill>
                  <a:srgbClr val="424455"/>
                </a:solidFill>
                <a:latin typeface="Arial"/>
                <a:cs typeface="Arial"/>
              </a:rPr>
              <a:t>h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,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85" dirty="0">
                <a:solidFill>
                  <a:srgbClr val="424455"/>
                </a:solidFill>
                <a:latin typeface="Arial"/>
                <a:cs typeface="Arial"/>
              </a:rPr>
              <a:t>in</a:t>
            </a:r>
            <a:r>
              <a:rPr sz="2300" spc="170" dirty="0">
                <a:solidFill>
                  <a:srgbClr val="424455"/>
                </a:solidFill>
                <a:latin typeface="Arial"/>
                <a:cs typeface="Arial"/>
              </a:rPr>
              <a:t>D</a:t>
            </a:r>
            <a:r>
              <a:rPr sz="2300" spc="95" dirty="0">
                <a:solidFill>
                  <a:srgbClr val="424455"/>
                </a:solidFill>
                <a:latin typeface="Arial"/>
                <a:cs typeface="Arial"/>
              </a:rPr>
              <a:t>egr</a:t>
            </a:r>
            <a:r>
              <a:rPr sz="2300" spc="120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spc="235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358" y="4490079"/>
            <a:ext cx="7611109" cy="152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ct val="100000"/>
              </a:lnSpc>
              <a:tabLst>
                <a:tab pos="1777364" algn="l"/>
              </a:tabLst>
            </a:pPr>
            <a:r>
              <a:rPr sz="2300" spc="-90" dirty="0">
                <a:solidFill>
                  <a:srgbClr val="424455"/>
                </a:solidFill>
                <a:latin typeface="Arial"/>
                <a:cs typeface="Arial"/>
              </a:rPr>
              <a:t>GE</a:t>
            </a:r>
            <a:r>
              <a:rPr sz="2300" spc="-85" dirty="0">
                <a:solidFill>
                  <a:srgbClr val="424455"/>
                </a:solidFill>
                <a:latin typeface="Arial"/>
                <a:cs typeface="Arial"/>
              </a:rPr>
              <a:t>dge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*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f</a:t>
            </a:r>
            <a:r>
              <a:rPr sz="2300" spc="-2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spc="-2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285" dirty="0">
                <a:solidFill>
                  <a:srgbClr val="424455"/>
                </a:solidFill>
                <a:latin typeface="Arial"/>
                <a:cs typeface="Arial"/>
              </a:rPr>
              <a:t>rs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-2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285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d</a:t>
            </a:r>
            <a:r>
              <a:rPr sz="2300" spc="-2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spc="275" dirty="0">
                <a:solidFill>
                  <a:srgbClr val="424455"/>
                </a:solidFill>
                <a:latin typeface="Arial"/>
                <a:cs typeface="Arial"/>
              </a:rPr>
              <a:t>ge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34010" algn="l"/>
              </a:tabLst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}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110" dirty="0">
                <a:solidFill>
                  <a:srgbClr val="424455"/>
                </a:solidFill>
                <a:latin typeface="Arial"/>
                <a:cs typeface="Arial"/>
              </a:rPr>
              <a:t>G</a:t>
            </a:r>
            <a:r>
              <a:rPr sz="2300" spc="-15" dirty="0">
                <a:solidFill>
                  <a:srgbClr val="424455"/>
                </a:solidFill>
                <a:latin typeface="Arial"/>
                <a:cs typeface="Arial"/>
              </a:rPr>
              <a:t>V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er</a:t>
            </a:r>
            <a:r>
              <a:rPr sz="2300" spc="11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14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spc="105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  <a:p>
            <a:pPr marL="268605" marR="5080" indent="-255904">
              <a:lnSpc>
                <a:spcPts val="2610"/>
              </a:lnSpc>
              <a:spcBef>
                <a:spcPts val="1015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id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fi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holds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name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vertex,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firstEd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point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firs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node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C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cod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20" dirty="0"/>
              <a:t>for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4" y="1859537"/>
            <a:ext cx="7489190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lead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3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fro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vertex</a:t>
            </a:r>
            <a:r>
              <a:rPr sz="2400" spc="-8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“child”</a:t>
            </a:r>
            <a:r>
              <a:rPr sz="2400" spc="-6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vertex</a:t>
            </a:r>
            <a:endParaRPr sz="24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has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next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point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make</a:t>
            </a:r>
            <a:r>
              <a:rPr sz="2400" spc="-8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linke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all</a:t>
            </a:r>
            <a:endParaRPr sz="2400">
              <a:latin typeface="Georgia"/>
              <a:cs typeface="Georgia"/>
            </a:endParaRPr>
          </a:p>
          <a:p>
            <a:pPr marL="12700" indent="255904">
              <a:lnSpc>
                <a:spcPct val="100000"/>
              </a:lnSpc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fo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particul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</a:t>
            </a:r>
            <a:r>
              <a:rPr sz="2400" spc="-8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x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35"/>
              </a:lnSpc>
              <a:spcBef>
                <a:spcPts val="805"/>
              </a:spcBef>
              <a:tabLst>
                <a:tab pos="1295400" algn="l"/>
                <a:tab pos="2419350" algn="l"/>
                <a:tab pos="3382645" algn="l"/>
              </a:tabLst>
            </a:pPr>
            <a:r>
              <a:rPr sz="2300" spc="17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75" dirty="0">
                <a:solidFill>
                  <a:srgbClr val="424455"/>
                </a:solidFill>
                <a:latin typeface="Arial"/>
                <a:cs typeface="Arial"/>
              </a:rPr>
              <a:t>ypede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f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u</a:t>
            </a:r>
            <a:r>
              <a:rPr sz="2300" spc="-2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c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424455"/>
                </a:solidFill>
                <a:latin typeface="Arial"/>
                <a:cs typeface="Arial"/>
              </a:rPr>
              <a:t>gedg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{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54" y="4439541"/>
            <a:ext cx="158750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ct val="100000"/>
              </a:lnSpc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-2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u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c</a:t>
            </a:r>
            <a:r>
              <a:rPr sz="2300" spc="-25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34010" algn="l"/>
              </a:tabLst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}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-45" dirty="0">
                <a:solidFill>
                  <a:srgbClr val="424455"/>
                </a:solidFill>
                <a:latin typeface="Arial"/>
                <a:cs typeface="Arial"/>
              </a:rPr>
              <a:t>G</a:t>
            </a:r>
            <a:r>
              <a:rPr sz="2300" spc="-40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spc="-35" dirty="0">
                <a:solidFill>
                  <a:srgbClr val="424455"/>
                </a:solidFill>
                <a:latin typeface="Arial"/>
                <a:cs typeface="Arial"/>
              </a:rPr>
              <a:t>dg</a:t>
            </a:r>
            <a:r>
              <a:rPr sz="2300" spc="-50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0458" y="4439541"/>
            <a:ext cx="257365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5380" algn="l"/>
              </a:tabLst>
            </a:pPr>
            <a:r>
              <a:rPr sz="2300" spc="45" dirty="0">
                <a:solidFill>
                  <a:srgbClr val="424455"/>
                </a:solidFill>
                <a:latin typeface="Arial"/>
                <a:cs typeface="Arial"/>
              </a:rPr>
              <a:t>ged</a:t>
            </a:r>
            <a:r>
              <a:rPr sz="2300" spc="35" dirty="0">
                <a:solidFill>
                  <a:srgbClr val="424455"/>
                </a:solidFill>
                <a:latin typeface="Arial"/>
                <a:cs typeface="Arial"/>
              </a:rPr>
              <a:t>ge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*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105" dirty="0">
                <a:solidFill>
                  <a:srgbClr val="424455"/>
                </a:solidFill>
                <a:latin typeface="Arial"/>
                <a:cs typeface="Arial"/>
              </a:rPr>
              <a:t>ne</a:t>
            </a:r>
            <a:r>
              <a:rPr sz="2300" spc="90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r>
              <a:rPr sz="2300" spc="10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05" dirty="0">
                <a:solidFill>
                  <a:srgbClr val="424455"/>
                </a:solidFill>
                <a:latin typeface="Arial"/>
                <a:cs typeface="Arial"/>
              </a:rPr>
              <a:t>Edge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264794" y="3493651"/>
          <a:ext cx="6962005" cy="84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3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5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3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00" spc="49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300" spc="-8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300" spc="34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300" spc="-229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15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spc="49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300" spc="-8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2300" spc="5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2300" spc="3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300" spc="6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300" spc="32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300" spc="-25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spc="18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2300" spc="2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300" spc="21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2300" spc="22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300" spc="-26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300" spc="-27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18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rra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spc="185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ndex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spc="-12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300" spc="-12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300" spc="22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300" spc="21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eigh</a:t>
                      </a:r>
                      <a:r>
                        <a:rPr sz="2300" spc="21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3175">
            <a:solidFill>
              <a:srgbClr val="FB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525389"/>
                </a:solidFill>
              </a:rPr>
              <a:t>Acknow</a:t>
            </a:r>
            <a:r>
              <a:rPr spc="-20" dirty="0">
                <a:solidFill>
                  <a:srgbClr val="525389"/>
                </a:solidFill>
              </a:rPr>
              <a:t>l</a:t>
            </a:r>
            <a:r>
              <a:rPr spc="-5" dirty="0">
                <a:solidFill>
                  <a:srgbClr val="525389"/>
                </a:solidFill>
              </a:rPr>
              <a:t>edg</a:t>
            </a:r>
            <a:r>
              <a:rPr spc="-15" dirty="0">
                <a:solidFill>
                  <a:srgbClr val="525389"/>
                </a:solidFill>
              </a:rPr>
              <a:t>em</a:t>
            </a:r>
            <a:r>
              <a:rPr spc="-5" dirty="0">
                <a:solidFill>
                  <a:srgbClr val="525389"/>
                </a:solidFill>
              </a:rPr>
              <a:t>ent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5363" y="1931541"/>
            <a:ext cx="7228205" cy="1223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These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lectur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id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base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id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Professor</a:t>
            </a:r>
            <a:r>
              <a:rPr sz="24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Simon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Hood</a:t>
            </a:r>
            <a:r>
              <a:rPr lang="en-US" sz="240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lang="en-AS"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lang="en-US"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lang="en-AS" sz="2400" dirty="0">
                <a:solidFill>
                  <a:srgbClr val="424455"/>
                </a:solidFill>
                <a:latin typeface="Georgia"/>
                <a:cs typeface="Georgia"/>
              </a:rPr>
              <a:t>d </a:t>
            </a:r>
            <a:r>
              <a:rPr lang="en-US" sz="2400" dirty="0">
                <a:solidFill>
                  <a:srgbClr val="424455"/>
                </a:solidFill>
                <a:latin typeface="Georgia"/>
                <a:cs typeface="Georgia"/>
              </a:rPr>
              <a:t>Professor G</a:t>
            </a:r>
            <a:r>
              <a:rPr lang="en-US"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lang="en-US" sz="2400" dirty="0">
                <a:solidFill>
                  <a:srgbClr val="424455"/>
                </a:solidFill>
                <a:latin typeface="Georgia"/>
                <a:cs typeface="Georgia"/>
              </a:rPr>
              <a:t>org</a:t>
            </a:r>
            <a:r>
              <a:rPr lang="en-US" sz="24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lang="en-US"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lang="en-US" sz="2400" dirty="0">
                <a:solidFill>
                  <a:srgbClr val="424455"/>
                </a:solidFill>
                <a:latin typeface="Georgia"/>
                <a:cs typeface="Georgia"/>
              </a:rPr>
              <a:t>il</a:t>
            </a:r>
            <a:endParaRPr sz="24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Addi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ion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source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separately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cod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20" dirty="0"/>
              <a:t>for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46837"/>
            <a:ext cx="784860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We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stor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vertices</a:t>
            </a:r>
            <a:r>
              <a:rPr sz="2400" spc="-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array</a:t>
            </a:r>
            <a:endParaRPr sz="24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We’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al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need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variable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(nu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V)</a:t>
            </a:r>
            <a:r>
              <a:rPr sz="2400" spc="-8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stor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of</a:t>
            </a:r>
            <a:endParaRPr sz="24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vertices</a:t>
            </a:r>
            <a:endParaRPr sz="24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Let’s</a:t>
            </a:r>
            <a:r>
              <a:rPr sz="2400" spc="-4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cre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ate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struc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ure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354" y="4492881"/>
            <a:ext cx="176593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ct val="100000"/>
              </a:lnSpc>
            </a:pPr>
            <a:r>
              <a:rPr sz="2300" spc="50" dirty="0">
                <a:solidFill>
                  <a:srgbClr val="424455"/>
                </a:solidFill>
                <a:latin typeface="Arial"/>
                <a:cs typeface="Arial"/>
              </a:rPr>
              <a:t>G</a:t>
            </a:r>
            <a:r>
              <a:rPr sz="2300" spc="-75" dirty="0">
                <a:solidFill>
                  <a:srgbClr val="424455"/>
                </a:solidFill>
                <a:latin typeface="Arial"/>
                <a:cs typeface="Arial"/>
              </a:rPr>
              <a:t>V</a:t>
            </a:r>
            <a:r>
              <a:rPr sz="2300" spc="55" dirty="0">
                <a:solidFill>
                  <a:srgbClr val="424455"/>
                </a:solidFill>
                <a:latin typeface="Arial"/>
                <a:cs typeface="Arial"/>
              </a:rPr>
              <a:t>er</a:t>
            </a:r>
            <a:r>
              <a:rPr sz="2300" spc="5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45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34010" algn="l"/>
              </a:tabLst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}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spc="75" dirty="0">
                <a:solidFill>
                  <a:srgbClr val="424455"/>
                </a:solidFill>
                <a:latin typeface="Arial"/>
                <a:cs typeface="Arial"/>
              </a:rPr>
              <a:t>G</a:t>
            </a:r>
            <a:r>
              <a:rPr sz="2300" spc="80" dirty="0">
                <a:solidFill>
                  <a:srgbClr val="424455"/>
                </a:solidFill>
                <a:latin typeface="Arial"/>
                <a:cs typeface="Arial"/>
              </a:rPr>
              <a:t>r</a:t>
            </a:r>
            <a:r>
              <a:rPr sz="2300" spc="85" dirty="0">
                <a:solidFill>
                  <a:srgbClr val="424455"/>
                </a:solidFill>
                <a:latin typeface="Arial"/>
                <a:cs typeface="Arial"/>
              </a:rPr>
              <a:t>aph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70478" y="4492881"/>
            <a:ext cx="28505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150" dirty="0">
                <a:solidFill>
                  <a:srgbClr val="424455"/>
                </a:solidFill>
                <a:latin typeface="Arial"/>
                <a:cs typeface="Arial"/>
              </a:rPr>
              <a:t>v</a:t>
            </a:r>
            <a:r>
              <a:rPr sz="2300" spc="165" dirty="0">
                <a:solidFill>
                  <a:srgbClr val="424455"/>
                </a:solidFill>
                <a:latin typeface="Arial"/>
                <a:cs typeface="Arial"/>
              </a:rPr>
              <a:t>er</a:t>
            </a:r>
            <a:r>
              <a:rPr sz="2300" spc="16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65" dirty="0">
                <a:solidFill>
                  <a:srgbClr val="424455"/>
                </a:solidFill>
                <a:latin typeface="Arial"/>
                <a:cs typeface="Arial"/>
              </a:rPr>
              <a:t>e</a:t>
            </a:r>
            <a:r>
              <a:rPr sz="2300" spc="150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r>
              <a:rPr sz="2300" spc="160" dirty="0">
                <a:solidFill>
                  <a:srgbClr val="424455"/>
                </a:solidFill>
                <a:latin typeface="Arial"/>
                <a:cs typeface="Arial"/>
              </a:rPr>
              <a:t>[</a:t>
            </a:r>
            <a:r>
              <a:rPr sz="2300" spc="165" dirty="0">
                <a:solidFill>
                  <a:srgbClr val="424455"/>
                </a:solidFill>
                <a:latin typeface="Arial"/>
                <a:cs typeface="Arial"/>
              </a:rPr>
              <a:t>Ma</a:t>
            </a:r>
            <a:r>
              <a:rPr sz="2300" spc="150" dirty="0">
                <a:solidFill>
                  <a:srgbClr val="424455"/>
                </a:solidFill>
                <a:latin typeface="Arial"/>
                <a:cs typeface="Arial"/>
              </a:rPr>
              <a:t>x</a:t>
            </a:r>
            <a:r>
              <a:rPr sz="2300" spc="30" dirty="0">
                <a:solidFill>
                  <a:srgbClr val="424455"/>
                </a:solidFill>
                <a:latin typeface="Arial"/>
                <a:cs typeface="Arial"/>
              </a:rPr>
              <a:t>V</a:t>
            </a:r>
            <a:r>
              <a:rPr sz="2300" spc="165" dirty="0">
                <a:solidFill>
                  <a:srgbClr val="424455"/>
                </a:solidFill>
                <a:latin typeface="Arial"/>
                <a:cs typeface="Arial"/>
              </a:rPr>
              <a:t>er</a:t>
            </a:r>
            <a:r>
              <a:rPr sz="2300" spc="160" dirty="0">
                <a:solidFill>
                  <a:srgbClr val="424455"/>
                </a:solidFill>
                <a:latin typeface="Arial"/>
                <a:cs typeface="Arial"/>
              </a:rPr>
              <a:t>t</a:t>
            </a:r>
            <a:r>
              <a:rPr sz="2300" spc="170" dirty="0">
                <a:solidFill>
                  <a:srgbClr val="424455"/>
                </a:solidFill>
                <a:latin typeface="Arial"/>
                <a:cs typeface="Arial"/>
              </a:rPr>
              <a:t>i</a:t>
            </a:r>
            <a:r>
              <a:rPr sz="2300" spc="165" dirty="0">
                <a:solidFill>
                  <a:srgbClr val="424455"/>
                </a:solidFill>
                <a:latin typeface="Arial"/>
                <a:cs typeface="Arial"/>
              </a:rPr>
              <a:t>ce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18731" y="4492881"/>
            <a:ext cx="7740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+</a:t>
            </a:r>
            <a:r>
              <a:rPr sz="2300" dirty="0">
                <a:solidFill>
                  <a:srgbClr val="424455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1</a:t>
            </a:r>
            <a:r>
              <a:rPr sz="2300" spc="-1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]</a:t>
            </a:r>
            <a:r>
              <a:rPr sz="2300" spc="-1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424455"/>
                </a:solidFill>
                <a:latin typeface="Arial"/>
                <a:cs typeface="Arial"/>
              </a:rPr>
              <a:t>;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23133" y="3546992"/>
          <a:ext cx="3537807" cy="84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3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00" spc="24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300" spc="-10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114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2300" spc="10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300" spc="11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300" spc="42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300" spc="-16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300" spc="-204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27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300" spc="27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300" spc="-1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300" spc="9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300" spc="1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24"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</a:pP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300" spc="-12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300" spc="-120" dirty="0">
                          <a:solidFill>
                            <a:srgbClr val="42445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300" spc="-7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num</a:t>
                      </a:r>
                      <a:r>
                        <a:rPr sz="2300" spc="-75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300" dirty="0">
                          <a:solidFill>
                            <a:srgbClr val="424455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dirty="0"/>
              <a:t>Exerci</a:t>
            </a:r>
            <a:r>
              <a:rPr spc="-25" dirty="0"/>
              <a:t>s</a:t>
            </a:r>
            <a:r>
              <a:rPr dirty="0"/>
              <a:t>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5358" y="1789508"/>
            <a:ext cx="7932420" cy="436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aw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dire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de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followin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adjacency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list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ts val="2160"/>
              </a:lnSpc>
              <a:spcBef>
                <a:spcPts val="42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much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exercis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it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und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st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ing</a:t>
            </a:r>
            <a:r>
              <a:rPr sz="20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ph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ts val="2160"/>
              </a:lnSpc>
            </a:pP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fil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str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using</a:t>
            </a:r>
            <a:endParaRPr sz="2000">
              <a:latin typeface="Georgia"/>
              <a:cs typeface="Georgia"/>
            </a:endParaRPr>
          </a:p>
          <a:p>
            <a:pPr marL="561340" marR="596265" lvl="1" indent="-247015">
              <a:lnSpc>
                <a:spcPts val="1820"/>
              </a:lnSpc>
              <a:spcBef>
                <a:spcPts val="590"/>
              </a:spcBef>
              <a:buClr>
                <a:srgbClr val="424455"/>
              </a:buClr>
              <a:buSzPct val="89473"/>
              <a:buFont typeface="Arial Unicode MS"/>
              <a:buChar char="▪"/>
              <a:tabLst>
                <a:tab pos="561340" algn="l"/>
              </a:tabLst>
            </a:pP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There</a:t>
            </a:r>
            <a:r>
              <a:rPr sz="19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1900" spc="-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9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no</a:t>
            </a:r>
            <a:r>
              <a:rPr sz="19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1900" spc="-2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cor</a:t>
            </a:r>
            <a:r>
              <a:rPr sz="1900" spc="-5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ec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19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1900" spc="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19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lo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19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as</a:t>
            </a:r>
            <a:r>
              <a:rPr sz="19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you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19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ra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19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follo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19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he</a:t>
            </a:r>
            <a:r>
              <a:rPr sz="19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str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ct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1900" spc="-2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19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900" spc="-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900" spc="-30" dirty="0">
                <a:solidFill>
                  <a:srgbClr val="424455"/>
                </a:solidFill>
                <a:latin typeface="Georgia"/>
                <a:cs typeface="Georgia"/>
              </a:rPr>
              <a:t>elo</a:t>
            </a:r>
            <a:r>
              <a:rPr sz="1900" spc="-1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endParaRPr sz="1900">
              <a:latin typeface="Georgia"/>
              <a:cs typeface="Georgia"/>
            </a:endParaRPr>
          </a:p>
          <a:p>
            <a:pPr marL="64135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7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20"/>
              </a:lnSpc>
              <a:spcBef>
                <a:spcPts val="204"/>
              </a:spcBef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17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7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17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00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17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3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20</a:t>
            </a:r>
            <a:r>
              <a:rPr sz="17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15</a:t>
            </a:r>
            <a:r>
              <a:rPr sz="17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17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10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05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7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0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00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60</a:t>
            </a:r>
            <a:r>
              <a:rPr sz="17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35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00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30</a:t>
            </a:r>
            <a:r>
              <a:rPr sz="17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50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05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4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0</a:t>
            </a:r>
            <a:r>
              <a:rPr sz="17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1700" spc="-10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24455"/>
                </a:solidFill>
                <a:latin typeface="Georgia"/>
                <a:cs typeface="Georgia"/>
              </a:rPr>
              <a:t>25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ts val="2025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2</a:t>
            </a:r>
            <a:r>
              <a:rPr sz="17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5</a:t>
            </a:r>
            <a:r>
              <a:rPr sz="17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1700" spc="-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45</a:t>
            </a:r>
            <a:endParaRPr sz="1700">
              <a:latin typeface="Georgia"/>
              <a:cs typeface="Georgia"/>
            </a:endParaRPr>
          </a:p>
          <a:p>
            <a:pPr marL="64135">
              <a:lnSpc>
                <a:spcPct val="100000"/>
              </a:lnSpc>
            </a:pP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17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1</a:t>
            </a:r>
            <a:r>
              <a:rPr sz="17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1700" spc="-10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24455"/>
                </a:solidFill>
                <a:latin typeface="Georgia"/>
                <a:cs typeface="Georgia"/>
              </a:rPr>
              <a:t>65</a:t>
            </a:r>
            <a:endParaRPr sz="1700">
              <a:latin typeface="Georgia"/>
              <a:cs typeface="Georgia"/>
            </a:endParaRPr>
          </a:p>
          <a:p>
            <a:pPr marL="268605" marR="5080" indent="-255904">
              <a:lnSpc>
                <a:spcPts val="1920"/>
              </a:lnSpc>
              <a:spcBef>
                <a:spcPts val="965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Ex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ct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you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compl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et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mess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ro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weig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ht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!</a:t>
            </a:r>
            <a:r>
              <a:rPr sz="20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Aft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yo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u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hav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cor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ct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ry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optim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ze</a:t>
            </a:r>
            <a:r>
              <a:rPr sz="20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layou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000" spc="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0" y="3217632"/>
            <a:ext cx="462661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4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400" spc="-50" dirty="0">
                <a:solidFill>
                  <a:srgbClr val="FFFFFF"/>
                </a:solidFill>
                <a:latin typeface="Trebuchet MS"/>
                <a:cs typeface="Trebuchet MS"/>
              </a:rPr>
              <a:t>av</a:t>
            </a:r>
            <a:r>
              <a:rPr sz="4400" spc="-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400" spc="-60" dirty="0">
                <a:solidFill>
                  <a:srgbClr val="FFFFFF"/>
                </a:solidFill>
                <a:latin typeface="Trebuchet MS"/>
                <a:cs typeface="Trebuchet MS"/>
              </a:rPr>
              <a:t>rsi</a:t>
            </a:r>
            <a:r>
              <a:rPr sz="44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4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4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638" y="3974727"/>
            <a:ext cx="5109210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47214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irst</a:t>
            </a:r>
            <a:r>
              <a:rPr sz="2400" spc="-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Traversal,</a:t>
            </a:r>
            <a:r>
              <a:rPr sz="24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Bre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adth-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rst</a:t>
            </a:r>
            <a:r>
              <a:rPr sz="2400" spc="-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Traversal,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Dij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stra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’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Algorithm</a:t>
            </a:r>
            <a:r>
              <a:rPr sz="2400" spc="-4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for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orte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st</a:t>
            </a:r>
            <a:r>
              <a:rPr sz="2400" spc="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Path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4527" y="6486202"/>
            <a:ext cx="15989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Data</a:t>
            </a:r>
            <a:r>
              <a:rPr sz="1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1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ru</a:t>
            </a:r>
            <a:r>
              <a:rPr sz="1400" spc="-5" dirty="0">
                <a:solidFill>
                  <a:srgbClr val="424455"/>
                </a:solidFill>
                <a:latin typeface="Georgia"/>
                <a:cs typeface="Georgia"/>
              </a:rPr>
              <a:t>ctur</a:t>
            </a:r>
            <a:r>
              <a:rPr sz="1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1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1400" spc="-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65" dirty="0"/>
              <a:t>T</a:t>
            </a:r>
            <a:r>
              <a:rPr spc="-50" dirty="0"/>
              <a:t>r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35" dirty="0"/>
              <a:t>e</a:t>
            </a:r>
            <a:r>
              <a:rPr spc="-65" dirty="0"/>
              <a:t>r</a:t>
            </a:r>
            <a:r>
              <a:rPr spc="-45" dirty="0"/>
              <a:t>s</a:t>
            </a:r>
            <a:r>
              <a:rPr spc="-35" dirty="0"/>
              <a:t>i</a:t>
            </a:r>
            <a:r>
              <a:rPr spc="-50" dirty="0"/>
              <a:t>n</a:t>
            </a:r>
            <a:r>
              <a:rPr dirty="0"/>
              <a:t>g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gr</a:t>
            </a:r>
            <a:r>
              <a:rPr spc="5" dirty="0"/>
              <a:t>a</a:t>
            </a:r>
            <a:r>
              <a:rPr spc="-5" dirty="0"/>
              <a:t>ph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69902" y="2057400"/>
            <a:ext cx="5429250" cy="35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ts val="2865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next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>
                <a:solidFill>
                  <a:srgbClr val="424455"/>
                </a:solidFill>
                <a:latin typeface="Georgia"/>
                <a:cs typeface="Georgia"/>
              </a:rPr>
              <a:t>id</a:t>
            </a:r>
            <a:r>
              <a:rPr sz="2400" spc="-5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0124" y="6484251"/>
            <a:ext cx="1765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24455"/>
                </a:solidFill>
                <a:latin typeface="Georgia"/>
                <a:cs typeface="Georgia"/>
              </a:rPr>
              <a:t>21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04572" y="1153199"/>
            <a:ext cx="8072728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Grap</a:t>
            </a:r>
            <a:r>
              <a:rPr dirty="0"/>
              <a:t>h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def</a:t>
            </a:r>
            <a:r>
              <a:rPr spc="5" dirty="0"/>
              <a:t>i</a:t>
            </a:r>
            <a:r>
              <a:rPr spc="-5" dirty="0"/>
              <a:t>n</a:t>
            </a:r>
            <a:r>
              <a:rPr spc="-15" dirty="0"/>
              <a:t>i</a:t>
            </a:r>
            <a:r>
              <a:rPr spc="-5" dirty="0"/>
              <a:t>t</a:t>
            </a:r>
            <a:r>
              <a:rPr spc="-20" dirty="0"/>
              <a:t>i</a:t>
            </a:r>
            <a:r>
              <a:rPr dirty="0"/>
              <a:t>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92360" y="1676400"/>
            <a:ext cx="5022721" cy="508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800" spc="-2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2800" spc="-9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4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800" spc="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>
              <a:lnSpc>
                <a:spcPct val="100000"/>
              </a:lnSpc>
            </a:pP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6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62496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4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8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4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6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</a:t>
            </a:r>
            <a:r>
              <a:rPr sz="2800" spc="-4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7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6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</a:t>
            </a:r>
            <a:r>
              <a:rPr sz="2800" spc="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7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sz="2800" spc="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7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</a:t>
            </a:r>
            <a:r>
              <a:rPr sz="2800" spc="-1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2800" spc="-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A" sz="2800" dirty="0">
              <a:solidFill>
                <a:srgbClr val="006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lang="en-CA" sz="28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– nodes connected with arrows (both ways) and beside each other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23013F-A6CD-4A67-B036-B1BEDE9B9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920" y="1957877"/>
            <a:ext cx="2767755" cy="3660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Graph</a:t>
            </a:r>
            <a:r>
              <a:rPr dirty="0"/>
              <a:t>s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14" dirty="0"/>
              <a:t>T</a:t>
            </a:r>
            <a:r>
              <a:rPr spc="-100" dirty="0"/>
              <a:t>r</a:t>
            </a:r>
            <a:r>
              <a:rPr spc="-85" dirty="0"/>
              <a:t>ee</a:t>
            </a:r>
            <a:r>
              <a:rPr dirty="0"/>
              <a:t>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6273" y="1859537"/>
            <a:ext cx="7841615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7335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tre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ju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ec</a:t>
            </a:r>
            <a:r>
              <a:rPr sz="2400" spc="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al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</a:t>
            </a:r>
            <a:endParaRPr sz="2400">
              <a:latin typeface="Georgia"/>
              <a:cs typeface="Georgia"/>
            </a:endParaRPr>
          </a:p>
          <a:p>
            <a:pPr marL="266700" marR="509270" indent="-254000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7335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are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more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genera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tree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–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can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connec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8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any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node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not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ju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nodes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furthe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dow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tree</a:t>
            </a:r>
            <a:endParaRPr sz="2400">
              <a:latin typeface="Georgia"/>
              <a:cs typeface="Georgia"/>
            </a:endParaRPr>
          </a:p>
          <a:p>
            <a:pPr marL="561340" lvl="1" indent="-248920">
              <a:lnSpc>
                <a:spcPct val="100000"/>
              </a:lnSpc>
              <a:spcBef>
                <a:spcPts val="305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Unlik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trees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0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hs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have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500"/>
                </a:solidFill>
                <a:latin typeface="Georgia"/>
                <a:cs typeface="Georgia"/>
              </a:rPr>
              <a:t>cycles</a:t>
            </a:r>
            <a:endParaRPr sz="2000">
              <a:latin typeface="Georgia"/>
              <a:cs typeface="Georgia"/>
            </a:endParaRPr>
          </a:p>
          <a:p>
            <a:pPr marL="266700" marR="5080" indent="-254000">
              <a:lnSpc>
                <a:spcPct val="100000"/>
              </a:lnSpc>
              <a:spcBef>
                <a:spcPts val="894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7335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Man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ul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9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problem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ca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modeled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analyzed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4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term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3A00-BC13-497F-8FEC-FA77A28C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9" y="314212"/>
            <a:ext cx="8072728" cy="553998"/>
          </a:xfrm>
        </p:spPr>
        <p:txBody>
          <a:bodyPr/>
          <a:lstStyle/>
          <a:p>
            <a:r>
              <a:rPr lang="en-CA" dirty="0"/>
              <a:t>Types of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62977-5342-4C10-A658-94CCC3C1C4F2}"/>
              </a:ext>
            </a:extLst>
          </p:cNvPr>
          <p:cNvSpPr txBox="1"/>
          <p:nvPr/>
        </p:nvSpPr>
        <p:spPr>
          <a:xfrm>
            <a:off x="544779" y="1048566"/>
            <a:ext cx="7761021" cy="50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and undirected graphs</a:t>
            </a: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endParaRPr lang="en-US" sz="2800" dirty="0">
              <a:solidFill>
                <a:srgbClr val="4244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endParaRPr lang="en-US" sz="2800" dirty="0">
              <a:solidFill>
                <a:srgbClr val="4244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endParaRPr lang="en-US" sz="2800" dirty="0">
              <a:solidFill>
                <a:srgbClr val="4244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endParaRPr lang="en-US" sz="2800" dirty="0">
              <a:solidFill>
                <a:srgbClr val="4244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endParaRPr lang="en-US" sz="2800" dirty="0">
              <a:solidFill>
                <a:srgbClr val="4244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111061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4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800" spc="-6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</a:t>
            </a:r>
            <a:r>
              <a:rPr lang="en-US" sz="2800" spc="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7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spc="-4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spc="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6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5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6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undire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4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5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2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3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irec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340" lvl="1" indent="-247015">
              <a:lnSpc>
                <a:spcPts val="2505"/>
              </a:lnSpc>
              <a:spcBef>
                <a:spcPts val="300"/>
              </a:spcBef>
              <a:buClr>
                <a:srgbClr val="424455"/>
              </a:buClr>
              <a:buSzPct val="88095"/>
              <a:buFont typeface="Arial Unicode MS"/>
              <a:buChar char="▪"/>
              <a:tabLst>
                <a:tab pos="561340" algn="l"/>
              </a:tabLst>
            </a:pP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3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7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alled</a:t>
            </a:r>
            <a:r>
              <a:rPr lang="en-US" sz="2800" spc="-10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2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5" dirty="0">
                <a:solidFill>
                  <a:srgbClr val="4244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25D961E1-437F-4F26-9BE9-89D8664C5C92}"/>
              </a:ext>
            </a:extLst>
          </p:cNvPr>
          <p:cNvSpPr/>
          <p:nvPr/>
        </p:nvSpPr>
        <p:spPr>
          <a:xfrm>
            <a:off x="5771197" y="4793090"/>
            <a:ext cx="2568131" cy="1750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18696-2EB4-4B11-BEB3-72712B02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54" y="1676400"/>
            <a:ext cx="2061046" cy="2091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20D53E-07DB-4764-BB9F-0A18B467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" y="1722623"/>
            <a:ext cx="1905000" cy="19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4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Undi</a:t>
            </a:r>
            <a:r>
              <a:rPr spc="10" dirty="0"/>
              <a:t>r</a:t>
            </a:r>
            <a:r>
              <a:rPr spc="-5" dirty="0"/>
              <a:t>ec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Graphs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59540"/>
            <a:ext cx="7781925" cy="145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undir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h,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2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infor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on</a:t>
            </a:r>
            <a:endParaRPr sz="24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10"/>
              </a:spcBef>
              <a:buClr>
                <a:srgbClr val="424455"/>
              </a:buClr>
              <a:buSzPct val="88636"/>
              <a:buFont typeface="Arial Unicode MS"/>
              <a:buChar char="▪"/>
              <a:tabLst>
                <a:tab pos="561340" algn="l"/>
              </a:tabLst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Ver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ices</a:t>
            </a:r>
            <a:r>
              <a:rPr sz="22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{A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B,</a:t>
            </a:r>
            <a:r>
              <a:rPr sz="22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H,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K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N}</a:t>
            </a:r>
            <a:endParaRPr sz="2200" dirty="0"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24455"/>
              </a:buClr>
              <a:buSzPct val="88636"/>
              <a:buFont typeface="Arial Unicode MS"/>
              <a:buChar char="▪"/>
              <a:tabLst>
                <a:tab pos="561340" algn="l"/>
              </a:tabLst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The</a:t>
            </a:r>
            <a:r>
              <a:rPr sz="22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dg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2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be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we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200" spc="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rt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endParaRPr sz="2200" dirty="0">
              <a:latin typeface="Georgia"/>
              <a:cs typeface="Georgia"/>
            </a:endParaRPr>
          </a:p>
          <a:p>
            <a:pPr marL="561340">
              <a:lnSpc>
                <a:spcPts val="2625"/>
              </a:lnSpc>
            </a:pP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{(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A,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),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(</a:t>
            </a:r>
            <a:r>
              <a:rPr sz="2200" spc="-4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3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)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(B</a:t>
            </a:r>
            <a:r>
              <a:rPr sz="2200" spc="-35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K)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(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)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(N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4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200" spc="-10" dirty="0">
                <a:solidFill>
                  <a:srgbClr val="424455"/>
                </a:solidFill>
                <a:latin typeface="Georgia"/>
                <a:cs typeface="Georgia"/>
              </a:rPr>
              <a:t>)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(</a:t>
            </a:r>
            <a:r>
              <a:rPr sz="2200" spc="-2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200" spc="-2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200" spc="-15" dirty="0">
                <a:solidFill>
                  <a:srgbClr val="424455"/>
                </a:solidFill>
                <a:latin typeface="Georgia"/>
                <a:cs typeface="Georgia"/>
              </a:rPr>
              <a:t>B)}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15411" y="4148328"/>
            <a:ext cx="2948940" cy="1824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Dir</a:t>
            </a:r>
            <a:r>
              <a:rPr spc="5" dirty="0"/>
              <a:t>e</a:t>
            </a:r>
            <a:r>
              <a:rPr spc="-5" dirty="0"/>
              <a:t>ct</a:t>
            </a:r>
            <a:r>
              <a:rPr dirty="0"/>
              <a:t>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Graphs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6275" y="1859540"/>
            <a:ext cx="7845425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7335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irec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8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ju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lik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undire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(a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of</a:t>
            </a:r>
            <a:endParaRPr sz="2400" dirty="0">
              <a:latin typeface="Georgia"/>
              <a:cs typeface="Georgia"/>
            </a:endParaRPr>
          </a:p>
          <a:p>
            <a:pPr marL="266700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verti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and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edg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s)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,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bu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edg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ha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v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dir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c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on</a:t>
            </a:r>
            <a:endParaRPr sz="2400" dirty="0">
              <a:latin typeface="Georgia"/>
              <a:cs typeface="Georgia"/>
            </a:endParaRPr>
          </a:p>
          <a:p>
            <a:pPr marL="266700" marR="312420" indent="-254000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7335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Note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: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thi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means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tha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belo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ther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an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ed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g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fro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to</a:t>
            </a:r>
            <a:r>
              <a:rPr sz="2400" spc="-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H,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bu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not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fro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spc="-7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61132" y="3933444"/>
            <a:ext cx="3046475" cy="1883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5" dirty="0"/>
              <a:t>Dir</a:t>
            </a:r>
            <a:r>
              <a:rPr spc="5" dirty="0"/>
              <a:t>e</a:t>
            </a:r>
            <a:r>
              <a:rPr spc="-5" dirty="0"/>
              <a:t>ct</a:t>
            </a:r>
            <a:r>
              <a:rPr dirty="0"/>
              <a:t>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Graphs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pc="-15" dirty="0">
                <a:latin typeface="Georgia"/>
                <a:cs typeface="Georgia"/>
              </a:rPr>
              <a:t>There’s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spc="-15" dirty="0"/>
              <a:t>an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ed</a:t>
            </a:r>
            <a:r>
              <a:rPr spc="5" dirty="0"/>
              <a:t>g</a:t>
            </a:r>
            <a:r>
              <a:rPr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fro</a:t>
            </a:r>
            <a:r>
              <a:rPr spc="-25" dirty="0"/>
              <a:t>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K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dirty="0"/>
              <a:t>If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dirty="0"/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w</a:t>
            </a:r>
            <a:r>
              <a:rPr dirty="0"/>
              <a:t>ant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dra</a:t>
            </a:r>
            <a:r>
              <a:rPr dirty="0"/>
              <a:t>w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an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addi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r>
              <a:rPr spc="-15" dirty="0"/>
              <a:t>a</a:t>
            </a:r>
            <a:r>
              <a:rPr dirty="0"/>
              <a:t>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edg</a:t>
            </a:r>
            <a:r>
              <a:rPr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fro</a:t>
            </a:r>
            <a:r>
              <a:rPr dirty="0"/>
              <a:t>m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K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bac</a:t>
            </a:r>
            <a:r>
              <a:rPr dirty="0"/>
              <a:t>k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B,</a:t>
            </a:r>
          </a:p>
          <a:p>
            <a:pPr marL="268605">
              <a:lnSpc>
                <a:spcPct val="100000"/>
              </a:lnSpc>
            </a:pPr>
            <a:r>
              <a:rPr spc="-15" dirty="0"/>
              <a:t>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irec</a:t>
            </a:r>
            <a:r>
              <a:rPr spc="-15" dirty="0"/>
              <a:t>t</a:t>
            </a:r>
            <a:r>
              <a:rPr spc="-10" dirty="0"/>
              <a:t>e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grap</a:t>
            </a:r>
            <a:r>
              <a:rPr dirty="0"/>
              <a:t>h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dirty="0"/>
              <a:t>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ofte</a:t>
            </a:r>
            <a:r>
              <a:rPr dirty="0"/>
              <a:t>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dirty="0"/>
              <a:t>o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dirty="0"/>
              <a:t>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add</a:t>
            </a:r>
            <a:r>
              <a:rPr spc="5" dirty="0"/>
              <a:t>i</a:t>
            </a:r>
            <a:r>
              <a:rPr spc="-15" dirty="0"/>
              <a:t>t</a:t>
            </a:r>
            <a:r>
              <a:rPr spc="-20" dirty="0"/>
              <a:t>ion</a:t>
            </a:r>
            <a:r>
              <a:rPr spc="-25" dirty="0"/>
              <a:t>a</a:t>
            </a:r>
            <a:r>
              <a:rPr dirty="0"/>
              <a:t>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line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pc="-5" dirty="0"/>
              <a:t>Notic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ther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are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tw</a:t>
            </a:r>
            <a:r>
              <a:rPr dirty="0"/>
              <a:t>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l</a:t>
            </a:r>
            <a:r>
              <a:rPr dirty="0"/>
              <a:t>ines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inste</a:t>
            </a:r>
            <a:r>
              <a:rPr spc="-10" dirty="0"/>
              <a:t>a</a:t>
            </a:r>
            <a:r>
              <a:rPr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on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lin</a:t>
            </a:r>
            <a:r>
              <a:rPr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two</a:t>
            </a:r>
          </a:p>
          <a:p>
            <a:pPr marL="268605">
              <a:lnSpc>
                <a:spcPts val="2865"/>
              </a:lnSpc>
            </a:pPr>
            <a:r>
              <a:rPr dirty="0"/>
              <a:t>arrows</a:t>
            </a:r>
          </a:p>
        </p:txBody>
      </p:sp>
      <p:sp>
        <p:nvSpPr>
          <p:cNvPr id="24" name="object 24"/>
          <p:cNvSpPr/>
          <p:nvPr/>
        </p:nvSpPr>
        <p:spPr>
          <a:xfrm>
            <a:off x="3060192" y="4076700"/>
            <a:ext cx="2932176" cy="1815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6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199" y="0"/>
                </a:lnTo>
              </a:path>
            </a:pathLst>
          </a:custGeom>
          <a:ln w="5181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08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3175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82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12973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335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43441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2323" y="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0646"/>
                </a:lnTo>
              </a:path>
            </a:pathLst>
          </a:custGeom>
          <a:ln w="5389">
            <a:solidFill>
              <a:srgbClr val="4244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"/>
            <a:ext cx="8915400" cy="311150"/>
          </a:xfrm>
          <a:custGeom>
            <a:avLst/>
            <a:gdLst/>
            <a:ahLst/>
            <a:cxnLst/>
            <a:rect l="l" t="t" r="r" b="b"/>
            <a:pathLst>
              <a:path w="8915400" h="311150">
                <a:moveTo>
                  <a:pt x="0" y="310646"/>
                </a:moveTo>
                <a:lnTo>
                  <a:pt x="8915399" y="310646"/>
                </a:lnTo>
                <a:lnTo>
                  <a:pt x="8915399" y="0"/>
                </a:lnTo>
                <a:lnTo>
                  <a:pt x="0" y="0"/>
                </a:lnTo>
                <a:lnTo>
                  <a:pt x="0" y="3106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2920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3175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3353" y="307848"/>
            <a:ext cx="0" cy="312420"/>
          </a:xfrm>
          <a:custGeom>
            <a:avLst/>
            <a:gdLst/>
            <a:ahLst/>
            <a:cxnLst/>
            <a:rect l="l" t="t" r="r" b="b"/>
            <a:pathLst>
              <a:path h="312420">
                <a:moveTo>
                  <a:pt x="0" y="0"/>
                </a:moveTo>
                <a:lnTo>
                  <a:pt x="0" y="311901"/>
                </a:lnTo>
              </a:path>
            </a:pathLst>
          </a:custGeom>
          <a:ln w="43441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7848"/>
            <a:ext cx="8915400" cy="91440"/>
          </a:xfrm>
          <a:custGeom>
            <a:avLst/>
            <a:gdLst/>
            <a:ahLst/>
            <a:cxnLst/>
            <a:rect l="l" t="t" r="r" b="b"/>
            <a:pathLst>
              <a:path w="8915400" h="91439">
                <a:moveTo>
                  <a:pt x="0" y="91439"/>
                </a:moveTo>
                <a:lnTo>
                  <a:pt x="8915399" y="91439"/>
                </a:lnTo>
                <a:lnTo>
                  <a:pt x="89153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359669"/>
            <a:ext cx="3505200" cy="80645"/>
          </a:xfrm>
          <a:custGeom>
            <a:avLst/>
            <a:gdLst/>
            <a:ahLst/>
            <a:cxnLst/>
            <a:rect l="l" t="t" r="r" b="b"/>
            <a:pathLst>
              <a:path w="3505200" h="80645">
                <a:moveTo>
                  <a:pt x="0" y="80248"/>
                </a:moveTo>
                <a:lnTo>
                  <a:pt x="3505199" y="80248"/>
                </a:lnTo>
                <a:lnTo>
                  <a:pt x="3505199" y="0"/>
                </a:lnTo>
                <a:lnTo>
                  <a:pt x="0" y="0"/>
                </a:lnTo>
                <a:lnTo>
                  <a:pt x="0" y="80248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8223" y="440418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0"/>
                </a:moveTo>
                <a:lnTo>
                  <a:pt x="0" y="179331"/>
                </a:lnTo>
              </a:path>
            </a:pathLst>
          </a:custGeom>
          <a:ln w="12973">
            <a:solidFill>
              <a:srgbClr val="437F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0418"/>
            <a:ext cx="3564890" cy="179705"/>
          </a:xfrm>
          <a:custGeom>
            <a:avLst/>
            <a:gdLst/>
            <a:ahLst/>
            <a:cxnLst/>
            <a:rect l="l" t="t" r="r" b="b"/>
            <a:pathLst>
              <a:path w="3564890" h="179704">
                <a:moveTo>
                  <a:pt x="0" y="179331"/>
                </a:moveTo>
                <a:lnTo>
                  <a:pt x="3564392" y="179331"/>
                </a:lnTo>
                <a:lnTo>
                  <a:pt x="3564392" y="0"/>
                </a:lnTo>
                <a:lnTo>
                  <a:pt x="0" y="0"/>
                </a:lnTo>
                <a:lnTo>
                  <a:pt x="0" y="179331"/>
                </a:lnTo>
                <a:close/>
              </a:path>
            </a:pathLst>
          </a:custGeom>
          <a:solidFill>
            <a:srgbClr val="437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2" y="496823"/>
            <a:ext cx="3063240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5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146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4972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pc="-65" dirty="0"/>
              <a:t>P</a:t>
            </a:r>
            <a:r>
              <a:rPr spc="-35" dirty="0"/>
              <a:t>a</a:t>
            </a:r>
            <a:r>
              <a:rPr spc="-40" dirty="0"/>
              <a:t>th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Cycles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45358" y="1859540"/>
            <a:ext cx="636016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simp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“path”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through</a:t>
            </a:r>
            <a:r>
              <a:rPr sz="2400" spc="-4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our graph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might</a:t>
            </a:r>
            <a:r>
              <a:rPr sz="2400" spc="-4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be</a:t>
            </a:r>
            <a:endParaRPr sz="24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9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endParaRPr sz="2400" dirty="0">
              <a:latin typeface="Georgia"/>
              <a:cs typeface="Georgia"/>
            </a:endParaRPr>
          </a:p>
          <a:p>
            <a:pPr marL="561340" lvl="1" indent="-247015">
              <a:lnSpc>
                <a:spcPts val="2385"/>
              </a:lnSpc>
              <a:spcBef>
                <a:spcPts val="305"/>
              </a:spcBef>
              <a:buClr>
                <a:srgbClr val="424455"/>
              </a:buClr>
              <a:buSzPct val="90000"/>
              <a:buFont typeface="Arial Unicode MS"/>
              <a:buChar char="▪"/>
              <a:tabLst>
                <a:tab pos="561340" algn="l"/>
              </a:tabLst>
            </a:pP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p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0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ength</a:t>
            </a:r>
            <a:r>
              <a:rPr sz="20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3</a:t>
            </a:r>
            <a:r>
              <a:rPr sz="2000" spc="-1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(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t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edg</a:t>
            </a:r>
            <a:r>
              <a:rPr sz="20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0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spc="-6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24455"/>
                </a:solidFill>
                <a:latin typeface="Georgia"/>
                <a:cs typeface="Georgia"/>
              </a:rPr>
              <a:t>trav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r</a:t>
            </a:r>
            <a:r>
              <a:rPr sz="2000" spc="-10" dirty="0">
                <a:solidFill>
                  <a:srgbClr val="424455"/>
                </a:solidFill>
                <a:latin typeface="Georgia"/>
                <a:cs typeface="Georgia"/>
              </a:rPr>
              <a:t>se</a:t>
            </a:r>
            <a:r>
              <a:rPr sz="2000" spc="-1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000" dirty="0">
                <a:solidFill>
                  <a:srgbClr val="424455"/>
                </a:solidFill>
                <a:latin typeface="Georgia"/>
                <a:cs typeface="Georgia"/>
              </a:rPr>
              <a:t>)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363" y="4956679"/>
            <a:ext cx="71139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5080" indent="-255904">
              <a:lnSpc>
                <a:spcPct val="100000"/>
              </a:lnSpc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Man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y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contai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n</a:t>
            </a:r>
            <a:r>
              <a:rPr sz="2400" spc="-7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cycle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(this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on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f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main</a:t>
            </a:r>
            <a:r>
              <a:rPr sz="2400" spc="-1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point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w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er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graph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d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ff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er</a:t>
            </a:r>
            <a:r>
              <a:rPr sz="2400" spc="-6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fro</a:t>
            </a:r>
            <a:r>
              <a:rPr sz="2400" spc="-25" dirty="0">
                <a:solidFill>
                  <a:srgbClr val="424455"/>
                </a:solidFill>
                <a:latin typeface="Georgia"/>
                <a:cs typeface="Georgia"/>
              </a:rPr>
              <a:t>m</a:t>
            </a:r>
            <a:r>
              <a:rPr sz="2400" spc="-2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tre</a:t>
            </a:r>
            <a:r>
              <a:rPr sz="2400" spc="5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s)</a:t>
            </a:r>
            <a:endParaRPr sz="24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424455"/>
              </a:buClr>
              <a:buSzPct val="50000"/>
              <a:buFont typeface="Arial Unicode MS"/>
              <a:buChar char="❑"/>
              <a:tabLst>
                <a:tab pos="269240" algn="l"/>
              </a:tabLst>
            </a:pP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cycl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e</a:t>
            </a:r>
            <a:r>
              <a:rPr sz="2400" spc="-5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24455"/>
                </a:solidFill>
                <a:latin typeface="Georgia"/>
                <a:cs typeface="Georgia"/>
              </a:rPr>
              <a:t>in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thi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s</a:t>
            </a:r>
            <a:r>
              <a:rPr sz="2400" spc="-5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4455"/>
                </a:solidFill>
                <a:latin typeface="Georgia"/>
                <a:cs typeface="Georgia"/>
              </a:rPr>
              <a:t>grap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is</a:t>
            </a:r>
            <a:r>
              <a:rPr sz="2400" spc="-3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r>
              <a:rPr sz="2400" spc="-3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H</a:t>
            </a:r>
            <a:r>
              <a:rPr sz="2400" spc="-40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45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B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-&gt;</a:t>
            </a:r>
            <a:r>
              <a:rPr sz="2400" spc="-114" dirty="0">
                <a:solidFill>
                  <a:srgbClr val="42445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4455"/>
                </a:solidFill>
                <a:latin typeface="Georgia"/>
                <a:cs typeface="Georgia"/>
              </a:rPr>
              <a:t>A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43783" y="3037332"/>
            <a:ext cx="2845308" cy="1760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ru</a:t>
            </a:r>
            <a:r>
              <a:rPr spc="-5" dirty="0"/>
              <a:t>ctur</a:t>
            </a:r>
            <a:r>
              <a:rPr spc="-10" dirty="0"/>
              <a:t>e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1334</Words>
  <Application>Microsoft Office PowerPoint</Application>
  <PresentationFormat>On-screen Show (4:3)</PresentationFormat>
  <Paragraphs>209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Acknowledgement</vt:lpstr>
      <vt:lpstr>Graph definition</vt:lpstr>
      <vt:lpstr>Graphs and Trees</vt:lpstr>
      <vt:lpstr>Types of graphs</vt:lpstr>
      <vt:lpstr>Undirected Graphs</vt:lpstr>
      <vt:lpstr>Directed Graphs</vt:lpstr>
      <vt:lpstr>Directed Graphs</vt:lpstr>
      <vt:lpstr>Paths and Cycles</vt:lpstr>
      <vt:lpstr>How to represent a graph</vt:lpstr>
      <vt:lpstr>How to represent a graph</vt:lpstr>
      <vt:lpstr>Which representation?</vt:lpstr>
      <vt:lpstr>Weighted graphs</vt:lpstr>
      <vt:lpstr>Building a graph</vt:lpstr>
      <vt:lpstr>Building a graph</vt:lpstr>
      <vt:lpstr>Building a graph</vt:lpstr>
      <vt:lpstr>Different forms</vt:lpstr>
      <vt:lpstr>C code for a graph</vt:lpstr>
      <vt:lpstr>C code for a graph</vt:lpstr>
      <vt:lpstr>C code for a graph</vt:lpstr>
      <vt:lpstr>Exercise 1</vt:lpstr>
      <vt:lpstr>PowerPoint Presentation</vt:lpstr>
      <vt:lpstr>Traversing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Calvin Z</cp:lastModifiedBy>
  <cp:revision>17</cp:revision>
  <dcterms:created xsi:type="dcterms:W3CDTF">2021-01-09T00:36:32Z</dcterms:created>
  <dcterms:modified xsi:type="dcterms:W3CDTF">2023-08-08T16:37:15Z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2021-01-09T00:00:00Z</vt:filetime>
  </property>
  <property fmtid="{D5CDD505-2E9C-101B-9397-08002B2CF9AE}" pid="3" name="LastSaved">
    <vt:filetime>2021-01-08T00:00:00Z</vt:filetime>
  </property>
</Properties>
</file>