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333" r:id="rId6"/>
    <p:sldId id="334" r:id="rId7"/>
    <p:sldId id="336" r:id="rId8"/>
    <p:sldId id="318" r:id="rId9"/>
  </p:sldIdLst>
  <p:sldSz cx="9144000" cy="6858000" type="screen4x3"/>
  <p:notesSz cx="6858000" cy="9947275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3000" kern="1200">
        <a:solidFill>
          <a:srgbClr val="000066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3000" kern="1200">
        <a:solidFill>
          <a:srgbClr val="000066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3000" kern="1200">
        <a:solidFill>
          <a:srgbClr val="000066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3000" kern="1200">
        <a:solidFill>
          <a:srgbClr val="000066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SzPct val="65000"/>
      <a:buFont typeface="Wingdings" pitchFamily="2" charset="2"/>
      <a:buChar char="n"/>
      <a:defRPr sz="3000" kern="1200">
        <a:solidFill>
          <a:srgbClr val="000066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3000" kern="1200">
        <a:solidFill>
          <a:srgbClr val="000066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3000" kern="1200">
        <a:solidFill>
          <a:srgbClr val="000066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3000" kern="1200">
        <a:solidFill>
          <a:srgbClr val="000066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3000" kern="1200">
        <a:solidFill>
          <a:srgbClr val="000066"/>
        </a:solidFill>
        <a:latin typeface="Arial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9900FF"/>
    <a:srgbClr val="DDDDDD"/>
    <a:srgbClr val="663300"/>
    <a:srgbClr val="CC0000"/>
    <a:srgbClr val="800000"/>
    <a:srgbClr val="A50021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3" autoAdjust="0"/>
  </p:normalViewPr>
  <p:slideViewPr>
    <p:cSldViewPr>
      <p:cViewPr varScale="1">
        <p:scale>
          <a:sx n="116" d="100"/>
          <a:sy n="116" d="100"/>
        </p:scale>
        <p:origin x="13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911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9911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332E482-4A1E-42A3-B796-17180D93C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837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956"/>
            <a:ext cx="5029200" cy="447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911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9911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C96E6C-8DAC-47F8-AFF8-4EF8BA149B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810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2492E3E2-6039-4001-980A-5CD9D854BD54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defRPr/>
              </a:pPr>
              <a:t>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欢迎辞</a:t>
            </a:r>
          </a:p>
        </p:txBody>
      </p:sp>
    </p:spTree>
    <p:extLst>
      <p:ext uri="{BB962C8B-B14F-4D97-AF65-F5344CB8AC3E}">
        <p14:creationId xmlns:p14="http://schemas.microsoft.com/office/powerpoint/2010/main" val="353370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4BC7B65C-ADCD-46AB-B164-A5DADBE4318F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defRPr/>
              </a:pPr>
              <a:t>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36989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D23B1E54-1A24-4D8B-8739-68B5B2A16420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defRPr/>
              </a:pPr>
              <a:t>3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2885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fld id="{45EDC1CD-D8D0-4956-9425-BF58D3434654}" type="slidenum">
              <a:rPr lang="zh-CN" altLang="en-US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>
                <a:defRPr/>
              </a:pPr>
              <a:t>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72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61FC4-7B83-4A34-B91B-AA6A7262B8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5AA4F-4438-4060-9BE6-1687BE62E5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A5884-0E10-422A-BBC2-5432D414C5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407C5-FC56-4DDD-A8E0-6641EA62F7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7C3B9-C4A1-44EB-A7E4-09B702A35F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81B5F-1444-4077-BC77-407B271413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E8737-0108-453D-8E63-E5843A559D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21E1C-CF44-4D36-81D1-1A2D0D0689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ECCE5-9117-43C2-A947-E276A873C0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93474-1D8D-4761-9B06-86ACF302DE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9736E-C9A8-4780-B271-18585DB712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7AE1E-65D8-4842-83F3-9881A5F9DA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单击此处编辑母版文本样式</a:t>
            </a:r>
          </a:p>
          <a:p>
            <a:pPr lvl="1"/>
            <a:r>
              <a:rPr lang="en-US" altLang="zh-CN" smtClean="0"/>
              <a:t>第二级</a:t>
            </a:r>
          </a:p>
          <a:p>
            <a:pPr lvl="2"/>
            <a:r>
              <a:rPr lang="en-US" altLang="zh-CN" smtClean="0"/>
              <a:t>第三级</a:t>
            </a:r>
          </a:p>
          <a:p>
            <a:pPr lvl="3"/>
            <a:r>
              <a:rPr lang="en-US" altLang="zh-CN" smtClean="0"/>
              <a:t>第四级</a:t>
            </a:r>
          </a:p>
          <a:p>
            <a:pPr lvl="4"/>
            <a:r>
              <a:rPr lang="en-US" altLang="zh-CN" smtClean="0"/>
              <a:t>第五级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AD041E20-F650-42BC-93E4-699D042D3C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E44E4-9FFF-4CAB-BC32-D9653269BBD6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916113"/>
            <a:ext cx="8064500" cy="1081087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  动态规划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929313"/>
            <a:ext cx="2133600" cy="457200"/>
          </a:xfrm>
        </p:spPr>
        <p:txBody>
          <a:bodyPr/>
          <a:lstStyle/>
          <a:p>
            <a:pPr>
              <a:defRPr/>
            </a:pPr>
            <a:fld id="{E1EE8F05-8808-4896-934B-33F590ABD582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4213" y="1628775"/>
            <a:ext cx="817403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zh-CN" altLang="en-US" sz="32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动态规划算法与分治法类似，其基本思想也是将待求解问题分解成若干个子问题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4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itchFamily="2" charset="-122"/>
              </a:rPr>
              <a:t>算法总体思想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428625" y="2900363"/>
            <a:ext cx="8715375" cy="3200400"/>
            <a:chOff x="270" y="2025"/>
            <a:chExt cx="5490" cy="2016"/>
          </a:xfrm>
        </p:grpSpPr>
        <p:sp>
          <p:nvSpPr>
            <p:cNvPr id="6150" name="Oval 5"/>
            <p:cNvSpPr>
              <a:spLocks noChangeArrowheads="1"/>
            </p:cNvSpPr>
            <p:nvPr/>
          </p:nvSpPr>
          <p:spPr bwMode="auto">
            <a:xfrm>
              <a:off x="2699" y="2205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n</a:t>
              </a:r>
            </a:p>
          </p:txBody>
        </p:sp>
        <p:cxnSp>
          <p:nvCxnSpPr>
            <p:cNvPr id="6151" name="AutoShape 6"/>
            <p:cNvCxnSpPr>
              <a:cxnSpLocks noChangeShapeType="1"/>
              <a:stCxn id="6150" idx="4"/>
              <a:endCxn id="6158" idx="0"/>
            </p:cNvCxnSpPr>
            <p:nvPr/>
          </p:nvCxnSpPr>
          <p:spPr bwMode="auto">
            <a:xfrm>
              <a:off x="2951" y="2595"/>
              <a:ext cx="2281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6152" name="AutoShape 7"/>
            <p:cNvCxnSpPr>
              <a:cxnSpLocks noChangeShapeType="1"/>
              <a:stCxn id="6150" idx="4"/>
              <a:endCxn id="6155" idx="0"/>
            </p:cNvCxnSpPr>
            <p:nvPr/>
          </p:nvCxnSpPr>
          <p:spPr bwMode="auto">
            <a:xfrm flipH="1">
              <a:off x="798" y="2595"/>
              <a:ext cx="2153" cy="48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6153" name="AutoShape 8"/>
            <p:cNvCxnSpPr>
              <a:cxnSpLocks noChangeShapeType="1"/>
              <a:stCxn id="6150" idx="4"/>
              <a:endCxn id="6156" idx="0"/>
            </p:cNvCxnSpPr>
            <p:nvPr/>
          </p:nvCxnSpPr>
          <p:spPr bwMode="auto">
            <a:xfrm flipH="1">
              <a:off x="2276" y="2595"/>
              <a:ext cx="675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6154" name="AutoShape 9"/>
            <p:cNvCxnSpPr>
              <a:cxnSpLocks noChangeShapeType="1"/>
              <a:stCxn id="6150" idx="4"/>
              <a:endCxn id="6157" idx="0"/>
            </p:cNvCxnSpPr>
            <p:nvPr/>
          </p:nvCxnSpPr>
          <p:spPr bwMode="auto">
            <a:xfrm>
              <a:off x="2951" y="2595"/>
              <a:ext cx="803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sp>
          <p:nvSpPr>
            <p:cNvPr id="6155" name="AutoShape 10"/>
            <p:cNvSpPr>
              <a:spLocks noChangeArrowheads="1"/>
            </p:cNvSpPr>
            <p:nvPr/>
          </p:nvSpPr>
          <p:spPr bwMode="auto">
            <a:xfrm>
              <a:off x="270" y="3081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T(n/2)</a:t>
              </a:r>
            </a:p>
          </p:txBody>
        </p:sp>
        <p:sp>
          <p:nvSpPr>
            <p:cNvPr id="6156" name="AutoShape 11"/>
            <p:cNvSpPr>
              <a:spLocks noChangeArrowheads="1"/>
            </p:cNvSpPr>
            <p:nvPr/>
          </p:nvSpPr>
          <p:spPr bwMode="auto">
            <a:xfrm>
              <a:off x="1748" y="3113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T(n/2)</a:t>
              </a:r>
            </a:p>
          </p:txBody>
        </p:sp>
        <p:sp>
          <p:nvSpPr>
            <p:cNvPr id="6157" name="AutoShape 12"/>
            <p:cNvSpPr>
              <a:spLocks noChangeArrowheads="1"/>
            </p:cNvSpPr>
            <p:nvPr/>
          </p:nvSpPr>
          <p:spPr bwMode="auto">
            <a:xfrm>
              <a:off x="3226" y="3113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T(n/2)</a:t>
              </a:r>
            </a:p>
          </p:txBody>
        </p:sp>
        <p:sp>
          <p:nvSpPr>
            <p:cNvPr id="6158" name="AutoShape 13"/>
            <p:cNvSpPr>
              <a:spLocks noChangeArrowheads="1"/>
            </p:cNvSpPr>
            <p:nvPr/>
          </p:nvSpPr>
          <p:spPr bwMode="auto">
            <a:xfrm>
              <a:off x="4704" y="3113"/>
              <a:ext cx="1056" cy="9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T(n/2)</a:t>
              </a:r>
            </a:p>
          </p:txBody>
        </p:sp>
        <p:sp>
          <p:nvSpPr>
            <p:cNvPr id="6159" name="AutoShape 14"/>
            <p:cNvSpPr>
              <a:spLocks noChangeArrowheads="1"/>
            </p:cNvSpPr>
            <p:nvPr/>
          </p:nvSpPr>
          <p:spPr bwMode="auto">
            <a:xfrm>
              <a:off x="384" y="2025"/>
              <a:ext cx="816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T(n)</a:t>
              </a:r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1824" y="2236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929313"/>
            <a:ext cx="2133600" cy="457200"/>
          </a:xfrm>
        </p:spPr>
        <p:txBody>
          <a:bodyPr/>
          <a:lstStyle/>
          <a:p>
            <a:pPr>
              <a:defRPr/>
            </a:pPr>
            <a:fld id="{A2D2FCD7-548A-4D73-A537-6048B79B9660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28625" y="1628775"/>
            <a:ext cx="85010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但是经分解得到的子问题往往不是互相独立的。不同子问题的数目常常只有多项式量级。在用分治法求解时，有些子问题被重复计算了许多次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。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4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itchFamily="2" charset="-122"/>
              </a:rPr>
              <a:t>算法总体思想</a:t>
            </a: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250825" y="2900363"/>
            <a:ext cx="8893175" cy="3221037"/>
            <a:chOff x="158" y="2025"/>
            <a:chExt cx="5602" cy="2029"/>
          </a:xfrm>
        </p:grpSpPr>
        <p:sp>
          <p:nvSpPr>
            <p:cNvPr id="7174" name="Oval 5"/>
            <p:cNvSpPr>
              <a:spLocks noChangeArrowheads="1"/>
            </p:cNvSpPr>
            <p:nvPr/>
          </p:nvSpPr>
          <p:spPr bwMode="auto">
            <a:xfrm>
              <a:off x="2699" y="2205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n</a:t>
              </a:r>
            </a:p>
          </p:txBody>
        </p:sp>
        <p:cxnSp>
          <p:nvCxnSpPr>
            <p:cNvPr id="7175" name="AutoShape 6"/>
            <p:cNvCxnSpPr>
              <a:cxnSpLocks noChangeShapeType="1"/>
              <a:stCxn id="7174" idx="4"/>
            </p:cNvCxnSpPr>
            <p:nvPr/>
          </p:nvCxnSpPr>
          <p:spPr bwMode="auto">
            <a:xfrm>
              <a:off x="2951" y="2595"/>
              <a:ext cx="2281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7176" name="AutoShape 7"/>
            <p:cNvCxnSpPr>
              <a:cxnSpLocks noChangeShapeType="1"/>
              <a:stCxn id="7174" idx="4"/>
            </p:cNvCxnSpPr>
            <p:nvPr/>
          </p:nvCxnSpPr>
          <p:spPr bwMode="auto">
            <a:xfrm flipH="1">
              <a:off x="798" y="2595"/>
              <a:ext cx="2153" cy="480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7177" name="AutoShape 8"/>
            <p:cNvCxnSpPr>
              <a:cxnSpLocks noChangeShapeType="1"/>
              <a:stCxn id="7174" idx="4"/>
            </p:cNvCxnSpPr>
            <p:nvPr/>
          </p:nvCxnSpPr>
          <p:spPr bwMode="auto">
            <a:xfrm flipH="1">
              <a:off x="2276" y="2595"/>
              <a:ext cx="675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7178" name="AutoShape 9"/>
            <p:cNvCxnSpPr>
              <a:cxnSpLocks noChangeShapeType="1"/>
              <a:stCxn id="7174" idx="4"/>
            </p:cNvCxnSpPr>
            <p:nvPr/>
          </p:nvCxnSpPr>
          <p:spPr bwMode="auto">
            <a:xfrm>
              <a:off x="2951" y="2595"/>
              <a:ext cx="803" cy="51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sp>
          <p:nvSpPr>
            <p:cNvPr id="7179" name="AutoShape 10"/>
            <p:cNvSpPr>
              <a:spLocks noChangeArrowheads="1"/>
            </p:cNvSpPr>
            <p:nvPr/>
          </p:nvSpPr>
          <p:spPr bwMode="auto">
            <a:xfrm>
              <a:off x="384" y="2025"/>
              <a:ext cx="816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T(n)</a:t>
              </a:r>
            </a:p>
          </p:txBody>
        </p:sp>
        <p:sp>
          <p:nvSpPr>
            <p:cNvPr id="7180" name="Text Box 11"/>
            <p:cNvSpPr txBox="1">
              <a:spLocks noChangeArrowheads="1"/>
            </p:cNvSpPr>
            <p:nvPr/>
          </p:nvSpPr>
          <p:spPr bwMode="auto">
            <a:xfrm>
              <a:off x="1824" y="2236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=</a:t>
              </a:r>
            </a:p>
          </p:txBody>
        </p:sp>
        <p:grpSp>
          <p:nvGrpSpPr>
            <p:cNvPr id="7181" name="Group 12"/>
            <p:cNvGrpSpPr>
              <a:grpSpLocks/>
            </p:cNvGrpSpPr>
            <p:nvPr/>
          </p:nvGrpSpPr>
          <p:grpSpPr bwMode="auto">
            <a:xfrm>
              <a:off x="158" y="3158"/>
              <a:ext cx="1248" cy="896"/>
              <a:chOff x="96" y="1296"/>
              <a:chExt cx="1488" cy="1104"/>
            </a:xfrm>
          </p:grpSpPr>
          <p:sp>
            <p:nvSpPr>
              <p:cNvPr id="7212" name="Oval 13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504" cy="38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n/2</a:t>
                </a:r>
              </a:p>
            </p:txBody>
          </p:sp>
          <p:cxnSp>
            <p:nvCxnSpPr>
              <p:cNvPr id="7213" name="AutoShape 14"/>
              <p:cNvCxnSpPr>
                <a:cxnSpLocks noChangeShapeType="1"/>
                <a:stCxn id="7212" idx="4"/>
                <a:endCxn id="7220" idx="0"/>
              </p:cNvCxnSpPr>
              <p:nvPr/>
            </p:nvCxnSpPr>
            <p:spPr bwMode="auto">
              <a:xfrm>
                <a:off x="876" y="1686"/>
                <a:ext cx="576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14" name="AutoShape 15"/>
              <p:cNvCxnSpPr>
                <a:cxnSpLocks noChangeShapeType="1"/>
                <a:stCxn id="7212" idx="4"/>
                <a:endCxn id="7217" idx="0"/>
              </p:cNvCxnSpPr>
              <p:nvPr/>
            </p:nvCxnSpPr>
            <p:spPr bwMode="auto">
              <a:xfrm flipH="1">
                <a:off x="228" y="1686"/>
                <a:ext cx="64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15" name="AutoShape 16"/>
              <p:cNvCxnSpPr>
                <a:cxnSpLocks noChangeShapeType="1"/>
                <a:stCxn id="7212" idx="4"/>
                <a:endCxn id="7218" idx="0"/>
              </p:cNvCxnSpPr>
              <p:nvPr/>
            </p:nvCxnSpPr>
            <p:spPr bwMode="auto">
              <a:xfrm flipH="1">
                <a:off x="636" y="1686"/>
                <a:ext cx="240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16" name="AutoShape 17"/>
              <p:cNvCxnSpPr>
                <a:cxnSpLocks noChangeShapeType="1"/>
                <a:stCxn id="7212" idx="4"/>
                <a:endCxn id="7219" idx="0"/>
              </p:cNvCxnSpPr>
              <p:nvPr/>
            </p:nvCxnSpPr>
            <p:spPr bwMode="auto">
              <a:xfrm>
                <a:off x="876" y="1686"/>
                <a:ext cx="16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217" name="AutoShape 18"/>
              <p:cNvSpPr>
                <a:spLocks noChangeArrowheads="1"/>
              </p:cNvSpPr>
              <p:nvPr/>
            </p:nvSpPr>
            <p:spPr bwMode="auto">
              <a:xfrm>
                <a:off x="96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T(n/4)</a:t>
                </a:r>
              </a:p>
            </p:txBody>
          </p:sp>
          <p:sp>
            <p:nvSpPr>
              <p:cNvPr id="7218" name="AutoShape 19"/>
              <p:cNvSpPr>
                <a:spLocks noChangeArrowheads="1"/>
              </p:cNvSpPr>
              <p:nvPr/>
            </p:nvSpPr>
            <p:spPr bwMode="auto">
              <a:xfrm>
                <a:off x="504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T(n/4)</a:t>
                </a:r>
              </a:p>
            </p:txBody>
          </p:sp>
          <p:sp>
            <p:nvSpPr>
              <p:cNvPr id="7219" name="AutoShape 20"/>
              <p:cNvSpPr>
                <a:spLocks noChangeArrowheads="1"/>
              </p:cNvSpPr>
              <p:nvPr/>
            </p:nvSpPr>
            <p:spPr bwMode="auto">
              <a:xfrm>
                <a:off x="912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T(n/4)</a:t>
                </a:r>
              </a:p>
            </p:txBody>
          </p:sp>
          <p:sp>
            <p:nvSpPr>
              <p:cNvPr id="7220" name="AutoShape 21"/>
              <p:cNvSpPr>
                <a:spLocks noChangeArrowheads="1"/>
              </p:cNvSpPr>
              <p:nvPr/>
            </p:nvSpPr>
            <p:spPr bwMode="auto">
              <a:xfrm>
                <a:off x="1320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T(n/4)</a:t>
                </a:r>
              </a:p>
            </p:txBody>
          </p:sp>
        </p:grpSp>
        <p:grpSp>
          <p:nvGrpSpPr>
            <p:cNvPr id="7182" name="Group 22"/>
            <p:cNvGrpSpPr>
              <a:grpSpLocks/>
            </p:cNvGrpSpPr>
            <p:nvPr/>
          </p:nvGrpSpPr>
          <p:grpSpPr bwMode="auto">
            <a:xfrm>
              <a:off x="1655" y="3158"/>
              <a:ext cx="1248" cy="896"/>
              <a:chOff x="96" y="1296"/>
              <a:chExt cx="1488" cy="1104"/>
            </a:xfrm>
          </p:grpSpPr>
          <p:sp>
            <p:nvSpPr>
              <p:cNvPr id="7203" name="Oval 23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504" cy="38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n/2</a:t>
                </a:r>
              </a:p>
            </p:txBody>
          </p:sp>
          <p:cxnSp>
            <p:nvCxnSpPr>
              <p:cNvPr id="7204" name="AutoShape 24"/>
              <p:cNvCxnSpPr>
                <a:cxnSpLocks noChangeShapeType="1"/>
                <a:stCxn id="7203" idx="4"/>
                <a:endCxn id="7211" idx="0"/>
              </p:cNvCxnSpPr>
              <p:nvPr/>
            </p:nvCxnSpPr>
            <p:spPr bwMode="auto">
              <a:xfrm>
                <a:off x="876" y="1686"/>
                <a:ext cx="576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05" name="AutoShape 25"/>
              <p:cNvCxnSpPr>
                <a:cxnSpLocks noChangeShapeType="1"/>
                <a:stCxn id="7203" idx="4"/>
                <a:endCxn id="7208" idx="0"/>
              </p:cNvCxnSpPr>
              <p:nvPr/>
            </p:nvCxnSpPr>
            <p:spPr bwMode="auto">
              <a:xfrm flipH="1">
                <a:off x="228" y="1686"/>
                <a:ext cx="64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06" name="AutoShape 26"/>
              <p:cNvCxnSpPr>
                <a:cxnSpLocks noChangeShapeType="1"/>
                <a:stCxn id="7203" idx="4"/>
                <a:endCxn id="7209" idx="0"/>
              </p:cNvCxnSpPr>
              <p:nvPr/>
            </p:nvCxnSpPr>
            <p:spPr bwMode="auto">
              <a:xfrm flipH="1">
                <a:off x="636" y="1686"/>
                <a:ext cx="240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07" name="AutoShape 27"/>
              <p:cNvCxnSpPr>
                <a:cxnSpLocks noChangeShapeType="1"/>
                <a:stCxn id="7203" idx="4"/>
                <a:endCxn id="7210" idx="0"/>
              </p:cNvCxnSpPr>
              <p:nvPr/>
            </p:nvCxnSpPr>
            <p:spPr bwMode="auto">
              <a:xfrm>
                <a:off x="876" y="1686"/>
                <a:ext cx="16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208" name="AutoShape 28"/>
              <p:cNvSpPr>
                <a:spLocks noChangeArrowheads="1"/>
              </p:cNvSpPr>
              <p:nvPr/>
            </p:nvSpPr>
            <p:spPr bwMode="auto">
              <a:xfrm>
                <a:off x="96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T(n/4)</a:t>
                </a:r>
              </a:p>
            </p:txBody>
          </p:sp>
          <p:sp>
            <p:nvSpPr>
              <p:cNvPr id="7209" name="AutoShape 29"/>
              <p:cNvSpPr>
                <a:spLocks noChangeArrowheads="1"/>
              </p:cNvSpPr>
              <p:nvPr/>
            </p:nvSpPr>
            <p:spPr bwMode="auto">
              <a:xfrm>
                <a:off x="504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T(n/4)</a:t>
                </a:r>
              </a:p>
            </p:txBody>
          </p:sp>
          <p:sp>
            <p:nvSpPr>
              <p:cNvPr id="7210" name="AutoShape 30"/>
              <p:cNvSpPr>
                <a:spLocks noChangeArrowheads="1"/>
              </p:cNvSpPr>
              <p:nvPr/>
            </p:nvSpPr>
            <p:spPr bwMode="auto">
              <a:xfrm>
                <a:off x="912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T(n/4)</a:t>
                </a:r>
              </a:p>
            </p:txBody>
          </p:sp>
          <p:sp>
            <p:nvSpPr>
              <p:cNvPr id="7211" name="AutoShape 31"/>
              <p:cNvSpPr>
                <a:spLocks noChangeArrowheads="1"/>
              </p:cNvSpPr>
              <p:nvPr/>
            </p:nvSpPr>
            <p:spPr bwMode="auto">
              <a:xfrm>
                <a:off x="1320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T(n/4)</a:t>
                </a:r>
              </a:p>
            </p:txBody>
          </p:sp>
        </p:grpSp>
        <p:grpSp>
          <p:nvGrpSpPr>
            <p:cNvPr id="7183" name="Group 32"/>
            <p:cNvGrpSpPr>
              <a:grpSpLocks/>
            </p:cNvGrpSpPr>
            <p:nvPr/>
          </p:nvGrpSpPr>
          <p:grpSpPr bwMode="auto">
            <a:xfrm>
              <a:off x="3107" y="3158"/>
              <a:ext cx="1248" cy="896"/>
              <a:chOff x="96" y="1296"/>
              <a:chExt cx="1488" cy="1104"/>
            </a:xfrm>
          </p:grpSpPr>
          <p:sp>
            <p:nvSpPr>
              <p:cNvPr id="7194" name="Oval 33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504" cy="38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n/2</a:t>
                </a:r>
              </a:p>
            </p:txBody>
          </p:sp>
          <p:cxnSp>
            <p:nvCxnSpPr>
              <p:cNvPr id="7195" name="AutoShape 34"/>
              <p:cNvCxnSpPr>
                <a:cxnSpLocks noChangeShapeType="1"/>
                <a:stCxn id="7194" idx="4"/>
                <a:endCxn id="7202" idx="0"/>
              </p:cNvCxnSpPr>
              <p:nvPr/>
            </p:nvCxnSpPr>
            <p:spPr bwMode="auto">
              <a:xfrm>
                <a:off x="876" y="1686"/>
                <a:ext cx="576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96" name="AutoShape 35"/>
              <p:cNvCxnSpPr>
                <a:cxnSpLocks noChangeShapeType="1"/>
                <a:stCxn id="7194" idx="4"/>
                <a:endCxn id="7199" idx="0"/>
              </p:cNvCxnSpPr>
              <p:nvPr/>
            </p:nvCxnSpPr>
            <p:spPr bwMode="auto">
              <a:xfrm flipH="1">
                <a:off x="228" y="1686"/>
                <a:ext cx="64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97" name="AutoShape 36"/>
              <p:cNvCxnSpPr>
                <a:cxnSpLocks noChangeShapeType="1"/>
                <a:stCxn id="7194" idx="4"/>
                <a:endCxn id="7200" idx="0"/>
              </p:cNvCxnSpPr>
              <p:nvPr/>
            </p:nvCxnSpPr>
            <p:spPr bwMode="auto">
              <a:xfrm flipH="1">
                <a:off x="636" y="1686"/>
                <a:ext cx="240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98" name="AutoShape 37"/>
              <p:cNvCxnSpPr>
                <a:cxnSpLocks noChangeShapeType="1"/>
                <a:stCxn id="7194" idx="4"/>
                <a:endCxn id="7201" idx="0"/>
              </p:cNvCxnSpPr>
              <p:nvPr/>
            </p:nvCxnSpPr>
            <p:spPr bwMode="auto">
              <a:xfrm>
                <a:off x="876" y="1686"/>
                <a:ext cx="16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199" name="AutoShape 38"/>
              <p:cNvSpPr>
                <a:spLocks noChangeArrowheads="1"/>
              </p:cNvSpPr>
              <p:nvPr/>
            </p:nvSpPr>
            <p:spPr bwMode="auto">
              <a:xfrm>
                <a:off x="96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T(n/4)</a:t>
                </a:r>
              </a:p>
            </p:txBody>
          </p:sp>
          <p:sp>
            <p:nvSpPr>
              <p:cNvPr id="7200" name="AutoShape 39"/>
              <p:cNvSpPr>
                <a:spLocks noChangeArrowheads="1"/>
              </p:cNvSpPr>
              <p:nvPr/>
            </p:nvSpPr>
            <p:spPr bwMode="auto">
              <a:xfrm>
                <a:off x="504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T(n/4)</a:t>
                </a:r>
              </a:p>
            </p:txBody>
          </p:sp>
          <p:sp>
            <p:nvSpPr>
              <p:cNvPr id="7201" name="AutoShape 40"/>
              <p:cNvSpPr>
                <a:spLocks noChangeArrowheads="1"/>
              </p:cNvSpPr>
              <p:nvPr/>
            </p:nvSpPr>
            <p:spPr bwMode="auto">
              <a:xfrm>
                <a:off x="912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T(n/4)</a:t>
                </a:r>
              </a:p>
            </p:txBody>
          </p:sp>
          <p:sp>
            <p:nvSpPr>
              <p:cNvPr id="7202" name="AutoShape 41"/>
              <p:cNvSpPr>
                <a:spLocks noChangeArrowheads="1"/>
              </p:cNvSpPr>
              <p:nvPr/>
            </p:nvSpPr>
            <p:spPr bwMode="auto">
              <a:xfrm>
                <a:off x="1320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T(n/4)</a:t>
                </a:r>
              </a:p>
            </p:txBody>
          </p:sp>
        </p:grpSp>
        <p:grpSp>
          <p:nvGrpSpPr>
            <p:cNvPr id="7184" name="Group 42"/>
            <p:cNvGrpSpPr>
              <a:grpSpLocks/>
            </p:cNvGrpSpPr>
            <p:nvPr/>
          </p:nvGrpSpPr>
          <p:grpSpPr bwMode="auto">
            <a:xfrm>
              <a:off x="4512" y="3158"/>
              <a:ext cx="1248" cy="896"/>
              <a:chOff x="96" y="1296"/>
              <a:chExt cx="1488" cy="1104"/>
            </a:xfrm>
          </p:grpSpPr>
          <p:sp>
            <p:nvSpPr>
              <p:cNvPr id="7185" name="Oval 43"/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504" cy="38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n/2</a:t>
                </a:r>
              </a:p>
            </p:txBody>
          </p:sp>
          <p:cxnSp>
            <p:nvCxnSpPr>
              <p:cNvPr id="7186" name="AutoShape 44"/>
              <p:cNvCxnSpPr>
                <a:cxnSpLocks noChangeShapeType="1"/>
                <a:stCxn id="7185" idx="4"/>
                <a:endCxn id="7193" idx="0"/>
              </p:cNvCxnSpPr>
              <p:nvPr/>
            </p:nvCxnSpPr>
            <p:spPr bwMode="auto">
              <a:xfrm>
                <a:off x="876" y="1686"/>
                <a:ext cx="576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87" name="AutoShape 45"/>
              <p:cNvCxnSpPr>
                <a:cxnSpLocks noChangeShapeType="1"/>
                <a:stCxn id="7185" idx="4"/>
                <a:endCxn id="7190" idx="0"/>
              </p:cNvCxnSpPr>
              <p:nvPr/>
            </p:nvCxnSpPr>
            <p:spPr bwMode="auto">
              <a:xfrm flipH="1">
                <a:off x="228" y="1686"/>
                <a:ext cx="64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88" name="AutoShape 46"/>
              <p:cNvCxnSpPr>
                <a:cxnSpLocks noChangeShapeType="1"/>
                <a:stCxn id="7185" idx="4"/>
                <a:endCxn id="7191" idx="0"/>
              </p:cNvCxnSpPr>
              <p:nvPr/>
            </p:nvCxnSpPr>
            <p:spPr bwMode="auto">
              <a:xfrm flipH="1">
                <a:off x="636" y="1686"/>
                <a:ext cx="240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89" name="AutoShape 47"/>
              <p:cNvCxnSpPr>
                <a:cxnSpLocks noChangeShapeType="1"/>
                <a:stCxn id="7185" idx="4"/>
                <a:endCxn id="7192" idx="0"/>
              </p:cNvCxnSpPr>
              <p:nvPr/>
            </p:nvCxnSpPr>
            <p:spPr bwMode="auto">
              <a:xfrm>
                <a:off x="876" y="1686"/>
                <a:ext cx="168" cy="50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190" name="AutoShape 48"/>
              <p:cNvSpPr>
                <a:spLocks noChangeArrowheads="1"/>
              </p:cNvSpPr>
              <p:nvPr/>
            </p:nvSpPr>
            <p:spPr bwMode="auto">
              <a:xfrm>
                <a:off x="96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T(n/4)</a:t>
                </a:r>
              </a:p>
            </p:txBody>
          </p:sp>
          <p:sp>
            <p:nvSpPr>
              <p:cNvPr id="7191" name="AutoShape 49"/>
              <p:cNvSpPr>
                <a:spLocks noChangeArrowheads="1"/>
              </p:cNvSpPr>
              <p:nvPr/>
            </p:nvSpPr>
            <p:spPr bwMode="auto">
              <a:xfrm>
                <a:off x="504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T(n/4)</a:t>
                </a:r>
              </a:p>
            </p:txBody>
          </p:sp>
          <p:sp>
            <p:nvSpPr>
              <p:cNvPr id="7192" name="AutoShape 50"/>
              <p:cNvSpPr>
                <a:spLocks noChangeArrowheads="1"/>
              </p:cNvSpPr>
              <p:nvPr/>
            </p:nvSpPr>
            <p:spPr bwMode="auto">
              <a:xfrm>
                <a:off x="912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T(n/4)</a:t>
                </a:r>
              </a:p>
            </p:txBody>
          </p:sp>
          <p:sp>
            <p:nvSpPr>
              <p:cNvPr id="7193" name="AutoShape 51"/>
              <p:cNvSpPr>
                <a:spLocks noChangeArrowheads="1"/>
              </p:cNvSpPr>
              <p:nvPr/>
            </p:nvSpPr>
            <p:spPr bwMode="auto">
              <a:xfrm>
                <a:off x="1320" y="2192"/>
                <a:ext cx="264" cy="20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 Rounded MT Bold" pitchFamily="34" charset="0"/>
                    <a:ea typeface="宋体" pitchFamily="2" charset="-122"/>
                  </a:rPr>
                  <a:t>T(n/4)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36FF1-A0D7-47C0-84E2-E9059E0415B4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38943" y="1198885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如果能够保存已解决的子问题的答案，而在需要时再找出已求得的答案，就可以避免大量重复计算，从而得到多项式时间算法。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581818" y="2190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4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ea typeface="黑体" pitchFamily="2" charset="-122"/>
              </a:rPr>
              <a:t>算法总体思想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581818" y="3068960"/>
            <a:ext cx="7983537" cy="2935288"/>
            <a:chOff x="521" y="2204"/>
            <a:chExt cx="5029" cy="1849"/>
          </a:xfrm>
        </p:grpSpPr>
        <p:sp>
          <p:nvSpPr>
            <p:cNvPr id="8199" name="Oval 5"/>
            <p:cNvSpPr>
              <a:spLocks noChangeArrowheads="1"/>
            </p:cNvSpPr>
            <p:nvPr/>
          </p:nvSpPr>
          <p:spPr bwMode="auto">
            <a:xfrm>
              <a:off x="2699" y="2204"/>
              <a:ext cx="504" cy="3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n</a:t>
              </a:r>
            </a:p>
          </p:txBody>
        </p:sp>
        <p:cxnSp>
          <p:nvCxnSpPr>
            <p:cNvPr id="8200" name="AutoShape 6"/>
            <p:cNvCxnSpPr>
              <a:cxnSpLocks noChangeShapeType="1"/>
              <a:stCxn id="8199" idx="4"/>
              <a:endCxn id="8226" idx="0"/>
            </p:cNvCxnSpPr>
            <p:nvPr/>
          </p:nvCxnSpPr>
          <p:spPr bwMode="auto">
            <a:xfrm>
              <a:off x="2951" y="2594"/>
              <a:ext cx="2216" cy="55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8201" name="AutoShape 7"/>
            <p:cNvCxnSpPr>
              <a:cxnSpLocks noChangeShapeType="1"/>
              <a:stCxn id="8199" idx="4"/>
              <a:endCxn id="8205" idx="0"/>
            </p:cNvCxnSpPr>
            <p:nvPr/>
          </p:nvCxnSpPr>
          <p:spPr bwMode="auto">
            <a:xfrm flipH="1">
              <a:off x="1051" y="2594"/>
              <a:ext cx="1900" cy="55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8202" name="AutoShape 8"/>
            <p:cNvCxnSpPr>
              <a:cxnSpLocks noChangeShapeType="1"/>
              <a:stCxn id="8199" idx="4"/>
              <a:endCxn id="8214" idx="0"/>
            </p:cNvCxnSpPr>
            <p:nvPr/>
          </p:nvCxnSpPr>
          <p:spPr bwMode="auto">
            <a:xfrm flipH="1">
              <a:off x="2774" y="2594"/>
              <a:ext cx="177" cy="558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8203" name="AutoShape 9"/>
            <p:cNvCxnSpPr>
              <a:cxnSpLocks noChangeShapeType="1"/>
              <a:stCxn id="8199" idx="4"/>
              <a:endCxn id="8219" idx="0"/>
            </p:cNvCxnSpPr>
            <p:nvPr/>
          </p:nvCxnSpPr>
          <p:spPr bwMode="auto">
            <a:xfrm>
              <a:off x="2951" y="2594"/>
              <a:ext cx="811" cy="557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sp>
          <p:nvSpPr>
            <p:cNvPr id="8204" name="Text Box 10"/>
            <p:cNvSpPr txBox="1">
              <a:spLocks noChangeArrowheads="1"/>
            </p:cNvSpPr>
            <p:nvPr/>
          </p:nvSpPr>
          <p:spPr bwMode="auto">
            <a:xfrm>
              <a:off x="1824" y="2235"/>
              <a:ext cx="6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=</a:t>
              </a:r>
            </a:p>
          </p:txBody>
        </p:sp>
        <p:sp>
          <p:nvSpPr>
            <p:cNvPr id="8205" name="Oval 11"/>
            <p:cNvSpPr>
              <a:spLocks noChangeArrowheads="1"/>
            </p:cNvSpPr>
            <p:nvPr/>
          </p:nvSpPr>
          <p:spPr bwMode="auto">
            <a:xfrm>
              <a:off x="839" y="3158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n/2</a:t>
              </a:r>
            </a:p>
          </p:txBody>
        </p:sp>
        <p:cxnSp>
          <p:nvCxnSpPr>
            <p:cNvPr id="8206" name="AutoShape 12"/>
            <p:cNvCxnSpPr>
              <a:cxnSpLocks noChangeShapeType="1"/>
              <a:stCxn id="8205" idx="4"/>
              <a:endCxn id="8213" idx="0"/>
            </p:cNvCxnSpPr>
            <p:nvPr/>
          </p:nvCxnSpPr>
          <p:spPr bwMode="auto">
            <a:xfrm>
              <a:off x="1051" y="3476"/>
              <a:ext cx="1305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8207" name="AutoShape 13"/>
            <p:cNvCxnSpPr>
              <a:cxnSpLocks noChangeShapeType="1"/>
              <a:stCxn id="8205" idx="4"/>
              <a:endCxn id="8210" idx="0"/>
            </p:cNvCxnSpPr>
            <p:nvPr/>
          </p:nvCxnSpPr>
          <p:spPr bwMode="auto">
            <a:xfrm flipH="1">
              <a:off x="632" y="3476"/>
              <a:ext cx="419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8208" name="AutoShape 14"/>
            <p:cNvCxnSpPr>
              <a:cxnSpLocks noChangeShapeType="1"/>
              <a:stCxn id="8205" idx="4"/>
              <a:endCxn id="8211" idx="0"/>
            </p:cNvCxnSpPr>
            <p:nvPr/>
          </p:nvCxnSpPr>
          <p:spPr bwMode="auto">
            <a:xfrm>
              <a:off x="1051" y="3476"/>
              <a:ext cx="126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8209" name="AutoShape 15"/>
            <p:cNvCxnSpPr>
              <a:cxnSpLocks noChangeShapeType="1"/>
              <a:stCxn id="8205" idx="4"/>
              <a:endCxn id="8212" idx="0"/>
            </p:cNvCxnSpPr>
            <p:nvPr/>
          </p:nvCxnSpPr>
          <p:spPr bwMode="auto">
            <a:xfrm>
              <a:off x="1051" y="3476"/>
              <a:ext cx="806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sp>
          <p:nvSpPr>
            <p:cNvPr id="8210" name="AutoShape 16"/>
            <p:cNvSpPr>
              <a:spLocks noChangeArrowheads="1"/>
            </p:cNvSpPr>
            <p:nvPr/>
          </p:nvSpPr>
          <p:spPr bwMode="auto">
            <a:xfrm>
              <a:off x="521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T(n/4)</a:t>
              </a:r>
            </a:p>
          </p:txBody>
        </p:sp>
        <p:sp>
          <p:nvSpPr>
            <p:cNvPr id="8211" name="AutoShape 17"/>
            <p:cNvSpPr>
              <a:spLocks noChangeArrowheads="1"/>
            </p:cNvSpPr>
            <p:nvPr/>
          </p:nvSpPr>
          <p:spPr bwMode="auto">
            <a:xfrm>
              <a:off x="1066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T(n/4)</a:t>
              </a:r>
            </a:p>
          </p:txBody>
        </p:sp>
        <p:sp>
          <p:nvSpPr>
            <p:cNvPr id="8212" name="AutoShape 18"/>
            <p:cNvSpPr>
              <a:spLocks noChangeArrowheads="1"/>
            </p:cNvSpPr>
            <p:nvPr/>
          </p:nvSpPr>
          <p:spPr bwMode="auto">
            <a:xfrm>
              <a:off x="1746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T(n/4)</a:t>
              </a:r>
            </a:p>
          </p:txBody>
        </p:sp>
        <p:sp>
          <p:nvSpPr>
            <p:cNvPr id="8213" name="AutoShape 19"/>
            <p:cNvSpPr>
              <a:spLocks noChangeArrowheads="1"/>
            </p:cNvSpPr>
            <p:nvPr/>
          </p:nvSpPr>
          <p:spPr bwMode="auto">
            <a:xfrm>
              <a:off x="2245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T(n/4)</a:t>
              </a:r>
            </a:p>
          </p:txBody>
        </p:sp>
        <p:sp>
          <p:nvSpPr>
            <p:cNvPr id="8214" name="Oval 20"/>
            <p:cNvSpPr>
              <a:spLocks noChangeArrowheads="1"/>
            </p:cNvSpPr>
            <p:nvPr/>
          </p:nvSpPr>
          <p:spPr bwMode="auto">
            <a:xfrm>
              <a:off x="2562" y="3158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n/2</a:t>
              </a:r>
            </a:p>
          </p:txBody>
        </p:sp>
        <p:cxnSp>
          <p:nvCxnSpPr>
            <p:cNvPr id="8215" name="AutoShape 21"/>
            <p:cNvCxnSpPr>
              <a:cxnSpLocks noChangeShapeType="1"/>
              <a:stCxn id="8214" idx="4"/>
            </p:cNvCxnSpPr>
            <p:nvPr/>
          </p:nvCxnSpPr>
          <p:spPr bwMode="auto">
            <a:xfrm>
              <a:off x="2774" y="3476"/>
              <a:ext cx="48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8216" name="AutoShape 22"/>
            <p:cNvCxnSpPr>
              <a:cxnSpLocks noChangeShapeType="1"/>
              <a:stCxn id="8214" idx="4"/>
              <a:endCxn id="8212" idx="0"/>
            </p:cNvCxnSpPr>
            <p:nvPr/>
          </p:nvCxnSpPr>
          <p:spPr bwMode="auto">
            <a:xfrm flipH="1">
              <a:off x="1857" y="3476"/>
              <a:ext cx="917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8217" name="AutoShape 23"/>
            <p:cNvCxnSpPr>
              <a:cxnSpLocks noChangeShapeType="1"/>
              <a:stCxn id="8214" idx="4"/>
              <a:endCxn id="8213" idx="0"/>
            </p:cNvCxnSpPr>
            <p:nvPr/>
          </p:nvCxnSpPr>
          <p:spPr bwMode="auto">
            <a:xfrm flipH="1">
              <a:off x="2356" y="3476"/>
              <a:ext cx="418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8218" name="AutoShape 24"/>
            <p:cNvCxnSpPr>
              <a:cxnSpLocks noChangeShapeType="1"/>
              <a:stCxn id="8214" idx="4"/>
              <a:endCxn id="8234" idx="0"/>
            </p:cNvCxnSpPr>
            <p:nvPr/>
          </p:nvCxnSpPr>
          <p:spPr bwMode="auto">
            <a:xfrm>
              <a:off x="2774" y="3476"/>
              <a:ext cx="81" cy="402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sp>
          <p:nvSpPr>
            <p:cNvPr id="8219" name="Oval 25"/>
            <p:cNvSpPr>
              <a:spLocks noChangeArrowheads="1"/>
            </p:cNvSpPr>
            <p:nvPr/>
          </p:nvSpPr>
          <p:spPr bwMode="auto">
            <a:xfrm>
              <a:off x="3550" y="3157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n/2</a:t>
              </a:r>
            </a:p>
          </p:txBody>
        </p:sp>
        <p:cxnSp>
          <p:nvCxnSpPr>
            <p:cNvPr id="8220" name="AutoShape 26"/>
            <p:cNvCxnSpPr>
              <a:cxnSpLocks noChangeShapeType="1"/>
              <a:stCxn id="8219" idx="4"/>
              <a:endCxn id="8231" idx="0"/>
            </p:cNvCxnSpPr>
            <p:nvPr/>
          </p:nvCxnSpPr>
          <p:spPr bwMode="auto">
            <a:xfrm>
              <a:off x="3762" y="3475"/>
              <a:ext cx="635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8221" name="AutoShape 27"/>
            <p:cNvCxnSpPr>
              <a:cxnSpLocks noChangeShapeType="1"/>
              <a:stCxn id="8219" idx="4"/>
            </p:cNvCxnSpPr>
            <p:nvPr/>
          </p:nvCxnSpPr>
          <p:spPr bwMode="auto">
            <a:xfrm flipH="1">
              <a:off x="3218" y="3474"/>
              <a:ext cx="543" cy="405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8222" name="AutoShape 28"/>
            <p:cNvCxnSpPr>
              <a:cxnSpLocks noChangeShapeType="1"/>
              <a:stCxn id="8219" idx="4"/>
              <a:endCxn id="8224" idx="0"/>
            </p:cNvCxnSpPr>
            <p:nvPr/>
          </p:nvCxnSpPr>
          <p:spPr bwMode="auto">
            <a:xfrm flipH="1">
              <a:off x="3671" y="3475"/>
              <a:ext cx="91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8223" name="AutoShape 29"/>
            <p:cNvCxnSpPr>
              <a:cxnSpLocks noChangeShapeType="1"/>
              <a:stCxn id="8219" idx="4"/>
              <a:endCxn id="8225" idx="0"/>
            </p:cNvCxnSpPr>
            <p:nvPr/>
          </p:nvCxnSpPr>
          <p:spPr bwMode="auto">
            <a:xfrm>
              <a:off x="3762" y="3475"/>
              <a:ext cx="272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sp>
          <p:nvSpPr>
            <p:cNvPr id="8224" name="AutoShape 30"/>
            <p:cNvSpPr>
              <a:spLocks noChangeArrowheads="1"/>
            </p:cNvSpPr>
            <p:nvPr/>
          </p:nvSpPr>
          <p:spPr bwMode="auto">
            <a:xfrm>
              <a:off x="3560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T(n/4)</a:t>
              </a:r>
            </a:p>
          </p:txBody>
        </p:sp>
        <p:sp>
          <p:nvSpPr>
            <p:cNvPr id="8225" name="AutoShape 31"/>
            <p:cNvSpPr>
              <a:spLocks noChangeArrowheads="1"/>
            </p:cNvSpPr>
            <p:nvPr/>
          </p:nvSpPr>
          <p:spPr bwMode="auto">
            <a:xfrm>
              <a:off x="3923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T(n/4)</a:t>
              </a:r>
            </a:p>
          </p:txBody>
        </p:sp>
        <p:sp>
          <p:nvSpPr>
            <p:cNvPr id="8226" name="Oval 32"/>
            <p:cNvSpPr>
              <a:spLocks noChangeArrowheads="1"/>
            </p:cNvSpPr>
            <p:nvPr/>
          </p:nvSpPr>
          <p:spPr bwMode="auto">
            <a:xfrm>
              <a:off x="4955" y="3157"/>
              <a:ext cx="423" cy="31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n/2</a:t>
              </a:r>
            </a:p>
          </p:txBody>
        </p:sp>
        <p:cxnSp>
          <p:nvCxnSpPr>
            <p:cNvPr id="8227" name="AutoShape 33"/>
            <p:cNvCxnSpPr>
              <a:cxnSpLocks noChangeShapeType="1"/>
              <a:stCxn id="8226" idx="4"/>
              <a:endCxn id="8233" idx="0"/>
            </p:cNvCxnSpPr>
            <p:nvPr/>
          </p:nvCxnSpPr>
          <p:spPr bwMode="auto">
            <a:xfrm>
              <a:off x="5167" y="3475"/>
              <a:ext cx="273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8228" name="AutoShape 34"/>
            <p:cNvCxnSpPr>
              <a:cxnSpLocks noChangeShapeType="1"/>
              <a:stCxn id="8226" idx="4"/>
              <a:endCxn id="8231" idx="0"/>
            </p:cNvCxnSpPr>
            <p:nvPr/>
          </p:nvCxnSpPr>
          <p:spPr bwMode="auto">
            <a:xfrm flipH="1">
              <a:off x="4397" y="3475"/>
              <a:ext cx="770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8229" name="AutoShape 35"/>
            <p:cNvCxnSpPr>
              <a:cxnSpLocks noChangeShapeType="1"/>
              <a:stCxn id="8226" idx="4"/>
              <a:endCxn id="8232" idx="0"/>
            </p:cNvCxnSpPr>
            <p:nvPr/>
          </p:nvCxnSpPr>
          <p:spPr bwMode="auto">
            <a:xfrm flipH="1">
              <a:off x="4851" y="3475"/>
              <a:ext cx="316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8230" name="AutoShape 36"/>
            <p:cNvCxnSpPr>
              <a:cxnSpLocks noChangeShapeType="1"/>
              <a:stCxn id="8226" idx="4"/>
              <a:endCxn id="8224" idx="0"/>
            </p:cNvCxnSpPr>
            <p:nvPr/>
          </p:nvCxnSpPr>
          <p:spPr bwMode="auto">
            <a:xfrm flipH="1">
              <a:off x="3671" y="3475"/>
              <a:ext cx="1496" cy="403"/>
            </a:xfrm>
            <a:prstGeom prst="straightConnector1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sp>
          <p:nvSpPr>
            <p:cNvPr id="8231" name="AutoShape 37"/>
            <p:cNvSpPr>
              <a:spLocks noChangeArrowheads="1"/>
            </p:cNvSpPr>
            <p:nvPr/>
          </p:nvSpPr>
          <p:spPr bwMode="auto">
            <a:xfrm>
              <a:off x="4286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T(n/4)</a:t>
              </a:r>
            </a:p>
          </p:txBody>
        </p:sp>
        <p:sp>
          <p:nvSpPr>
            <p:cNvPr id="8232" name="AutoShape 38"/>
            <p:cNvSpPr>
              <a:spLocks noChangeArrowheads="1"/>
            </p:cNvSpPr>
            <p:nvPr/>
          </p:nvSpPr>
          <p:spPr bwMode="auto">
            <a:xfrm>
              <a:off x="4740" y="3884"/>
              <a:ext cx="222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T(n/4)</a:t>
              </a:r>
            </a:p>
          </p:txBody>
        </p:sp>
        <p:sp>
          <p:nvSpPr>
            <p:cNvPr id="8233" name="AutoShape 39"/>
            <p:cNvSpPr>
              <a:spLocks noChangeArrowheads="1"/>
            </p:cNvSpPr>
            <p:nvPr/>
          </p:nvSpPr>
          <p:spPr bwMode="auto">
            <a:xfrm>
              <a:off x="5329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T(n/4)</a:t>
              </a:r>
            </a:p>
          </p:txBody>
        </p:sp>
        <p:sp>
          <p:nvSpPr>
            <p:cNvPr id="8234" name="AutoShape 40"/>
            <p:cNvSpPr>
              <a:spLocks noChangeArrowheads="1"/>
            </p:cNvSpPr>
            <p:nvPr/>
          </p:nvSpPr>
          <p:spPr bwMode="auto">
            <a:xfrm>
              <a:off x="2744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T(n/4)</a:t>
              </a:r>
            </a:p>
          </p:txBody>
        </p:sp>
        <p:sp>
          <p:nvSpPr>
            <p:cNvPr id="8235" name="AutoShape 41"/>
            <p:cNvSpPr>
              <a:spLocks noChangeArrowheads="1"/>
            </p:cNvSpPr>
            <p:nvPr/>
          </p:nvSpPr>
          <p:spPr bwMode="auto">
            <a:xfrm>
              <a:off x="3152" y="3884"/>
              <a:ext cx="221" cy="16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  <a:latin typeface="Arial Rounded MT Bold" pitchFamily="34" charset="0"/>
                  <a:ea typeface="宋体" pitchFamily="2" charset="-122"/>
                </a:rPr>
                <a:t>T(n/4)</a:t>
              </a:r>
            </a:p>
          </p:txBody>
        </p:sp>
      </p:grpSp>
      <p:sp>
        <p:nvSpPr>
          <p:cNvPr id="8198" name="AutoShape 42"/>
          <p:cNvSpPr>
            <a:spLocks noChangeArrowheads="1"/>
          </p:cNvSpPr>
          <p:nvPr/>
        </p:nvSpPr>
        <p:spPr bwMode="auto">
          <a:xfrm>
            <a:off x="364330" y="2783210"/>
            <a:ext cx="1295400" cy="1066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tx1"/>
                </a:solidFill>
                <a:latin typeface="Arial Rounded MT Bold" pitchFamily="34" charset="0"/>
                <a:ea typeface="宋体" pitchFamily="2" charset="-122"/>
              </a:rPr>
              <a:t>T(n)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80448"/>
            <a:ext cx="5449739" cy="17705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92896"/>
            <a:ext cx="5556771" cy="34795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6214434"/>
            <a:ext cx="5688632" cy="5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20687"/>
            <a:ext cx="6264696" cy="54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93474-1D8D-4761-9B06-86ACF302DEB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92696"/>
            <a:ext cx="6192688" cy="49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</a:t>
            </a:r>
          </a:p>
        </p:txBody>
      </p:sp>
      <p:sp>
        <p:nvSpPr>
          <p:cNvPr id="17940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 anchor="b"/>
          <a:lstStyle/>
          <a:p>
            <a:pPr>
              <a:defRPr/>
            </a:pPr>
            <a:r>
              <a:rPr lang="zh-CN" altLang="en-US" sz="3800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动态规划法 </a:t>
            </a:r>
            <a:r>
              <a:rPr lang="en-US" altLang="zh-CN" sz="3800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.VS. </a:t>
            </a:r>
            <a:r>
              <a:rPr lang="zh-CN" altLang="en-US" sz="3800" kern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分治法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6799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 smtClean="0">
                <a:latin typeface="宋体" pitchFamily="2" charset="-122"/>
              </a:rPr>
              <a:t>动态规划法的实质也是将较大问题分解为较小的同类子问题，这一点上它与分治法类似。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 smtClean="0">
                <a:latin typeface="宋体" pitchFamily="2" charset="-122"/>
              </a:rPr>
              <a:t>分治法的子问题相互独立，相同的子问题被重复计算。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 smtClean="0">
                <a:latin typeface="宋体" pitchFamily="2" charset="-122"/>
              </a:rPr>
              <a:t>动态规划法利用问题的最优子结构特征，设计自底向上的计算过程，通过从子问题的最优解逐步构造出整个问题的最优解，避免重复计算。</a:t>
            </a:r>
            <a:endParaRPr lang="en-US" altLang="zh-CN" sz="2800" b="1" dirty="0" smtClean="0">
              <a:latin typeface="宋体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 smtClean="0">
                <a:latin typeface="宋体" pitchFamily="2" charset="-122"/>
              </a:rPr>
              <a:t>动态规划算法一般使用较多的存储空间，这往往成为限制动态规划算法使用的瓶颈。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  <a:ea typeface="楷体_GB2312" pitchFamily="49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  <a:ea typeface="楷体_GB2312" pitchFamily="49" charset="-122"/>
            <a:cs typeface="Times New Roman" pitchFamily="18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4246</TotalTime>
  <Words>305</Words>
  <Application>Microsoft Office PowerPoint</Application>
  <PresentationFormat>全屏显示(4:3)</PresentationFormat>
  <Paragraphs>73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楷体_GB2312</vt:lpstr>
      <vt:lpstr>宋体</vt:lpstr>
      <vt:lpstr>Arial</vt:lpstr>
      <vt:lpstr>Arial Rounded MT Bold</vt:lpstr>
      <vt:lpstr>Garamond</vt:lpstr>
      <vt:lpstr>Times New Roman</vt:lpstr>
      <vt:lpstr>Wingdings</vt:lpstr>
      <vt:lpstr>Edge</vt:lpstr>
      <vt:lpstr>第3章  动态规划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动态规划法 .VS. 分治法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动态规划</dc:title>
  <dc:creator>wang</dc:creator>
  <cp:lastModifiedBy>张亚英</cp:lastModifiedBy>
  <cp:revision>253</cp:revision>
  <cp:lastPrinted>2018-04-23T03:57:46Z</cp:lastPrinted>
  <dcterms:created xsi:type="dcterms:W3CDTF">2003-05-27T06:14:28Z</dcterms:created>
  <dcterms:modified xsi:type="dcterms:W3CDTF">2020-06-15T03:23:48Z</dcterms:modified>
</cp:coreProperties>
</file>