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78" r:id="rId3"/>
    <p:sldId id="405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05DC-3045-4670-BCEC-35DFB2DE9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442D3-7A89-4E0A-9BAB-E2ECDDBD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031AE-F83E-4CEE-AF82-BFECB397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76386-2D13-4DB8-AD50-607C14D3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F4DE-29A3-44F6-9628-C907146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BBF30-9CA4-410A-B436-C3CA6825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4EEC-3D0C-4079-8A74-AAFB720C6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13D5C-852E-4078-9638-F130A32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BD29-9DE5-4B29-8D22-D36E3BCE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2EB61-8BD8-4E70-9DBC-EB2A6DB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46FD8-AF74-4117-A0D4-4570186F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6A35F-E46D-410A-AA40-0DF6BEE31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3A6D7-70A3-42DE-A778-EC604C9A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55755-7957-4AFB-88AE-41522D0A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121DE-CD36-4322-B7CE-0A5C57CE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E4EB-EC97-4749-B8C0-C239512A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E03DA-8DC4-41AB-8E31-F1C61D67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45A0B-5E3A-41CE-96BE-F640E12E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4474-2266-46E2-8244-EACCA52A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0D546-7C3A-48AD-93BC-DF724667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18A6-6E9E-464A-A4A2-558D0BB8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2597A-D25C-4F86-85DC-FB555655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05637-0EF6-41B3-8A21-DC101DE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D623-1D4E-4F30-B53B-54371F10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72FFD-1874-4468-AA0E-7D79772B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2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51367-C697-4242-9DF3-5981D104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B9A6D-4FEB-41D0-B1CE-273770C9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D93D9-1850-4D48-ADF7-9C70CFB3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99F5-6E36-4096-B6D0-DD785E0A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FF35-6251-45B9-952E-2B1E046B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ED674-4DD2-4199-A9DD-287A059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9769-203E-4A1D-AB82-4F067E37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C69E3-17A4-40FD-830C-512C8BD6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8184A-0B3E-4510-8DC3-8CC4B99B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2FF44-1548-4C02-9923-41AEA52AA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F5883-A402-4CF2-BEB0-11B6FE25B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8B118-D86B-47B5-91FB-76C2BCD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5B6622-7607-4494-8739-3E5F595A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7B822-3CA1-48EA-B049-00F9698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6A16F-D47B-4A0A-BE7E-9AB10ED9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AB491-4D43-401E-AA1B-D49AFD6C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41B6F-E967-4D07-B03E-A341A7C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04DD7-69F8-40D0-ACC3-FA0625CC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A6BDA-F5CF-4441-B652-ADA6BBA5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53C88-9239-4E62-AD5D-3C55D96D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A23A0-9F27-4675-A426-A10F21EB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4224-DE98-4560-B03B-47459C1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5D042-B115-483A-A568-C2D2F66D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EE2E1-695B-40D6-B6F0-F711B431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85FC8-A6AA-4957-9ADE-A5ABD0A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4FC18-46D1-496F-BF8A-77E2DAE2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A7596-61D4-4FA8-9938-D4A1FC79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9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919CE-22B0-46CB-ADD5-0663360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C8880A-A60E-4DA5-B3CD-6367F7B37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C8A5B-D732-45F3-92B2-BFC2624A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5F05A-8054-4106-9642-0F283BAC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FF1EA-43EA-4023-8BAE-A0B7FE27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F1580-07B0-4CCC-998A-2964C78B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3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100576-1780-4A17-86DC-73ED2296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E9245-7CD6-4745-9318-8804BA1A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3004A-C419-4B63-9E35-BE4D4C63C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981D-962D-45D3-A118-1316FCD5953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F4A59-B408-4723-B38A-CFB9D9CB2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A2D5F-7C3F-4304-B9D7-A111BDF22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3ADC-44BE-4D2D-A1A9-6CA66A989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45057">
            <a:extLst>
              <a:ext uri="{FF2B5EF4-FFF2-40B4-BE49-F238E27FC236}">
                <a16:creationId xmlns:a16="http://schemas.microsoft.com/office/drawing/2014/main" id="{C8772B33-5235-43EA-8AAF-751E0E7F4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实验程序要求</a:t>
            </a:r>
          </a:p>
        </p:txBody>
      </p:sp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8A27A1B0-17C4-46FC-95F9-D6995EF48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编程语言：C++/C</a:t>
            </a:r>
          </a:p>
          <a:p>
            <a:pPr lvl="1"/>
            <a:r>
              <a:rPr lang="zh-CN" altLang="zh-CN"/>
              <a:t>原因：编程训练</a:t>
            </a:r>
          </a:p>
          <a:p>
            <a:pPr lvl="1"/>
            <a:r>
              <a:rPr lang="zh-CN" altLang="zh-CN"/>
              <a:t>建议</a:t>
            </a:r>
            <a:r>
              <a:rPr lang="en-US" altLang="zh-CN"/>
              <a:t>C++</a:t>
            </a:r>
          </a:p>
          <a:p>
            <a:pPr lvl="1"/>
            <a:r>
              <a:rPr lang="zh-CN" altLang="en-US"/>
              <a:t>不能使用脚本语言：</a:t>
            </a:r>
            <a:r>
              <a:rPr lang="en-US" altLang="zh-CN"/>
              <a:t>Matlab, Perl, Python</a:t>
            </a:r>
            <a:r>
              <a:rPr lang="zh-CN" altLang="zh-CN"/>
              <a:t>等</a:t>
            </a:r>
          </a:p>
          <a:p>
            <a:r>
              <a:rPr lang="zh-CN" altLang="en-US"/>
              <a:t>程序正确性</a:t>
            </a:r>
          </a:p>
          <a:p>
            <a:r>
              <a:rPr lang="zh-CN" altLang="en-US"/>
              <a:t>程序逻辑清晰</a:t>
            </a:r>
          </a:p>
          <a:p>
            <a:r>
              <a:rPr lang="zh-CN" altLang="en-US"/>
              <a:t>程序代码简洁</a:t>
            </a:r>
          </a:p>
          <a:p>
            <a:r>
              <a:rPr lang="zh-CN" altLang="en-US"/>
              <a:t>程序有一定的注释</a:t>
            </a:r>
          </a:p>
        </p:txBody>
      </p:sp>
      <p:sp>
        <p:nvSpPr>
          <p:cNvPr id="55299" name="矩形 45058">
            <a:extLst>
              <a:ext uri="{FF2B5EF4-FFF2-40B4-BE49-F238E27FC236}">
                <a16:creationId xmlns:a16="http://schemas.microsoft.com/office/drawing/2014/main" id="{1EE5DACB-511B-4FC7-BADD-33196183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矩形 45059">
            <a:extLst>
              <a:ext uri="{FF2B5EF4-FFF2-40B4-BE49-F238E27FC236}">
                <a16:creationId xmlns:a16="http://schemas.microsoft.com/office/drawing/2014/main" id="{3F265637-6366-409D-B395-47ACC66F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矩形 45060">
            <a:extLst>
              <a:ext uri="{FF2B5EF4-FFF2-40B4-BE49-F238E27FC236}">
                <a16:creationId xmlns:a16="http://schemas.microsoft.com/office/drawing/2014/main" id="{58B5CB8C-6F0A-48F8-BBAD-EC620BC5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矩形 45061">
            <a:extLst>
              <a:ext uri="{FF2B5EF4-FFF2-40B4-BE49-F238E27FC236}">
                <a16:creationId xmlns:a16="http://schemas.microsoft.com/office/drawing/2014/main" id="{5A5AEF82-5085-4541-8A73-ABFB04EA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矩形 45062">
            <a:extLst>
              <a:ext uri="{FF2B5EF4-FFF2-40B4-BE49-F238E27FC236}">
                <a16:creationId xmlns:a16="http://schemas.microsoft.com/office/drawing/2014/main" id="{DDFCB90E-F7A8-4950-85F6-6E63E297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矩形 45063">
            <a:extLst>
              <a:ext uri="{FF2B5EF4-FFF2-40B4-BE49-F238E27FC236}">
                <a16:creationId xmlns:a16="http://schemas.microsoft.com/office/drawing/2014/main" id="{8C2B4897-9BAC-4789-BF18-1770345D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矩形 45064">
            <a:extLst>
              <a:ext uri="{FF2B5EF4-FFF2-40B4-BE49-F238E27FC236}">
                <a16:creationId xmlns:a16="http://schemas.microsoft.com/office/drawing/2014/main" id="{2E79F999-3845-4818-A3E9-B3D89B1E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矩形 45065">
            <a:extLst>
              <a:ext uri="{FF2B5EF4-FFF2-40B4-BE49-F238E27FC236}">
                <a16:creationId xmlns:a16="http://schemas.microsoft.com/office/drawing/2014/main" id="{9C3041AB-B601-46BE-B6A1-D70DC8AE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矩形 45066">
            <a:extLst>
              <a:ext uri="{FF2B5EF4-FFF2-40B4-BE49-F238E27FC236}">
                <a16:creationId xmlns:a16="http://schemas.microsoft.com/office/drawing/2014/main" id="{0343E917-6B9F-4771-B35E-A932FDFD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矩形 45067">
            <a:extLst>
              <a:ext uri="{FF2B5EF4-FFF2-40B4-BE49-F238E27FC236}">
                <a16:creationId xmlns:a16="http://schemas.microsoft.com/office/drawing/2014/main" id="{F606606D-DF38-4E79-B221-67982E69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5057">
            <a:extLst>
              <a:ext uri="{FF2B5EF4-FFF2-40B4-BE49-F238E27FC236}">
                <a16:creationId xmlns:a16="http://schemas.microsoft.com/office/drawing/2014/main" id="{3BD79897-9235-474A-9DEA-4B55F0341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实验报告要求</a:t>
            </a:r>
          </a:p>
        </p:txBody>
      </p:sp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9D425CB0-4302-488C-9FB5-1FF90E00B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实验报告格式要求：</a:t>
            </a:r>
          </a:p>
          <a:p>
            <a:pPr lvl="1"/>
            <a:r>
              <a:rPr lang="zh-CN" altLang="en-US"/>
              <a:t>最好以</a:t>
            </a:r>
            <a:r>
              <a:rPr lang="en-US" altLang="zh-CN"/>
              <a:t>PDF</a:t>
            </a:r>
            <a:r>
              <a:rPr lang="zh-CN" altLang="en-US"/>
              <a:t>提交，避免公式不可识别</a:t>
            </a:r>
          </a:p>
          <a:p>
            <a:pPr lvl="1"/>
            <a:r>
              <a:rPr lang="zh-CN" altLang="en-US"/>
              <a:t>报告中图表要有图题（包括实验参数的说明）</a:t>
            </a:r>
          </a:p>
        </p:txBody>
      </p:sp>
      <p:sp>
        <p:nvSpPr>
          <p:cNvPr id="56323" name="矩形 45060">
            <a:extLst>
              <a:ext uri="{FF2B5EF4-FFF2-40B4-BE49-F238E27FC236}">
                <a16:creationId xmlns:a16="http://schemas.microsoft.com/office/drawing/2014/main" id="{748F62C8-709D-441A-B0B6-FE6E3E72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45057">
            <a:extLst>
              <a:ext uri="{FF2B5EF4-FFF2-40B4-BE49-F238E27FC236}">
                <a16:creationId xmlns:a16="http://schemas.microsoft.com/office/drawing/2014/main" id="{69F09A14-93A8-4ACD-9771-3C4CDB450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实验报告要求</a:t>
            </a:r>
          </a:p>
        </p:txBody>
      </p:sp>
      <p:sp>
        <p:nvSpPr>
          <p:cNvPr id="57346" name="内容占位符 1">
            <a:extLst>
              <a:ext uri="{FF2B5EF4-FFF2-40B4-BE49-F238E27FC236}">
                <a16:creationId xmlns:a16="http://schemas.microsoft.com/office/drawing/2014/main" id="{CB6703C2-0C36-4E27-9D61-116A9D2F7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实验报告最好以</a:t>
            </a:r>
            <a:r>
              <a:rPr lang="en-US" altLang="zh-CN"/>
              <a:t>PDF</a:t>
            </a:r>
            <a:r>
              <a:rPr lang="zh-CN" altLang="en-US"/>
              <a:t>提交</a:t>
            </a:r>
          </a:p>
          <a:p>
            <a:r>
              <a:rPr lang="zh-CN" altLang="en-US"/>
              <a:t>实验报告内容可以围绕以下主题展开</a:t>
            </a:r>
          </a:p>
          <a:p>
            <a:pPr lvl="1"/>
            <a:r>
              <a:rPr lang="zh-CN" altLang="en-US"/>
              <a:t>相关内容介绍（如背景知识）；</a:t>
            </a:r>
          </a:p>
          <a:p>
            <a:pPr lvl="1"/>
            <a:r>
              <a:rPr lang="zh-CN" altLang="en-US"/>
              <a:t>实验原理、目的和内容；</a:t>
            </a:r>
          </a:p>
          <a:p>
            <a:pPr lvl="1"/>
            <a:r>
              <a:rPr lang="zh-CN" altLang="en-US"/>
              <a:t>实验结果比较和分析讨论；</a:t>
            </a:r>
          </a:p>
          <a:p>
            <a:pPr lvl="1"/>
            <a:r>
              <a:rPr lang="zh-CN" altLang="en-US"/>
              <a:t>实验结论</a:t>
            </a:r>
          </a:p>
          <a:p>
            <a:pPr lvl="1"/>
            <a:r>
              <a:rPr lang="zh-CN" altLang="en-US"/>
              <a:t>引用别人的成果(论文、程序)请注明出处</a:t>
            </a:r>
          </a:p>
          <a:p>
            <a:pPr lvl="1"/>
            <a:r>
              <a:rPr lang="zh-CN" altLang="en-US"/>
              <a:t>实验报告可以围绕主题自由发挥</a:t>
            </a:r>
          </a:p>
        </p:txBody>
      </p:sp>
      <p:sp>
        <p:nvSpPr>
          <p:cNvPr id="57347" name="矩形 45058">
            <a:extLst>
              <a:ext uri="{FF2B5EF4-FFF2-40B4-BE49-F238E27FC236}">
                <a16:creationId xmlns:a16="http://schemas.microsoft.com/office/drawing/2014/main" id="{AC5577E8-2960-4AE6-B7B3-08E6D8A5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矩形 45059">
            <a:extLst>
              <a:ext uri="{FF2B5EF4-FFF2-40B4-BE49-F238E27FC236}">
                <a16:creationId xmlns:a16="http://schemas.microsoft.com/office/drawing/2014/main" id="{AB7333F0-361E-4D85-ABC1-77F0DA1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矩形 45060">
            <a:extLst>
              <a:ext uri="{FF2B5EF4-FFF2-40B4-BE49-F238E27FC236}">
                <a16:creationId xmlns:a16="http://schemas.microsoft.com/office/drawing/2014/main" id="{069EA134-391D-4F3A-A63E-D49D50D22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矩形 45061">
            <a:extLst>
              <a:ext uri="{FF2B5EF4-FFF2-40B4-BE49-F238E27FC236}">
                <a16:creationId xmlns:a16="http://schemas.microsoft.com/office/drawing/2014/main" id="{F32A5E60-8EA1-4FEA-B68E-D1038CB4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矩形 45062">
            <a:extLst>
              <a:ext uri="{FF2B5EF4-FFF2-40B4-BE49-F238E27FC236}">
                <a16:creationId xmlns:a16="http://schemas.microsoft.com/office/drawing/2014/main" id="{0CAB7E67-BB24-4094-A63E-C281902E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矩形 45063">
            <a:extLst>
              <a:ext uri="{FF2B5EF4-FFF2-40B4-BE49-F238E27FC236}">
                <a16:creationId xmlns:a16="http://schemas.microsoft.com/office/drawing/2014/main" id="{91CAC709-B65A-472E-AA1F-BA121A39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矩形 45064">
            <a:extLst>
              <a:ext uri="{FF2B5EF4-FFF2-40B4-BE49-F238E27FC236}">
                <a16:creationId xmlns:a16="http://schemas.microsoft.com/office/drawing/2014/main" id="{826213E8-8663-4869-94D1-8045D40F7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矩形 45065">
            <a:extLst>
              <a:ext uri="{FF2B5EF4-FFF2-40B4-BE49-F238E27FC236}">
                <a16:creationId xmlns:a16="http://schemas.microsoft.com/office/drawing/2014/main" id="{B755F379-2B47-4B88-8F0F-D37B7E7C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矩形 45066">
            <a:extLst>
              <a:ext uri="{FF2B5EF4-FFF2-40B4-BE49-F238E27FC236}">
                <a16:creationId xmlns:a16="http://schemas.microsoft.com/office/drawing/2014/main" id="{61B435C8-BEA3-40F7-8127-DD188A0C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矩形 45067">
            <a:extLst>
              <a:ext uri="{FF2B5EF4-FFF2-40B4-BE49-F238E27FC236}">
                <a16:creationId xmlns:a16="http://schemas.microsoft.com/office/drawing/2014/main" id="{A114B739-0915-4B25-9E90-39ECFC5C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7" name="矩形 45068">
            <a:extLst>
              <a:ext uri="{FF2B5EF4-FFF2-40B4-BE49-F238E27FC236}">
                <a16:creationId xmlns:a16="http://schemas.microsoft.com/office/drawing/2014/main" id="{0DEEB944-401B-48E4-9C2D-E1FB4728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6081">
            <a:extLst>
              <a:ext uri="{FF2B5EF4-FFF2-40B4-BE49-F238E27FC236}">
                <a16:creationId xmlns:a16="http://schemas.microsoft.com/office/drawing/2014/main" id="{71A1AC4D-73B6-4C0E-914C-295CD860A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实验考核指标</a:t>
            </a:r>
          </a:p>
        </p:txBody>
      </p:sp>
      <p:sp>
        <p:nvSpPr>
          <p:cNvPr id="58370" name="矩形 46082">
            <a:extLst>
              <a:ext uri="{FF2B5EF4-FFF2-40B4-BE49-F238E27FC236}">
                <a16:creationId xmlns:a16="http://schemas.microsoft.com/office/drawing/2014/main" id="{E09786DF-AABC-40C0-9EDC-D667D05A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1" name="矩形 46083">
            <a:extLst>
              <a:ext uri="{FF2B5EF4-FFF2-40B4-BE49-F238E27FC236}">
                <a16:creationId xmlns:a16="http://schemas.microsoft.com/office/drawing/2014/main" id="{CE63C8D8-AC66-44F2-B8A9-18059752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矩形 46084">
            <a:extLst>
              <a:ext uri="{FF2B5EF4-FFF2-40B4-BE49-F238E27FC236}">
                <a16:creationId xmlns:a16="http://schemas.microsoft.com/office/drawing/2014/main" id="{6FBAF55F-066D-45DB-98C4-B554F363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矩形 46085">
            <a:extLst>
              <a:ext uri="{FF2B5EF4-FFF2-40B4-BE49-F238E27FC236}">
                <a16:creationId xmlns:a16="http://schemas.microsoft.com/office/drawing/2014/main" id="{ADE062AA-56B0-4AF9-B5DA-0C232ED7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矩形 46086">
            <a:extLst>
              <a:ext uri="{FF2B5EF4-FFF2-40B4-BE49-F238E27FC236}">
                <a16:creationId xmlns:a16="http://schemas.microsoft.com/office/drawing/2014/main" id="{EA1243C4-D5E9-4A75-80D7-F570B3E8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矩形 46087">
            <a:extLst>
              <a:ext uri="{FF2B5EF4-FFF2-40B4-BE49-F238E27FC236}">
                <a16:creationId xmlns:a16="http://schemas.microsoft.com/office/drawing/2014/main" id="{0B6716E0-91DD-4B0C-AA17-C5B9E75E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矩形 46088">
            <a:extLst>
              <a:ext uri="{FF2B5EF4-FFF2-40B4-BE49-F238E27FC236}">
                <a16:creationId xmlns:a16="http://schemas.microsoft.com/office/drawing/2014/main" id="{758D91C9-F90E-425B-A56B-28A43BF9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矩形 46089">
            <a:extLst>
              <a:ext uri="{FF2B5EF4-FFF2-40B4-BE49-F238E27FC236}">
                <a16:creationId xmlns:a16="http://schemas.microsoft.com/office/drawing/2014/main" id="{FF760F7A-5717-489E-A730-747E92EC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矩形 46090">
            <a:extLst>
              <a:ext uri="{FF2B5EF4-FFF2-40B4-BE49-F238E27FC236}">
                <a16:creationId xmlns:a16="http://schemas.microsoft.com/office/drawing/2014/main" id="{BB237065-FFEA-4C76-910E-2159BDC8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9" name="矩形 46091">
            <a:extLst>
              <a:ext uri="{FF2B5EF4-FFF2-40B4-BE49-F238E27FC236}">
                <a16:creationId xmlns:a16="http://schemas.microsoft.com/office/drawing/2014/main" id="{351C06AB-BECD-4146-89DA-8D9DE93B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矩形 46092">
            <a:extLst>
              <a:ext uri="{FF2B5EF4-FFF2-40B4-BE49-F238E27FC236}">
                <a16:creationId xmlns:a16="http://schemas.microsoft.com/office/drawing/2014/main" id="{8C7A97DC-1631-498B-A7DF-BEEF71A3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文本框 46093">
            <a:extLst>
              <a:ext uri="{FF2B5EF4-FFF2-40B4-BE49-F238E27FC236}">
                <a16:creationId xmlns:a16="http://schemas.microsoft.com/office/drawing/2014/main" id="{C3D92FFF-94F8-494A-8644-6FED68C3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3152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2" name="矩形 46094">
            <a:extLst>
              <a:ext uri="{FF2B5EF4-FFF2-40B4-BE49-F238E27FC236}">
                <a16:creationId xmlns:a16="http://schemas.microsoft.com/office/drawing/2014/main" id="{9AEF35C5-E7AD-4994-9CD1-C2503B65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0"/>
            <a:ext cx="8382000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考核最重要的指标是诚实，如有抄袭，该次成绩肯定不及格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sym typeface="Euclid Symbol" panose="05050102010706020507" pitchFamily="18" charset="2"/>
              </a:rPr>
              <a:t>(被抄袭者成绩也不合格）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宋体" panose="02010600030101010101" pitchFamily="2" charset="-122"/>
                <a:sym typeface="Euclid Symbol" panose="05050102010706020507" pitchFamily="18" charset="2"/>
              </a:rPr>
              <a:t>其次实验考核以程序代码、实验结果和实验报告的质量为主</a:t>
            </a: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同学们可以分组，每3人一组(最多不超过3人)，请在实验报告中注明同组其他成员，也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sym typeface="Euclid Symbol" panose="05050102010706020507" pitchFamily="18" charset="2"/>
              </a:rPr>
              <a:t>请注明自己在该实验中的主要工作及所占百分比</a:t>
            </a: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。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sym typeface="Euclid Symbol" panose="05050102010706020507" pitchFamily="18" charset="2"/>
              </a:rPr>
              <a:t>注意：每个人都需要独立完成实验报告</a:t>
            </a:r>
            <a:r>
              <a:rPr lang="zh-CN" altLang="en-US" b="1">
                <a:latin typeface="Times New Roman" panose="02020603050405020304" pitchFamily="18" charset="0"/>
                <a:sym typeface="Euclid Symbol" panose="05050102010706020507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7105">
            <a:extLst>
              <a:ext uri="{FF2B5EF4-FFF2-40B4-BE49-F238E27FC236}">
                <a16:creationId xmlns:a16="http://schemas.microsoft.com/office/drawing/2014/main" id="{2142C37C-9268-4EC8-A4DE-4EBB54804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实验如何提交</a:t>
            </a:r>
          </a:p>
        </p:txBody>
      </p:sp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D5F73987-132F-4CE2-9A7F-E12244B05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此次实验最晚于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号</a:t>
            </a:r>
            <a:r>
              <a:rPr lang="en-US" altLang="zh-CN" dirty="0"/>
              <a:t>23</a:t>
            </a:r>
            <a:r>
              <a:rPr lang="zh-CN" altLang="en-US" dirty="0"/>
              <a:t>. 9999…点之前交，此后一概不记成绩。</a:t>
            </a:r>
          </a:p>
          <a:p>
            <a:pPr lvl="1"/>
            <a:r>
              <a:rPr lang="zh-CN" altLang="en-US" dirty="0"/>
              <a:t>将你们的实验(程序和实验报告)发送到</a:t>
            </a:r>
            <a:r>
              <a:rPr lang="en-US" altLang="zh-CN" dirty="0" err="1"/>
              <a:t>xxxxx_xxxxxx</a:t>
            </a:r>
            <a:r>
              <a:rPr lang="zh-CN" altLang="en-US" dirty="0"/>
              <a:t>@163.com中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实验报告每个组员都需独立完成自己的一份</a:t>
            </a:r>
          </a:p>
          <a:p>
            <a:pPr lvl="1"/>
            <a:r>
              <a:rPr lang="zh-CN" altLang="en-US" dirty="0"/>
              <a:t>提交时压缩包最好不要超过</a:t>
            </a:r>
            <a:r>
              <a:rPr lang="en-US" altLang="zh-CN" dirty="0"/>
              <a:t>10M(</a:t>
            </a:r>
            <a:r>
              <a:rPr lang="zh-CN" altLang="en-US" dirty="0"/>
              <a:t>如果超过，可以去掉</a:t>
            </a:r>
            <a:r>
              <a:rPr lang="en-US" altLang="zh-CN" dirty="0"/>
              <a:t>DEBUG</a:t>
            </a:r>
            <a:r>
              <a:rPr lang="zh-CN" altLang="en-US" dirty="0"/>
              <a:t>部分，或者压缩时选择切割文件</a:t>
            </a:r>
            <a:r>
              <a:rPr lang="en-US" altLang="zh-CN" dirty="0"/>
              <a:t>(</a:t>
            </a:r>
            <a:r>
              <a:rPr lang="en-US" altLang="zh-CN" dirty="0" err="1"/>
              <a:t>WinRar</a:t>
            </a:r>
            <a:r>
              <a:rPr lang="zh-CN" altLang="zh-CN" dirty="0"/>
              <a:t>：选择压缩为分卷</a:t>
            </a:r>
            <a:r>
              <a:rPr lang="en-US" altLang="zh-CN" dirty="0"/>
              <a:t>))</a:t>
            </a:r>
          </a:p>
          <a:p>
            <a:pPr lvl="1"/>
            <a:r>
              <a:rPr lang="zh-CN" altLang="zh-CN" dirty="0"/>
              <a:t>不要储存在其他网络储存</a:t>
            </a:r>
          </a:p>
        </p:txBody>
      </p:sp>
      <p:sp>
        <p:nvSpPr>
          <p:cNvPr id="59395" name="矩形 47106">
            <a:extLst>
              <a:ext uri="{FF2B5EF4-FFF2-40B4-BE49-F238E27FC236}">
                <a16:creationId xmlns:a16="http://schemas.microsoft.com/office/drawing/2014/main" id="{AEEF0A62-10E1-41BB-BEDA-1D83B5BF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矩形 47107">
            <a:extLst>
              <a:ext uri="{FF2B5EF4-FFF2-40B4-BE49-F238E27FC236}">
                <a16:creationId xmlns:a16="http://schemas.microsoft.com/office/drawing/2014/main" id="{0F52FF3F-E52B-4765-93E3-D72DE2E8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矩形 47108">
            <a:extLst>
              <a:ext uri="{FF2B5EF4-FFF2-40B4-BE49-F238E27FC236}">
                <a16:creationId xmlns:a16="http://schemas.microsoft.com/office/drawing/2014/main" id="{58C7FBBF-9A23-4AAA-9086-EE41874F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矩形 47109">
            <a:extLst>
              <a:ext uri="{FF2B5EF4-FFF2-40B4-BE49-F238E27FC236}">
                <a16:creationId xmlns:a16="http://schemas.microsoft.com/office/drawing/2014/main" id="{4C08EDCF-0FD5-4A84-AC6F-3037828B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矩形 47110">
            <a:extLst>
              <a:ext uri="{FF2B5EF4-FFF2-40B4-BE49-F238E27FC236}">
                <a16:creationId xmlns:a16="http://schemas.microsoft.com/office/drawing/2014/main" id="{F3908CDD-1F5A-4D94-B2AE-0CAC2501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矩形 47111">
            <a:extLst>
              <a:ext uri="{FF2B5EF4-FFF2-40B4-BE49-F238E27FC236}">
                <a16:creationId xmlns:a16="http://schemas.microsoft.com/office/drawing/2014/main" id="{6CA26B42-209E-40C1-A761-3717F038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矩形 47112">
            <a:extLst>
              <a:ext uri="{FF2B5EF4-FFF2-40B4-BE49-F238E27FC236}">
                <a16:creationId xmlns:a16="http://schemas.microsoft.com/office/drawing/2014/main" id="{DB2C3555-F12E-4492-9E44-6F87C440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矩形 47113">
            <a:extLst>
              <a:ext uri="{FF2B5EF4-FFF2-40B4-BE49-F238E27FC236}">
                <a16:creationId xmlns:a16="http://schemas.microsoft.com/office/drawing/2014/main" id="{E429873D-DB8F-4420-8CDC-4E3B8E226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矩形 47114">
            <a:extLst>
              <a:ext uri="{FF2B5EF4-FFF2-40B4-BE49-F238E27FC236}">
                <a16:creationId xmlns:a16="http://schemas.microsoft.com/office/drawing/2014/main" id="{683AD83B-E333-45E2-BE67-0F3995AC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矩形 47115">
            <a:extLst>
              <a:ext uri="{FF2B5EF4-FFF2-40B4-BE49-F238E27FC236}">
                <a16:creationId xmlns:a16="http://schemas.microsoft.com/office/drawing/2014/main" id="{3A65C224-27D3-4387-A562-0C619F614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矩形 47116">
            <a:extLst>
              <a:ext uri="{FF2B5EF4-FFF2-40B4-BE49-F238E27FC236}">
                <a16:creationId xmlns:a16="http://schemas.microsoft.com/office/drawing/2014/main" id="{1A1F22FC-AE22-4D0E-86F7-49862430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文本框 47117">
            <a:extLst>
              <a:ext uri="{FF2B5EF4-FFF2-40B4-BE49-F238E27FC236}">
                <a16:creationId xmlns:a16="http://schemas.microsoft.com/office/drawing/2014/main" id="{AF72204B-90A6-4473-B6F1-DFE34FF3B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3152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48129">
            <a:extLst>
              <a:ext uri="{FF2B5EF4-FFF2-40B4-BE49-F238E27FC236}">
                <a16:creationId xmlns:a16="http://schemas.microsoft.com/office/drawing/2014/main" id="{73A2059B-07A6-4BDC-900C-B71E632AF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实验策略</a:t>
            </a:r>
          </a:p>
        </p:txBody>
      </p:sp>
      <p:sp>
        <p:nvSpPr>
          <p:cNvPr id="60418" name="矩形 48130">
            <a:extLst>
              <a:ext uri="{FF2B5EF4-FFF2-40B4-BE49-F238E27FC236}">
                <a16:creationId xmlns:a16="http://schemas.microsoft.com/office/drawing/2014/main" id="{500173C0-E307-423F-865B-A54BF7AE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19" name="矩形 48131">
            <a:extLst>
              <a:ext uri="{FF2B5EF4-FFF2-40B4-BE49-F238E27FC236}">
                <a16:creationId xmlns:a16="http://schemas.microsoft.com/office/drawing/2014/main" id="{C0528BBC-ED6A-4D7D-A7EF-F73D9108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矩形 48132">
            <a:extLst>
              <a:ext uri="{FF2B5EF4-FFF2-40B4-BE49-F238E27FC236}">
                <a16:creationId xmlns:a16="http://schemas.microsoft.com/office/drawing/2014/main" id="{F5FEEF3E-C5EF-46DC-9E40-7F8B9456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矩形 48133">
            <a:extLst>
              <a:ext uri="{FF2B5EF4-FFF2-40B4-BE49-F238E27FC236}">
                <a16:creationId xmlns:a16="http://schemas.microsoft.com/office/drawing/2014/main" id="{2F928D07-1418-4395-9656-25770CA3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矩形 48134">
            <a:extLst>
              <a:ext uri="{FF2B5EF4-FFF2-40B4-BE49-F238E27FC236}">
                <a16:creationId xmlns:a16="http://schemas.microsoft.com/office/drawing/2014/main" id="{79361374-7AF8-4AAC-8290-0907D4BC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矩形 48135">
            <a:extLst>
              <a:ext uri="{FF2B5EF4-FFF2-40B4-BE49-F238E27FC236}">
                <a16:creationId xmlns:a16="http://schemas.microsoft.com/office/drawing/2014/main" id="{CC5BACC4-ADBC-410E-A454-60EDD833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矩形 48136">
            <a:extLst>
              <a:ext uri="{FF2B5EF4-FFF2-40B4-BE49-F238E27FC236}">
                <a16:creationId xmlns:a16="http://schemas.microsoft.com/office/drawing/2014/main" id="{87E1530F-33E7-404B-8E2E-2C746DB9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矩形 48137">
            <a:extLst>
              <a:ext uri="{FF2B5EF4-FFF2-40B4-BE49-F238E27FC236}">
                <a16:creationId xmlns:a16="http://schemas.microsoft.com/office/drawing/2014/main" id="{945F8DFB-E30B-48AE-8EC4-20F21210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6" name="矩形 48138">
            <a:extLst>
              <a:ext uri="{FF2B5EF4-FFF2-40B4-BE49-F238E27FC236}">
                <a16:creationId xmlns:a16="http://schemas.microsoft.com/office/drawing/2014/main" id="{6DB8BC91-442A-4928-8761-5613B3F6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矩形 48139">
            <a:extLst>
              <a:ext uri="{FF2B5EF4-FFF2-40B4-BE49-F238E27FC236}">
                <a16:creationId xmlns:a16="http://schemas.microsoft.com/office/drawing/2014/main" id="{E8050F7B-3EFF-46DC-BCE8-B6BFEC60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8" name="文本框 48140">
            <a:extLst>
              <a:ext uri="{FF2B5EF4-FFF2-40B4-BE49-F238E27FC236}">
                <a16:creationId xmlns:a16="http://schemas.microsoft.com/office/drawing/2014/main" id="{CF0E239A-2F05-446D-BCF0-635262E7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3152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0429" name="矩形 48141">
            <a:extLst>
              <a:ext uri="{FF2B5EF4-FFF2-40B4-BE49-F238E27FC236}">
                <a16:creationId xmlns:a16="http://schemas.microsoft.com/office/drawing/2014/main" id="{3D905A9C-14F7-4A03-B680-8F79B473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8382000" cy="3505200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>
                <a:latin typeface="Times New Roman" panose="02020603050405020304" pitchFamily="18" charset="0"/>
                <a:sym typeface="Euclid Symbol" panose="05050102010706020507" pitchFamily="18" charset="2"/>
              </a:rPr>
              <a:t>单独完成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zh-CN" altLang="en-US" sz="2800">
              <a:latin typeface="Times New Roman" panose="02020603050405020304" pitchFamily="18" charset="0"/>
              <a:sym typeface="Euclid 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>
                <a:latin typeface="Times New Roman" panose="02020603050405020304" pitchFamily="18" charset="0"/>
                <a:sym typeface="Euclid Symbol" panose="05050102010706020507" pitchFamily="18" charset="2"/>
              </a:rPr>
              <a:t>合作完成：通过讨论，可能会使实验完成的更加出色，如果在一起讨论，思路相似，那你们可以组成一个小组。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zh-CN" altLang="en-US" sz="2800">
              <a:latin typeface="Times New Roman" panose="02020603050405020304" pitchFamily="18" charset="0"/>
              <a:sym typeface="Euclid 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>
                <a:latin typeface="Times New Roman" panose="02020603050405020304" pitchFamily="18" charset="0"/>
                <a:sym typeface="Euclid Symbol" panose="05050102010706020507" pitchFamily="18" charset="2"/>
              </a:rPr>
              <a:t>无为而无不为：作为对你诚实的奖赏，你很可能会有一个合格的平时成绩</a:t>
            </a:r>
          </a:p>
        </p:txBody>
      </p:sp>
      <p:sp>
        <p:nvSpPr>
          <p:cNvPr id="60430" name="矩形 48142">
            <a:extLst>
              <a:ext uri="{FF2B5EF4-FFF2-40B4-BE49-F238E27FC236}">
                <a16:creationId xmlns:a16="http://schemas.microsoft.com/office/drawing/2014/main" id="{CADCB5C0-AF44-4C72-8824-AB2305B6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8382000" cy="523220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sym typeface="Euclid Symbol" panose="05050102010706020507" pitchFamily="18" charset="2"/>
              </a:rPr>
              <a:t>总的原则：诚信、多劳多得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49153">
            <a:extLst>
              <a:ext uri="{FF2B5EF4-FFF2-40B4-BE49-F238E27FC236}">
                <a16:creationId xmlns:a16="http://schemas.microsoft.com/office/drawing/2014/main" id="{5FB84FD2-1990-4ED5-AA93-D84919745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实验策略：合作完成</a:t>
            </a:r>
          </a:p>
        </p:txBody>
      </p:sp>
      <p:sp>
        <p:nvSpPr>
          <p:cNvPr id="61442" name="矩形 49154">
            <a:extLst>
              <a:ext uri="{FF2B5EF4-FFF2-40B4-BE49-F238E27FC236}">
                <a16:creationId xmlns:a16="http://schemas.microsoft.com/office/drawing/2014/main" id="{2EEA6511-8E94-4C59-88A4-D0460C1A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3" name="矩形 49155">
            <a:extLst>
              <a:ext uri="{FF2B5EF4-FFF2-40B4-BE49-F238E27FC236}">
                <a16:creationId xmlns:a16="http://schemas.microsoft.com/office/drawing/2014/main" id="{F07145BB-DC7E-467E-AA48-CA6715F6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矩形 49156">
            <a:extLst>
              <a:ext uri="{FF2B5EF4-FFF2-40B4-BE49-F238E27FC236}">
                <a16:creationId xmlns:a16="http://schemas.microsoft.com/office/drawing/2014/main" id="{8CACB50E-D509-4210-A7D4-E3121EBE6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矩形 49157">
            <a:extLst>
              <a:ext uri="{FF2B5EF4-FFF2-40B4-BE49-F238E27FC236}">
                <a16:creationId xmlns:a16="http://schemas.microsoft.com/office/drawing/2014/main" id="{5688B552-F7B4-4385-B532-E155E4B7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矩形 49158">
            <a:extLst>
              <a:ext uri="{FF2B5EF4-FFF2-40B4-BE49-F238E27FC236}">
                <a16:creationId xmlns:a16="http://schemas.microsoft.com/office/drawing/2014/main" id="{AFB69444-E067-41A5-9A65-53365C73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矩形 49159">
            <a:extLst>
              <a:ext uri="{FF2B5EF4-FFF2-40B4-BE49-F238E27FC236}">
                <a16:creationId xmlns:a16="http://schemas.microsoft.com/office/drawing/2014/main" id="{DCFF9BBC-DC4A-4FC5-8298-E2C61596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矩形 49160">
            <a:extLst>
              <a:ext uri="{FF2B5EF4-FFF2-40B4-BE49-F238E27FC236}">
                <a16:creationId xmlns:a16="http://schemas.microsoft.com/office/drawing/2014/main" id="{FEF9805C-C56C-4DE5-9D61-FD8A4B62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矩形 49161">
            <a:extLst>
              <a:ext uri="{FF2B5EF4-FFF2-40B4-BE49-F238E27FC236}">
                <a16:creationId xmlns:a16="http://schemas.microsoft.com/office/drawing/2014/main" id="{8B4FBE2A-1111-4A9E-8453-D331574C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0" name="矩形 49162">
            <a:extLst>
              <a:ext uri="{FF2B5EF4-FFF2-40B4-BE49-F238E27FC236}">
                <a16:creationId xmlns:a16="http://schemas.microsoft.com/office/drawing/2014/main" id="{8EF8B25A-448A-4866-9284-1B88D3A6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1" name="矩形 49163">
            <a:extLst>
              <a:ext uri="{FF2B5EF4-FFF2-40B4-BE49-F238E27FC236}">
                <a16:creationId xmlns:a16="http://schemas.microsoft.com/office/drawing/2014/main" id="{318CBBFF-A324-4D34-9B56-CD087708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2" name="文本框 49164">
            <a:extLst>
              <a:ext uri="{FF2B5EF4-FFF2-40B4-BE49-F238E27FC236}">
                <a16:creationId xmlns:a16="http://schemas.microsoft.com/office/drawing/2014/main" id="{74150D2D-B935-4BE6-B41E-934D4946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3152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453" name="矩形 49165">
            <a:extLst>
              <a:ext uri="{FF2B5EF4-FFF2-40B4-BE49-F238E27FC236}">
                <a16:creationId xmlns:a16="http://schemas.microsoft.com/office/drawing/2014/main" id="{8D8303BD-CFD2-441F-82D0-A5B87DDB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1"/>
            <a:ext cx="8382000" cy="2031325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成绩根据贡献量多少决定，但请注意绝不是你贡献</a:t>
            </a:r>
            <a:r>
              <a:rPr lang="en-US" altLang="zh-CN">
                <a:latin typeface="Times New Roman" panose="02020603050405020304" pitchFamily="18" charset="0"/>
                <a:sym typeface="Euclid Symbol" panose="05050102010706020507" pitchFamily="18" charset="2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％，就只能得</a:t>
            </a:r>
            <a:r>
              <a:rPr lang="en-US" altLang="zh-CN">
                <a:latin typeface="Times New Roman" panose="02020603050405020304" pitchFamily="18" charset="0"/>
                <a:sym typeface="Euclid Symbol" panose="05050102010706020507" pitchFamily="18" charset="2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分，我的意思是你的成绩应该比贡献大的低。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zh-CN" altLang="en-US">
              <a:latin typeface="Times New Roman" panose="02020603050405020304" pitchFamily="18" charset="0"/>
              <a:sym typeface="Euclid 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如果是合作的话，一定注明成员和各自贡献量，并且给一个各自工作量的百分比。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zh-CN" altLang="en-US">
              <a:latin typeface="Times New Roman" panose="02020603050405020304" pitchFamily="18" charset="0"/>
              <a:sym typeface="Euclid 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zh-CN" altLang="en-US">
                <a:latin typeface="Times New Roman" panose="02020603050405020304" pitchFamily="18" charset="0"/>
                <a:sym typeface="Euclid Symbol" panose="05050102010706020507" pitchFamily="18" charset="2"/>
              </a:rPr>
              <a:t>实验报告单独完成，一个小组的实验最好一起提交。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实验程序要求</vt:lpstr>
      <vt:lpstr>实验报告要求</vt:lpstr>
      <vt:lpstr>实验报告要求</vt:lpstr>
      <vt:lpstr>实验考核指标</vt:lpstr>
      <vt:lpstr>实验如何提交</vt:lpstr>
      <vt:lpstr>实验策略</vt:lpstr>
      <vt:lpstr>实验策略：合作完成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实验程序要求</dc:title>
  <dc:creator>李 佳庚</dc:creator>
  <cp:lastModifiedBy>李 佳庚</cp:lastModifiedBy>
  <cp:revision>1</cp:revision>
  <dcterms:created xsi:type="dcterms:W3CDTF">2021-01-05T03:27:20Z</dcterms:created>
  <dcterms:modified xsi:type="dcterms:W3CDTF">2021-01-05T03:28:15Z</dcterms:modified>
</cp:coreProperties>
</file>