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309" r:id="rId2"/>
    <p:sldId id="310" r:id="rId3"/>
    <p:sldId id="307" r:id="rId4"/>
    <p:sldId id="308" r:id="rId5"/>
    <p:sldId id="313" r:id="rId6"/>
    <p:sldId id="324" r:id="rId7"/>
    <p:sldId id="326" r:id="rId8"/>
    <p:sldId id="314" r:id="rId9"/>
    <p:sldId id="360" r:id="rId10"/>
    <p:sldId id="397" r:id="rId11"/>
    <p:sldId id="315" r:id="rId12"/>
    <p:sldId id="318" r:id="rId13"/>
    <p:sldId id="316" r:id="rId14"/>
    <p:sldId id="317" r:id="rId15"/>
    <p:sldId id="319" r:id="rId16"/>
    <p:sldId id="320" r:id="rId17"/>
    <p:sldId id="362" r:id="rId18"/>
    <p:sldId id="357" r:id="rId19"/>
    <p:sldId id="396" r:id="rId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296"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768C25-43D8-4906-9268-0EF9986A2068}" type="datetimeFigureOut">
              <a:rPr lang="zh-CN" altLang="en-US" smtClean="0"/>
              <a:pPr/>
              <a:t>2020/3/3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1C9D13-1015-4291-8D2E-5B16E647CA25}"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561C9D13-1015-4291-8D2E-5B16E647CA25}" type="slidenum">
              <a:rPr lang="zh-CN" altLang="en-US" smtClean="0"/>
              <a:pPr/>
              <a:t>6</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561C9D13-1015-4291-8D2E-5B16E647CA25}" type="slidenum">
              <a:rPr lang="zh-CN" altLang="en-US" smtClean="0"/>
              <a:pPr/>
              <a:t>8</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smtClean="0"/>
          </a:p>
        </p:txBody>
      </p:sp>
      <p:sp>
        <p:nvSpPr>
          <p:cNvPr id="4" name="灯片编号占位符 3"/>
          <p:cNvSpPr>
            <a:spLocks noGrp="1"/>
          </p:cNvSpPr>
          <p:nvPr>
            <p:ph type="sldNum" sz="quarter" idx="10"/>
          </p:nvPr>
        </p:nvSpPr>
        <p:spPr/>
        <p:txBody>
          <a:bodyPr/>
          <a:lstStyle/>
          <a:p>
            <a:fld id="{561C9D13-1015-4291-8D2E-5B16E647CA25}" type="slidenum">
              <a:rPr lang="zh-CN" altLang="en-US" smtClean="0"/>
              <a:pPr/>
              <a:t>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561C9D13-1015-4291-8D2E-5B16E647CA25}" type="slidenum">
              <a:rPr lang="zh-CN" altLang="en-US" smtClean="0"/>
              <a:pPr/>
              <a:t>10</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561C9D13-1015-4291-8D2E-5B16E647CA25}" type="slidenum">
              <a:rPr lang="zh-CN" altLang="en-US" smtClean="0"/>
              <a:pPr/>
              <a:t>12</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561C9D13-1015-4291-8D2E-5B16E647CA25}" type="slidenum">
              <a:rPr lang="zh-CN" altLang="en-US" smtClean="0"/>
              <a:pPr/>
              <a:t>14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31C7F30-B138-4153-BAE5-4E27DEFEA95F}" type="datetimeFigureOut">
              <a:rPr lang="zh-CN" altLang="en-US" smtClean="0"/>
              <a:pPr/>
              <a:t>2020/3/3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0D15F6-785F-459D-A943-EA858EAB4B47}"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31C7F30-B138-4153-BAE5-4E27DEFEA95F}" type="datetimeFigureOut">
              <a:rPr lang="zh-CN" altLang="en-US" smtClean="0"/>
              <a:pPr/>
              <a:t>2020/3/3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0D15F6-785F-459D-A943-EA858EAB4B47}"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31C7F30-B138-4153-BAE5-4E27DEFEA95F}" type="datetimeFigureOut">
              <a:rPr lang="zh-CN" altLang="en-US" smtClean="0"/>
              <a:pPr/>
              <a:t>2020/3/3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0D15F6-785F-459D-A943-EA858EAB4B47}"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31C7F30-B138-4153-BAE5-4E27DEFEA95F}" type="datetimeFigureOut">
              <a:rPr lang="zh-CN" altLang="en-US" smtClean="0"/>
              <a:pPr/>
              <a:t>2020/3/3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0D15F6-785F-459D-A943-EA858EAB4B47}"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31C7F30-B138-4153-BAE5-4E27DEFEA95F}" type="datetimeFigureOut">
              <a:rPr lang="zh-CN" altLang="en-US" smtClean="0"/>
              <a:pPr/>
              <a:t>2020/3/3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0D15F6-785F-459D-A943-EA858EAB4B47}"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31C7F30-B138-4153-BAE5-4E27DEFEA95F}" type="datetimeFigureOut">
              <a:rPr lang="zh-CN" altLang="en-US" smtClean="0"/>
              <a:pPr/>
              <a:t>2020/3/3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E0D15F6-785F-459D-A943-EA858EAB4B47}"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31C7F30-B138-4153-BAE5-4E27DEFEA95F}" type="datetimeFigureOut">
              <a:rPr lang="zh-CN" altLang="en-US" smtClean="0"/>
              <a:pPr/>
              <a:t>2020/3/3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E0D15F6-785F-459D-A943-EA858EAB4B47}"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31C7F30-B138-4153-BAE5-4E27DEFEA95F}" type="datetimeFigureOut">
              <a:rPr lang="zh-CN" altLang="en-US" smtClean="0"/>
              <a:pPr/>
              <a:t>2020/3/3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0D15F6-785F-459D-A943-EA858EAB4B47}"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31C7F30-B138-4153-BAE5-4E27DEFEA95F}" type="datetimeFigureOut">
              <a:rPr lang="zh-CN" altLang="en-US" smtClean="0"/>
              <a:pPr/>
              <a:t>2020/3/3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E0D15F6-785F-459D-A943-EA858EAB4B47}"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31C7F30-B138-4153-BAE5-4E27DEFEA95F}" type="datetimeFigureOut">
              <a:rPr lang="zh-CN" altLang="en-US" smtClean="0"/>
              <a:pPr/>
              <a:t>2020/3/3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E0D15F6-785F-459D-A943-EA858EAB4B47}"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31C7F30-B138-4153-BAE5-4E27DEFEA95F}" type="datetimeFigureOut">
              <a:rPr lang="zh-CN" altLang="en-US" smtClean="0"/>
              <a:pPr/>
              <a:t>2020/3/3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E0D15F6-785F-459D-A943-EA858EAB4B47}"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1C7F30-B138-4153-BAE5-4E27DEFEA95F}" type="datetimeFigureOut">
              <a:rPr lang="zh-CN" altLang="en-US" smtClean="0"/>
              <a:pPr/>
              <a:t>2020/3/3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0D15F6-785F-459D-A943-EA858EAB4B4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57200" y="228600"/>
            <a:ext cx="8229600" cy="762000"/>
          </a:xfrm>
          <a:prstGeom prst="rect">
            <a:avLst/>
          </a:prstGeom>
        </p:spPr>
        <p:txBody>
          <a:bodyPr/>
          <a:lstStyle/>
          <a:p>
            <a:pPr algn="ctr">
              <a:defRPr/>
            </a:pPr>
            <a:r>
              <a:rPr lang="zh-CN" altLang="en-US" sz="4000" b="1" kern="0" dirty="0" smtClean="0">
                <a:solidFill>
                  <a:schemeClr val="tx2"/>
                </a:solidFill>
                <a:latin typeface="+mj-lt"/>
                <a:cs typeface="+mj-cs"/>
              </a:rPr>
              <a:t>决策树学习－概述</a:t>
            </a:r>
            <a:endParaRPr lang="en-US" altLang="zh-CN" sz="4000" b="1" kern="0" dirty="0">
              <a:solidFill>
                <a:schemeClr val="tx2"/>
              </a:solidFill>
              <a:latin typeface="+mj-lt"/>
              <a:cs typeface="+mj-cs"/>
            </a:endParaRPr>
          </a:p>
        </p:txBody>
      </p:sp>
      <p:sp>
        <p:nvSpPr>
          <p:cNvPr id="3" name="Rectangle 3"/>
          <p:cNvSpPr txBox="1">
            <a:spLocks noChangeArrowheads="1"/>
          </p:cNvSpPr>
          <p:nvPr/>
        </p:nvSpPr>
        <p:spPr bwMode="auto">
          <a:xfrm>
            <a:off x="533400" y="1143000"/>
            <a:ext cx="8229600" cy="5486400"/>
          </a:xfrm>
          <a:prstGeom prst="rect">
            <a:avLst/>
          </a:prstGeom>
          <a:noFill/>
          <a:ln w="9525">
            <a:noFill/>
            <a:miter lim="800000"/>
            <a:headEnd/>
            <a:tailEnd/>
          </a:ln>
        </p:spPr>
        <p:txBody>
          <a:bodyPr/>
          <a:lstStyle/>
          <a:p>
            <a:pPr marL="381000" indent="-381000">
              <a:lnSpc>
                <a:spcPct val="90000"/>
              </a:lnSpc>
              <a:spcBef>
                <a:spcPct val="20000"/>
              </a:spcBef>
              <a:buFont typeface="Arial" pitchFamily="34" charset="0"/>
              <a:buChar char="•"/>
            </a:pPr>
            <a:r>
              <a:rPr lang="zh-CN" altLang="en-US" sz="2800" dirty="0" smtClean="0">
                <a:latin typeface="Times New Roman" pitchFamily="18" charset="0"/>
              </a:rPr>
              <a:t>是一种最简单但应用广泛的</a:t>
            </a:r>
            <a:r>
              <a:rPr lang="zh-CN" altLang="en-US" sz="2800" dirty="0" smtClean="0">
                <a:solidFill>
                  <a:srgbClr val="FF0000"/>
                </a:solidFill>
                <a:latin typeface="Times New Roman" pitchFamily="18" charset="0"/>
              </a:rPr>
              <a:t>有监督学习</a:t>
            </a:r>
            <a:r>
              <a:rPr lang="zh-CN" altLang="en-US" sz="2800" dirty="0" smtClean="0">
                <a:latin typeface="Times New Roman" pitchFamily="18" charset="0"/>
              </a:rPr>
              <a:t>算法</a:t>
            </a:r>
            <a:endParaRPr lang="en-US" altLang="zh-CN" sz="2800" dirty="0" smtClean="0">
              <a:latin typeface="Times New Roman" pitchFamily="18" charset="0"/>
            </a:endParaRPr>
          </a:p>
          <a:p>
            <a:pPr marL="381000" indent="-381000">
              <a:lnSpc>
                <a:spcPct val="90000"/>
              </a:lnSpc>
              <a:spcBef>
                <a:spcPct val="20000"/>
              </a:spcBef>
              <a:buFont typeface="Arial" pitchFamily="34" charset="0"/>
              <a:buChar char="•"/>
            </a:pPr>
            <a:r>
              <a:rPr lang="zh-CN" altLang="en-US" sz="2800" dirty="0" smtClean="0">
                <a:latin typeface="Times New Roman" pitchFamily="18" charset="0"/>
              </a:rPr>
              <a:t>将从一组</a:t>
            </a:r>
            <a:r>
              <a:rPr lang="zh-CN" altLang="en-US" sz="2800" dirty="0" smtClean="0">
                <a:solidFill>
                  <a:srgbClr val="FF0000"/>
                </a:solidFill>
                <a:latin typeface="Times New Roman" pitchFamily="18" charset="0"/>
              </a:rPr>
              <a:t>训练数据</a:t>
            </a:r>
            <a:r>
              <a:rPr lang="zh-CN" altLang="en-US" sz="2800" dirty="0" smtClean="0">
                <a:latin typeface="Times New Roman" pitchFamily="18" charset="0"/>
              </a:rPr>
              <a:t>中学习到的函数被表示为</a:t>
            </a:r>
            <a:r>
              <a:rPr lang="zh-CN" altLang="en-US" sz="2800" dirty="0" smtClean="0">
                <a:solidFill>
                  <a:srgbClr val="FF0000"/>
                </a:solidFill>
                <a:latin typeface="Times New Roman" pitchFamily="18" charset="0"/>
              </a:rPr>
              <a:t>一棵树</a:t>
            </a:r>
            <a:endParaRPr lang="en-US" altLang="zh-CN" sz="2800" dirty="0" smtClean="0">
              <a:solidFill>
                <a:srgbClr val="FF0000"/>
              </a:solidFill>
              <a:latin typeface="Times New Roman" pitchFamily="18" charset="0"/>
            </a:endParaRPr>
          </a:p>
          <a:p>
            <a:pPr marL="381000" indent="-381000">
              <a:lnSpc>
                <a:spcPct val="90000"/>
              </a:lnSpc>
              <a:spcBef>
                <a:spcPct val="20000"/>
              </a:spcBef>
              <a:buFont typeface="Arial" pitchFamily="34" charset="0"/>
              <a:buChar char="•"/>
            </a:pPr>
            <a:r>
              <a:rPr lang="zh-CN" altLang="en-US" sz="2800" dirty="0" smtClean="0"/>
              <a:t>决策树通过把实例从根节点排列到某个叶子节点来分类实例：</a:t>
            </a:r>
            <a:endParaRPr lang="en-US" altLang="zh-CN" sz="2800" dirty="0" smtClean="0"/>
          </a:p>
          <a:p>
            <a:pPr marL="838200" lvl="1" indent="-381000">
              <a:lnSpc>
                <a:spcPct val="90000"/>
              </a:lnSpc>
              <a:spcBef>
                <a:spcPct val="20000"/>
              </a:spcBef>
              <a:buFont typeface="Arial" pitchFamily="34" charset="0"/>
              <a:buChar char="•"/>
            </a:pPr>
            <a:r>
              <a:rPr lang="zh-CN" altLang="en-US" sz="2800" dirty="0" smtClean="0"/>
              <a:t>树上的每一个节点指定了对实例的某个属性的测试</a:t>
            </a:r>
            <a:endParaRPr lang="en-US" altLang="zh-CN" sz="2800" dirty="0" smtClean="0"/>
          </a:p>
          <a:p>
            <a:pPr marL="838200" lvl="1" indent="-381000">
              <a:lnSpc>
                <a:spcPct val="90000"/>
              </a:lnSpc>
              <a:spcBef>
                <a:spcPct val="20000"/>
              </a:spcBef>
              <a:buFont typeface="Arial" pitchFamily="34" charset="0"/>
              <a:buChar char="•"/>
            </a:pPr>
            <a:r>
              <a:rPr lang="zh-CN" altLang="en-US" sz="2800" dirty="0" smtClean="0"/>
              <a:t>节点的每一个后继分支对应于该属性的一个可能值。</a:t>
            </a:r>
            <a:endParaRPr lang="en-US" altLang="zh-CN" sz="2800" dirty="0" smtClean="0"/>
          </a:p>
          <a:p>
            <a:pPr marL="838200" lvl="1" indent="-381000">
              <a:lnSpc>
                <a:spcPct val="90000"/>
              </a:lnSpc>
              <a:spcBef>
                <a:spcPct val="20000"/>
              </a:spcBef>
              <a:buFont typeface="Arial" pitchFamily="34" charset="0"/>
              <a:buChar char="•"/>
            </a:pPr>
            <a:endParaRPr lang="en-US" altLang="zh-CN" sz="2800" dirty="0" smtClean="0"/>
          </a:p>
          <a:p>
            <a:pPr marL="838200" lvl="1" indent="-381000">
              <a:lnSpc>
                <a:spcPct val="90000"/>
              </a:lnSpc>
              <a:spcBef>
                <a:spcPct val="20000"/>
              </a:spcBef>
              <a:buFont typeface="Arial" pitchFamily="34" charset="0"/>
              <a:buChar char="•"/>
            </a:pPr>
            <a:r>
              <a:rPr lang="zh-CN" altLang="en-US" sz="2800" dirty="0" smtClean="0"/>
              <a:t>叶子节点即为实例所属的分类。</a:t>
            </a:r>
            <a:endParaRPr lang="en-US" altLang="zh-CN" sz="2800"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kern="0" dirty="0" smtClean="0">
                <a:solidFill>
                  <a:schemeClr val="tx2"/>
                </a:solidFill>
              </a:rPr>
              <a:t>决策树学习算法－结束条件</a:t>
            </a:r>
            <a:endParaRPr lang="zh-CN" altLang="en-US" dirty="0"/>
          </a:p>
        </p:txBody>
      </p:sp>
      <p:sp>
        <p:nvSpPr>
          <p:cNvPr id="3" name="内容占位符 2"/>
          <p:cNvSpPr>
            <a:spLocks noGrp="1"/>
          </p:cNvSpPr>
          <p:nvPr>
            <p:ph idx="1"/>
          </p:nvPr>
        </p:nvSpPr>
        <p:spPr>
          <a:xfrm>
            <a:off x="457200" y="1600200"/>
            <a:ext cx="8363272" cy="4637112"/>
          </a:xfrm>
        </p:spPr>
        <p:txBody>
          <a:bodyPr>
            <a:normAutofit/>
          </a:bodyPr>
          <a:lstStyle/>
          <a:p>
            <a:pPr>
              <a:lnSpc>
                <a:spcPct val="110000"/>
              </a:lnSpc>
            </a:pPr>
            <a:r>
              <a:rPr lang="zh-CN" altLang="en-US" dirty="0" smtClean="0"/>
              <a:t>①如果所有剩余的实例属于同一类。      </a:t>
            </a:r>
            <a:endParaRPr lang="en-US" altLang="zh-CN" dirty="0" smtClean="0"/>
          </a:p>
          <a:p>
            <a:pPr>
              <a:lnSpc>
                <a:spcPct val="110000"/>
              </a:lnSpc>
            </a:pPr>
            <a:r>
              <a:rPr lang="zh-CN" altLang="en-US" dirty="0" smtClean="0"/>
              <a:t> ②没有剩下的实例，则返回一个缺省值，以父节点中实例的多数类别创建一个树叶。</a:t>
            </a:r>
            <a:endParaRPr lang="en-US" altLang="zh-CN" dirty="0" smtClean="0"/>
          </a:p>
          <a:p>
            <a:pPr>
              <a:lnSpc>
                <a:spcPct val="110000"/>
              </a:lnSpc>
            </a:pPr>
            <a:r>
              <a:rPr lang="zh-CN" altLang="en-US" dirty="0" smtClean="0"/>
              <a:t>  ③没有剩余属性可以用来进一步划分实例。在这种情况下，使用多数表决，将给定的节点转换成树叶，并以实例中元组个数最多的类别作为类别标记，同时也可以存放该节点样本的类别分布。     </a:t>
            </a:r>
            <a:endParaRPr lang="en-US" altLang="zh-CN"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57200" y="274638"/>
            <a:ext cx="8229600" cy="1143000"/>
          </a:xfrm>
          <a:prstGeom prst="rect">
            <a:avLst/>
          </a:prstGeom>
        </p:spPr>
        <p:txBody>
          <a:bodyPr/>
          <a:lstStyle/>
          <a:p>
            <a:pPr algn="ctr">
              <a:defRPr/>
            </a:pPr>
            <a:r>
              <a:rPr lang="zh-CN" altLang="en-US" sz="4000" b="1" kern="0" dirty="0" smtClean="0">
                <a:solidFill>
                  <a:schemeClr val="tx2"/>
                </a:solidFill>
                <a:latin typeface="+mj-lt"/>
                <a:cs typeface="+mj-cs"/>
              </a:rPr>
              <a:t>选择一个属性</a:t>
            </a:r>
            <a:endParaRPr lang="en-US" altLang="zh-CN" sz="4000" b="1" kern="0" dirty="0">
              <a:solidFill>
                <a:schemeClr val="tx2"/>
              </a:solidFill>
              <a:latin typeface="+mj-lt"/>
              <a:cs typeface="+mj-cs"/>
            </a:endParaRPr>
          </a:p>
        </p:txBody>
      </p:sp>
      <p:sp>
        <p:nvSpPr>
          <p:cNvPr id="3" name="Rectangle 3"/>
          <p:cNvSpPr txBox="1">
            <a:spLocks noChangeArrowheads="1"/>
          </p:cNvSpPr>
          <p:nvPr/>
        </p:nvSpPr>
        <p:spPr>
          <a:xfrm>
            <a:off x="467544" y="1484784"/>
            <a:ext cx="8229600" cy="4525963"/>
          </a:xfrm>
          <a:prstGeom prst="rect">
            <a:avLst/>
          </a:prstGeom>
        </p:spPr>
        <p:txBody>
          <a:bodyPr/>
          <a:lstStyle/>
          <a:p>
            <a:pPr marL="342900" indent="-342900">
              <a:lnSpc>
                <a:spcPct val="120000"/>
              </a:lnSpc>
              <a:spcBef>
                <a:spcPct val="20000"/>
              </a:spcBef>
              <a:buFontTx/>
              <a:buChar char="•"/>
              <a:defRPr/>
            </a:pPr>
            <a:r>
              <a:rPr lang="zh-CN" altLang="en-US" sz="2800" kern="0" dirty="0" smtClean="0">
                <a:solidFill>
                  <a:srgbClr val="FF0000"/>
                </a:solidFill>
                <a:latin typeface="+mn-lt"/>
              </a:rPr>
              <a:t>思想</a:t>
            </a:r>
            <a:r>
              <a:rPr lang="en-US" altLang="zh-CN" sz="2800" kern="0" dirty="0" smtClean="0">
                <a:latin typeface="+mn-lt"/>
              </a:rPr>
              <a:t>: </a:t>
            </a:r>
            <a:r>
              <a:rPr lang="zh-CN" altLang="en-US" sz="2800" kern="0" dirty="0" smtClean="0">
                <a:latin typeface="+mn-lt"/>
              </a:rPr>
              <a:t>理想的属性是将实例分为只包含正例或只包含反例的集合</a:t>
            </a:r>
            <a:endParaRPr lang="en-US" altLang="zh-CN" sz="2800" kern="0" dirty="0" smtClean="0">
              <a:latin typeface="+mn-lt"/>
            </a:endParaRPr>
          </a:p>
          <a:p>
            <a:pPr marL="342900" indent="-342900">
              <a:spcBef>
                <a:spcPct val="20000"/>
              </a:spcBef>
              <a:buFontTx/>
              <a:buChar char="•"/>
              <a:defRPr/>
            </a:pPr>
            <a:endParaRPr lang="en-US" altLang="zh-CN" sz="2400" kern="0" dirty="0">
              <a:latin typeface="+mn-lt"/>
            </a:endParaRPr>
          </a:p>
          <a:p>
            <a:pPr marL="342900" indent="-342900">
              <a:spcBef>
                <a:spcPct val="20000"/>
              </a:spcBef>
              <a:defRPr/>
            </a:pPr>
            <a:r>
              <a:rPr lang="en-US" altLang="zh-CN" sz="2400" kern="0" dirty="0">
                <a:latin typeface="+mn-lt"/>
              </a:rPr>
              <a:t>
</a:t>
            </a:r>
          </a:p>
          <a:p>
            <a:pPr marL="342900" indent="-342900">
              <a:spcBef>
                <a:spcPct val="20000"/>
              </a:spcBef>
              <a:defRPr/>
            </a:pPr>
            <a:endParaRPr lang="en-US" altLang="zh-CN" sz="2400" kern="0" dirty="0">
              <a:latin typeface="+mn-lt"/>
            </a:endParaRPr>
          </a:p>
          <a:p>
            <a:pPr marL="342900" indent="-342900">
              <a:spcBef>
                <a:spcPct val="20000"/>
              </a:spcBef>
              <a:defRPr/>
            </a:pPr>
            <a:endParaRPr lang="en-US" altLang="zh-CN" sz="2400" kern="0" dirty="0">
              <a:latin typeface="+mn-lt"/>
            </a:endParaRPr>
          </a:p>
          <a:p>
            <a:pPr marL="342900" indent="-342900">
              <a:spcBef>
                <a:spcPct val="20000"/>
              </a:spcBef>
              <a:defRPr/>
            </a:pPr>
            <a:endParaRPr lang="en-US" altLang="zh-CN" sz="2400" kern="0" dirty="0">
              <a:latin typeface="+mn-lt"/>
            </a:endParaRPr>
          </a:p>
          <a:p>
            <a:pPr marL="342900" indent="-342900">
              <a:spcBef>
                <a:spcPct val="20000"/>
              </a:spcBef>
              <a:defRPr/>
            </a:pPr>
            <a:endParaRPr lang="en-US" altLang="zh-CN" sz="2400" kern="0" dirty="0">
              <a:latin typeface="+mn-lt"/>
            </a:endParaRPr>
          </a:p>
          <a:p>
            <a:pPr marL="342900" indent="-342900">
              <a:spcBef>
                <a:spcPct val="20000"/>
              </a:spcBef>
              <a:buFontTx/>
              <a:buChar char="•"/>
              <a:defRPr/>
            </a:pPr>
            <a:r>
              <a:rPr lang="en-US" altLang="zh-CN" sz="2800" i="1" kern="0" dirty="0">
                <a:latin typeface="+mn-lt"/>
              </a:rPr>
              <a:t>Patrons?</a:t>
            </a:r>
            <a:r>
              <a:rPr lang="en-US" altLang="zh-CN" sz="2800" kern="0" dirty="0">
                <a:latin typeface="+mn-lt"/>
              </a:rPr>
              <a:t> </a:t>
            </a:r>
            <a:r>
              <a:rPr lang="en-US" altLang="zh-CN" sz="2800" kern="0" dirty="0" smtClean="0">
                <a:latin typeface="+mn-lt"/>
              </a:rPr>
              <a:t>  </a:t>
            </a:r>
            <a:r>
              <a:rPr lang="zh-CN" altLang="en-US" sz="2800" kern="0" dirty="0" smtClean="0">
                <a:latin typeface="+mn-lt"/>
              </a:rPr>
              <a:t>不理想，但是佷不错</a:t>
            </a:r>
            <a:endParaRPr lang="en-US" altLang="zh-CN" sz="2800" kern="0" dirty="0">
              <a:latin typeface="+mn-lt"/>
            </a:endParaRPr>
          </a:p>
        </p:txBody>
      </p:sp>
      <p:pic>
        <p:nvPicPr>
          <p:cNvPr id="4" name="Picture 4" descr="restaurant-roots"/>
          <p:cNvPicPr>
            <a:picLocks noChangeAspect="1" noChangeArrowheads="1"/>
          </p:cNvPicPr>
          <p:nvPr/>
        </p:nvPicPr>
        <p:blipFill>
          <a:blip r:embed="rId2" cstate="print"/>
          <a:srcRect/>
          <a:stretch>
            <a:fillRect/>
          </a:stretch>
        </p:blipFill>
        <p:spPr bwMode="auto">
          <a:xfrm>
            <a:off x="609600" y="3276600"/>
            <a:ext cx="7993063" cy="19050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395536" y="1484784"/>
            <a:ext cx="8229600" cy="4525963"/>
          </a:xfrm>
          <a:prstGeom prst="rect">
            <a:avLst/>
          </a:prstGeom>
        </p:spPr>
        <p:txBody>
          <a:bodyPr/>
          <a:lstStyle/>
          <a:p>
            <a:pPr marL="342900" indent="-342900">
              <a:spcBef>
                <a:spcPct val="20000"/>
              </a:spcBef>
              <a:buFontTx/>
              <a:buChar char="•"/>
              <a:defRPr/>
            </a:pPr>
            <a:r>
              <a:rPr lang="zh-CN" altLang="en-US" sz="2800" b="1" kern="0" dirty="0" smtClean="0">
                <a:solidFill>
                  <a:schemeClr val="tx2"/>
                </a:solidFill>
              </a:rPr>
              <a:t>使用信息论中</a:t>
            </a:r>
            <a:r>
              <a:rPr lang="zh-CN" altLang="en-US" sz="2800" b="1" kern="0" dirty="0" smtClean="0">
                <a:solidFill>
                  <a:srgbClr val="FF0000"/>
                </a:solidFill>
              </a:rPr>
              <a:t>信息增益</a:t>
            </a:r>
            <a:r>
              <a:rPr lang="zh-CN" altLang="en-US" sz="2800" b="1" kern="0" dirty="0" smtClean="0">
                <a:solidFill>
                  <a:schemeClr val="tx2"/>
                </a:solidFill>
              </a:rPr>
              <a:t>的概念</a:t>
            </a:r>
            <a:endParaRPr lang="en-US" altLang="zh-CN" sz="2800" b="1" kern="0" dirty="0" smtClean="0">
              <a:solidFill>
                <a:schemeClr val="tx2"/>
              </a:solidFill>
            </a:endParaRPr>
          </a:p>
          <a:p>
            <a:pPr marL="342900" indent="-342900">
              <a:spcBef>
                <a:spcPct val="20000"/>
              </a:spcBef>
              <a:buFontTx/>
              <a:buChar char="•"/>
              <a:defRPr/>
            </a:pPr>
            <a:r>
              <a:rPr lang="zh-CN" altLang="en-US" sz="2800" b="1" kern="0" dirty="0" smtClean="0">
                <a:solidFill>
                  <a:schemeClr val="tx2"/>
                </a:solidFill>
              </a:rPr>
              <a:t>信息增益通过</a:t>
            </a:r>
            <a:r>
              <a:rPr lang="zh-CN" altLang="en-US" sz="2800" b="1" kern="0" dirty="0" smtClean="0">
                <a:solidFill>
                  <a:srgbClr val="FF0000"/>
                </a:solidFill>
              </a:rPr>
              <a:t>信息内容或熵</a:t>
            </a:r>
            <a:r>
              <a:rPr lang="zh-CN" altLang="en-US" sz="2800" b="1" kern="0" dirty="0" smtClean="0">
                <a:solidFill>
                  <a:schemeClr val="tx2"/>
                </a:solidFill>
              </a:rPr>
              <a:t>来定义</a:t>
            </a:r>
            <a:endParaRPr lang="en-US" altLang="zh-CN" sz="2800" b="1" kern="0" dirty="0" smtClean="0">
              <a:solidFill>
                <a:schemeClr val="tx2"/>
              </a:solidFill>
            </a:endParaRPr>
          </a:p>
          <a:p>
            <a:pPr marL="342900" indent="-342900">
              <a:spcBef>
                <a:spcPct val="20000"/>
              </a:spcBef>
              <a:buFontTx/>
              <a:buChar char="•"/>
              <a:defRPr/>
            </a:pPr>
            <a:r>
              <a:rPr lang="zh-CN" altLang="en-US" sz="2800" kern="0" dirty="0" smtClean="0">
                <a:solidFill>
                  <a:srgbClr val="FF0000"/>
                </a:solidFill>
                <a:latin typeface="+mn-lt"/>
              </a:rPr>
              <a:t>熵（</a:t>
            </a:r>
            <a:r>
              <a:rPr lang="en-US" altLang="zh-CN" sz="2800" kern="0" dirty="0" smtClean="0">
                <a:solidFill>
                  <a:srgbClr val="FF0000"/>
                </a:solidFill>
                <a:latin typeface="+mn-lt"/>
              </a:rPr>
              <a:t> Entropy</a:t>
            </a:r>
            <a:r>
              <a:rPr lang="zh-CN" altLang="en-US" sz="2800" kern="0" dirty="0" smtClean="0">
                <a:solidFill>
                  <a:srgbClr val="FF0000"/>
                </a:solidFill>
              </a:rPr>
              <a:t>）</a:t>
            </a:r>
            <a:r>
              <a:rPr lang="en-US" altLang="zh-CN" sz="2800" kern="0" dirty="0" smtClean="0">
                <a:latin typeface="+mn-lt"/>
              </a:rPr>
              <a:t>:</a:t>
            </a:r>
            <a:r>
              <a:rPr lang="zh-CN" altLang="en-US" sz="2800" kern="0" dirty="0" smtClean="0">
                <a:latin typeface="+mn-lt"/>
              </a:rPr>
              <a:t>是随机变量的不确定性度量</a:t>
            </a:r>
            <a:r>
              <a:rPr lang="zh-CN" altLang="en-US" sz="2800" dirty="0" smtClean="0"/>
              <a:t>。信息的获取对应熵的减少，不确定性越小，熵越小</a:t>
            </a:r>
            <a:endParaRPr lang="en-US" altLang="zh-CN" sz="2800" dirty="0" smtClean="0"/>
          </a:p>
          <a:p>
            <a:pPr marL="342900" indent="-342900">
              <a:spcBef>
                <a:spcPct val="20000"/>
              </a:spcBef>
              <a:buFontTx/>
              <a:buChar char="•"/>
              <a:defRPr/>
            </a:pPr>
            <a:r>
              <a:rPr lang="zh-CN" altLang="en-US" sz="2800" dirty="0" smtClean="0"/>
              <a:t>如果目标属性具有</a:t>
            </a:r>
            <a:r>
              <a:rPr lang="en-US" altLang="zh-CN" sz="2800" dirty="0" smtClean="0"/>
              <a:t> n</a:t>
            </a:r>
            <a:r>
              <a:rPr lang="zh-CN" altLang="en-US" sz="2800" dirty="0" smtClean="0"/>
              <a:t>个不同的值，</a:t>
            </a:r>
            <a:r>
              <a:rPr lang="en-US" altLang="zh-CN" sz="2800" dirty="0" smtClean="0"/>
              <a:t>v</a:t>
            </a:r>
            <a:r>
              <a:rPr lang="en-US" altLang="zh-CN" sz="2800" baseline="-25000" dirty="0" smtClean="0"/>
              <a:t>1</a:t>
            </a:r>
            <a:r>
              <a:rPr lang="en-US" altLang="zh-CN" sz="2800" dirty="0" smtClean="0"/>
              <a:t>,…</a:t>
            </a:r>
            <a:r>
              <a:rPr lang="en-US" altLang="zh-CN" sz="2800" dirty="0" err="1" smtClean="0"/>
              <a:t>v</a:t>
            </a:r>
            <a:r>
              <a:rPr lang="en-US" altLang="zh-CN" sz="2800" baseline="-25000" dirty="0" err="1" smtClean="0"/>
              <a:t>n</a:t>
            </a:r>
            <a:r>
              <a:rPr lang="zh-CN" altLang="en-US" sz="2800" dirty="0" smtClean="0"/>
              <a:t>，那么熵定义为：</a:t>
            </a:r>
            <a:endParaRPr lang="en-US" altLang="zh-CN" sz="2800" kern="0" dirty="0">
              <a:solidFill>
                <a:srgbClr val="FF0000"/>
              </a:solidFill>
              <a:latin typeface="+mn-lt"/>
            </a:endParaRPr>
          </a:p>
          <a:p>
            <a:pPr marL="342900" indent="-342900" algn="ctr">
              <a:spcBef>
                <a:spcPct val="20000"/>
              </a:spcBef>
              <a:defRPr/>
            </a:pPr>
            <a:r>
              <a:rPr lang="en-US" altLang="zh-CN" sz="2800" kern="0" dirty="0">
                <a:latin typeface="+mn-lt"/>
              </a:rPr>
              <a:t>I(P(v</a:t>
            </a:r>
            <a:r>
              <a:rPr lang="en-US" altLang="zh-CN" sz="2800" kern="0" baseline="-25000" dirty="0">
                <a:latin typeface="+mn-lt"/>
              </a:rPr>
              <a:t>1</a:t>
            </a:r>
            <a:r>
              <a:rPr lang="en-US" altLang="zh-CN" sz="2800" kern="0" dirty="0">
                <a:latin typeface="+mn-lt"/>
              </a:rPr>
              <a:t>), … , P(</a:t>
            </a:r>
            <a:r>
              <a:rPr lang="en-US" altLang="zh-CN" sz="2800" kern="0" dirty="0" err="1">
                <a:latin typeface="+mn-lt"/>
              </a:rPr>
              <a:t>v</a:t>
            </a:r>
            <a:r>
              <a:rPr lang="en-US" altLang="zh-CN" sz="2800" kern="0" baseline="-25000" dirty="0" err="1">
                <a:latin typeface="+mn-lt"/>
              </a:rPr>
              <a:t>n</a:t>
            </a:r>
            <a:r>
              <a:rPr lang="en-US" altLang="zh-CN" sz="2800" kern="0" dirty="0">
                <a:latin typeface="+mn-lt"/>
              </a:rPr>
              <a:t>)) = </a:t>
            </a:r>
            <a:r>
              <a:rPr lang="el-GR" altLang="zh-CN" sz="2800" kern="0" dirty="0">
                <a:latin typeface="+mn-lt"/>
                <a:ea typeface="+mn-ea"/>
                <a:cs typeface="Arial" charset="0"/>
              </a:rPr>
              <a:t>Σ</a:t>
            </a:r>
            <a:r>
              <a:rPr lang="en-US" altLang="zh-CN" sz="2800" kern="0" baseline="-25000" dirty="0" err="1">
                <a:latin typeface="+mn-lt"/>
              </a:rPr>
              <a:t>i</a:t>
            </a:r>
            <a:r>
              <a:rPr lang="en-US" altLang="zh-CN" sz="2800" kern="0" baseline="-25000" dirty="0">
                <a:latin typeface="+mn-lt"/>
              </a:rPr>
              <a:t>=1</a:t>
            </a:r>
            <a:r>
              <a:rPr lang="en-US" altLang="zh-CN" sz="2800" kern="0" dirty="0">
                <a:latin typeface="+mn-lt"/>
              </a:rPr>
              <a:t> -P(v</a:t>
            </a:r>
            <a:r>
              <a:rPr lang="en-US" altLang="zh-CN" sz="2800" kern="0" baseline="-25000" dirty="0">
                <a:latin typeface="+mn-lt"/>
              </a:rPr>
              <a:t>i</a:t>
            </a:r>
            <a:r>
              <a:rPr lang="en-US" altLang="zh-CN" sz="2800" kern="0" dirty="0">
                <a:latin typeface="+mn-lt"/>
              </a:rPr>
              <a:t>) log</a:t>
            </a:r>
            <a:r>
              <a:rPr lang="en-US" altLang="zh-CN" sz="2800" kern="0" baseline="-25000" dirty="0">
                <a:latin typeface="+mn-lt"/>
              </a:rPr>
              <a:t>2</a:t>
            </a:r>
            <a:r>
              <a:rPr lang="en-US" altLang="zh-CN" sz="2800" kern="0" dirty="0">
                <a:latin typeface="+mn-lt"/>
              </a:rPr>
              <a:t> P(v</a:t>
            </a:r>
            <a:r>
              <a:rPr lang="en-US" altLang="zh-CN" sz="2800" kern="0" baseline="-25000" dirty="0">
                <a:latin typeface="+mn-lt"/>
              </a:rPr>
              <a:t>i</a:t>
            </a:r>
            <a:r>
              <a:rPr lang="en-US" altLang="zh-CN" sz="2800" kern="0" dirty="0" smtClean="0">
                <a:latin typeface="+mn-lt"/>
              </a:rPr>
              <a:t>)</a:t>
            </a:r>
          </a:p>
          <a:p>
            <a:pPr marL="342900" indent="-342900" algn="ctr">
              <a:spcBef>
                <a:spcPct val="20000"/>
              </a:spcBef>
              <a:defRPr/>
            </a:pPr>
            <a:endParaRPr lang="en-US" altLang="zh-CN" sz="2800" kern="0" dirty="0" smtClean="0">
              <a:latin typeface="+mn-lt"/>
            </a:endParaRPr>
          </a:p>
          <a:p>
            <a:pPr marL="342900" indent="-342900" algn="ctr">
              <a:spcBef>
                <a:spcPct val="20000"/>
              </a:spcBef>
              <a:defRPr/>
            </a:pPr>
            <a:r>
              <a:rPr lang="en-US" altLang="zh-CN" sz="2800" kern="0" dirty="0" smtClean="0"/>
              <a:t>P(v</a:t>
            </a:r>
            <a:r>
              <a:rPr lang="en-US" altLang="zh-CN" sz="2800" kern="0" baseline="-25000" dirty="0" smtClean="0"/>
              <a:t>i</a:t>
            </a:r>
            <a:r>
              <a:rPr lang="en-US" altLang="zh-CN" sz="2800" kern="0" dirty="0" smtClean="0"/>
              <a:t>)</a:t>
            </a:r>
            <a:r>
              <a:rPr lang="zh-CN" altLang="en-US" sz="2800" kern="0" dirty="0" smtClean="0"/>
              <a:t>是实例集中属于类别</a:t>
            </a:r>
            <a:r>
              <a:rPr lang="en-US" altLang="zh-CN" sz="2800" kern="0" dirty="0" smtClean="0"/>
              <a:t>v</a:t>
            </a:r>
            <a:r>
              <a:rPr lang="en-US" altLang="zh-CN" sz="2800" kern="0" baseline="-25000" dirty="0" smtClean="0"/>
              <a:t>i</a:t>
            </a:r>
            <a:r>
              <a:rPr lang="zh-CN" altLang="en-US" sz="2800" kern="0" dirty="0" smtClean="0"/>
              <a:t>的比例</a:t>
            </a:r>
            <a:endParaRPr lang="en-US" altLang="zh-CN" sz="2800" kern="0" dirty="0">
              <a:latin typeface="+mn-lt"/>
            </a:endParaRPr>
          </a:p>
          <a:p>
            <a:pPr marL="342900" indent="-342900" algn="ctr">
              <a:spcBef>
                <a:spcPct val="20000"/>
              </a:spcBef>
              <a:defRPr/>
            </a:pPr>
            <a:endParaRPr lang="en-US" altLang="zh-CN" sz="2800" kern="0" dirty="0">
              <a:latin typeface="+mn-lt"/>
            </a:endParaRPr>
          </a:p>
        </p:txBody>
      </p:sp>
      <p:sp>
        <p:nvSpPr>
          <p:cNvPr id="4" name="Rectangle 2"/>
          <p:cNvSpPr txBox="1">
            <a:spLocks noChangeArrowheads="1"/>
          </p:cNvSpPr>
          <p:nvPr/>
        </p:nvSpPr>
        <p:spPr>
          <a:xfrm>
            <a:off x="611560" y="332656"/>
            <a:ext cx="8229600" cy="1143000"/>
          </a:xfrm>
          <a:prstGeom prst="rect">
            <a:avLst/>
          </a:prstGeom>
        </p:spPr>
        <p:txBody>
          <a:bodyPr/>
          <a:lstStyle/>
          <a:p>
            <a:pPr algn="ctr">
              <a:defRPr/>
            </a:pPr>
            <a:r>
              <a:rPr lang="zh-CN" altLang="en-US" sz="4000" b="1" kern="0" dirty="0" smtClean="0">
                <a:solidFill>
                  <a:schemeClr val="tx2"/>
                </a:solidFill>
                <a:latin typeface="+mj-lt"/>
                <a:cs typeface="+mj-cs"/>
              </a:rPr>
              <a:t>选择一个属性（续）</a:t>
            </a:r>
            <a:endParaRPr lang="en-US" altLang="zh-CN" sz="4000" b="1" kern="0" dirty="0">
              <a:solidFill>
                <a:schemeClr val="tx2"/>
              </a:solidFill>
              <a:latin typeface="+mj-lt"/>
              <a:cs typeface="+mj-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395536" y="1484784"/>
            <a:ext cx="8229600" cy="4525963"/>
          </a:xfrm>
          <a:prstGeom prst="rect">
            <a:avLst/>
          </a:prstGeom>
        </p:spPr>
        <p:txBody>
          <a:bodyPr/>
          <a:lstStyle/>
          <a:p>
            <a:pPr marL="342900" indent="-342900">
              <a:spcBef>
                <a:spcPct val="20000"/>
              </a:spcBef>
              <a:buFontTx/>
              <a:buChar char="•"/>
              <a:defRPr/>
            </a:pPr>
            <a:r>
              <a:rPr lang="zh-CN" altLang="en-US" sz="2800" kern="0" dirty="0" smtClean="0"/>
              <a:t>例如，一个训练集包括</a:t>
            </a:r>
            <a:r>
              <a:rPr lang="en-US" altLang="zh-CN" sz="2800" i="1" kern="0" dirty="0" smtClean="0">
                <a:latin typeface="+mn-lt"/>
              </a:rPr>
              <a:t>p</a:t>
            </a:r>
            <a:r>
              <a:rPr lang="en-US" altLang="zh-CN" sz="2800" kern="0" dirty="0" smtClean="0">
                <a:latin typeface="+mn-lt"/>
              </a:rPr>
              <a:t> </a:t>
            </a:r>
            <a:r>
              <a:rPr lang="zh-CN" altLang="en-US" sz="2800" kern="0" dirty="0" smtClean="0">
                <a:latin typeface="+mn-lt"/>
              </a:rPr>
              <a:t>个正例样本和</a:t>
            </a:r>
            <a:r>
              <a:rPr lang="en-US" altLang="zh-CN" sz="2800" kern="0" dirty="0" smtClean="0">
                <a:latin typeface="+mn-lt"/>
              </a:rPr>
              <a:t> </a:t>
            </a:r>
            <a:r>
              <a:rPr lang="en-US" altLang="zh-CN" sz="2800" i="1" kern="0" dirty="0">
                <a:latin typeface="+mn-lt"/>
              </a:rPr>
              <a:t>n</a:t>
            </a:r>
            <a:r>
              <a:rPr lang="en-US" altLang="zh-CN" sz="2800" kern="0" dirty="0">
                <a:latin typeface="+mn-lt"/>
              </a:rPr>
              <a:t> </a:t>
            </a:r>
            <a:r>
              <a:rPr lang="zh-CN" altLang="en-US" sz="2800" kern="0" dirty="0" smtClean="0">
                <a:latin typeface="+mn-lt"/>
              </a:rPr>
              <a:t>个负例样本</a:t>
            </a:r>
            <a:r>
              <a:rPr lang="en-US" altLang="zh-CN" sz="2800" kern="0" dirty="0" smtClean="0">
                <a:latin typeface="+mn-lt"/>
              </a:rPr>
              <a:t>:</a:t>
            </a:r>
            <a:endParaRPr lang="en-US" altLang="zh-CN" sz="2800" kern="0" dirty="0">
              <a:latin typeface="+mn-lt"/>
            </a:endParaRPr>
          </a:p>
          <a:p>
            <a:pPr marL="342900" indent="-342900" algn="ctr">
              <a:spcBef>
                <a:spcPct val="20000"/>
              </a:spcBef>
              <a:defRPr/>
            </a:pPr>
            <a:endParaRPr lang="en-US" altLang="zh-CN" sz="2800" kern="0" dirty="0">
              <a:latin typeface="+mn-lt"/>
            </a:endParaRPr>
          </a:p>
        </p:txBody>
      </p:sp>
      <p:graphicFrame>
        <p:nvGraphicFramePr>
          <p:cNvPr id="4" name="Object 17"/>
          <p:cNvGraphicFramePr>
            <a:graphicFrameLocks noChangeAspect="1"/>
          </p:cNvGraphicFramePr>
          <p:nvPr/>
        </p:nvGraphicFramePr>
        <p:xfrm>
          <a:off x="683568" y="2924944"/>
          <a:ext cx="7862888" cy="990600"/>
        </p:xfrm>
        <a:graphic>
          <a:graphicData uri="http://schemas.openxmlformats.org/presentationml/2006/ole">
            <p:oleObj spid="_x0000_s1026" name="Equation" r:id="rId3" imgW="3327120" imgH="419040" progId="Equation.3">
              <p:embed/>
            </p:oleObj>
          </a:graphicData>
        </a:graphic>
      </p:graphicFrame>
      <p:sp>
        <p:nvSpPr>
          <p:cNvPr id="5" name="Rectangle 2"/>
          <p:cNvSpPr txBox="1">
            <a:spLocks noChangeArrowheads="1"/>
          </p:cNvSpPr>
          <p:nvPr/>
        </p:nvSpPr>
        <p:spPr>
          <a:xfrm>
            <a:off x="611560" y="332656"/>
            <a:ext cx="8229600" cy="1143000"/>
          </a:xfrm>
          <a:prstGeom prst="rect">
            <a:avLst/>
          </a:prstGeom>
        </p:spPr>
        <p:txBody>
          <a:bodyPr/>
          <a:lstStyle/>
          <a:p>
            <a:pPr algn="ctr">
              <a:defRPr/>
            </a:pPr>
            <a:r>
              <a:rPr lang="zh-CN" altLang="en-US" sz="4000" b="1" kern="0" dirty="0" smtClean="0">
                <a:solidFill>
                  <a:schemeClr val="tx2"/>
                </a:solidFill>
                <a:latin typeface="+mj-lt"/>
                <a:cs typeface="+mj-cs"/>
              </a:rPr>
              <a:t>选择一个属性（续）</a:t>
            </a:r>
            <a:endParaRPr lang="en-US" altLang="zh-CN" sz="4000" b="1" kern="0" dirty="0">
              <a:solidFill>
                <a:schemeClr val="tx2"/>
              </a:solidFill>
              <a:latin typeface="+mj-lt"/>
              <a:cs typeface="+mj-cs"/>
            </a:endParaRPr>
          </a:p>
        </p:txBody>
      </p:sp>
      <p:pic>
        <p:nvPicPr>
          <p:cNvPr id="6" name="Picture 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915816" y="4221088"/>
            <a:ext cx="2736304" cy="2457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57200" y="274638"/>
            <a:ext cx="8229600" cy="1143000"/>
          </a:xfrm>
          <a:prstGeom prst="rect">
            <a:avLst/>
          </a:prstGeom>
        </p:spPr>
        <p:txBody>
          <a:bodyPr/>
          <a:lstStyle/>
          <a:p>
            <a:pPr algn="ctr">
              <a:defRPr/>
            </a:pPr>
            <a:r>
              <a:rPr lang="zh-CN" altLang="en-US" sz="4000" b="1" kern="0" dirty="0" smtClean="0">
                <a:solidFill>
                  <a:schemeClr val="tx2"/>
                </a:solidFill>
                <a:latin typeface="+mj-lt"/>
                <a:cs typeface="+mj-cs"/>
              </a:rPr>
              <a:t>信息增益（</a:t>
            </a:r>
            <a:r>
              <a:rPr lang="en-US" altLang="zh-CN" sz="4000" b="1" kern="0" dirty="0" smtClean="0">
                <a:solidFill>
                  <a:schemeClr val="tx2"/>
                </a:solidFill>
                <a:latin typeface="+mj-lt"/>
                <a:cs typeface="+mj-cs"/>
              </a:rPr>
              <a:t>Information gain</a:t>
            </a:r>
            <a:r>
              <a:rPr lang="zh-CN" altLang="en-US" sz="4000" b="1" kern="0" dirty="0" smtClean="0">
                <a:solidFill>
                  <a:schemeClr val="tx2"/>
                </a:solidFill>
                <a:latin typeface="+mj-lt"/>
                <a:cs typeface="+mj-cs"/>
              </a:rPr>
              <a:t>）</a:t>
            </a:r>
            <a:endParaRPr lang="en-US" altLang="zh-CN" sz="4000" b="1" kern="0" dirty="0">
              <a:solidFill>
                <a:schemeClr val="tx2"/>
              </a:solidFill>
              <a:latin typeface="+mj-lt"/>
              <a:cs typeface="+mj-cs"/>
            </a:endParaRPr>
          </a:p>
        </p:txBody>
      </p:sp>
      <p:sp>
        <p:nvSpPr>
          <p:cNvPr id="3" name="Rectangle 3"/>
          <p:cNvSpPr txBox="1">
            <a:spLocks noChangeArrowheads="1"/>
          </p:cNvSpPr>
          <p:nvPr/>
        </p:nvSpPr>
        <p:spPr>
          <a:xfrm>
            <a:off x="467544" y="1556792"/>
            <a:ext cx="8229600" cy="4525963"/>
          </a:xfrm>
          <a:prstGeom prst="rect">
            <a:avLst/>
          </a:prstGeom>
        </p:spPr>
        <p:txBody>
          <a:bodyPr/>
          <a:lstStyle/>
          <a:p>
            <a:pPr marL="342900" indent="-342900">
              <a:spcBef>
                <a:spcPct val="20000"/>
              </a:spcBef>
              <a:buFontTx/>
              <a:buChar char="•"/>
              <a:defRPr/>
            </a:pPr>
            <a:r>
              <a:rPr lang="zh-CN" altLang="en-US" sz="2400" kern="0" dirty="0" smtClean="0">
                <a:solidFill>
                  <a:srgbClr val="FF0000"/>
                </a:solidFill>
              </a:rPr>
              <a:t>信息增益</a:t>
            </a:r>
            <a:r>
              <a:rPr lang="zh-CN" altLang="en-US" sz="2400" kern="0" dirty="0" smtClean="0"/>
              <a:t>（</a:t>
            </a:r>
            <a:r>
              <a:rPr lang="en-US" altLang="zh-CN" sz="2400" kern="0" dirty="0" smtClean="0"/>
              <a:t>Information Gain</a:t>
            </a:r>
            <a:r>
              <a:rPr lang="zh-CN" altLang="en-US" sz="2400" kern="0" dirty="0" smtClean="0"/>
              <a:t>）</a:t>
            </a:r>
            <a:r>
              <a:rPr lang="en-US" altLang="zh-CN" sz="2400" kern="0" dirty="0" smtClean="0"/>
              <a:t> </a:t>
            </a:r>
            <a:r>
              <a:rPr lang="zh-CN" altLang="en-US" sz="2400" kern="0" dirty="0" smtClean="0"/>
              <a:t>：</a:t>
            </a:r>
            <a:r>
              <a:rPr lang="zh-CN" altLang="en-US" sz="2400" dirty="0" smtClean="0"/>
              <a:t>一个属性的信息增益就是由于使用这个属性分割样例而导致的期望熵降低，即不确定性的减少量</a:t>
            </a:r>
            <a:endParaRPr lang="en-US" altLang="zh-CN" sz="2400" dirty="0" smtClean="0"/>
          </a:p>
          <a:p>
            <a:pPr marL="342900" indent="-342900">
              <a:spcBef>
                <a:spcPct val="20000"/>
              </a:spcBef>
              <a:buFontTx/>
              <a:buChar char="•"/>
              <a:defRPr/>
            </a:pPr>
            <a:endParaRPr lang="en-US" altLang="zh-CN" sz="2400" kern="0" dirty="0" smtClean="0"/>
          </a:p>
          <a:p>
            <a:pPr marL="342900" indent="-342900">
              <a:spcBef>
                <a:spcPct val="20000"/>
              </a:spcBef>
              <a:buFontTx/>
              <a:buChar char="•"/>
              <a:defRPr/>
            </a:pPr>
            <a:endParaRPr lang="en-US" altLang="zh-CN" sz="2400" kern="0" dirty="0" smtClean="0">
              <a:latin typeface="+mn-lt"/>
            </a:endParaRPr>
          </a:p>
          <a:p>
            <a:pPr marL="342900" indent="-342900">
              <a:spcBef>
                <a:spcPct val="20000"/>
              </a:spcBef>
              <a:buFontTx/>
              <a:buChar char="•"/>
              <a:defRPr/>
            </a:pPr>
            <a:endParaRPr lang="en-US" altLang="zh-CN" sz="2400" kern="0" dirty="0" smtClean="0">
              <a:latin typeface="+mn-lt"/>
            </a:endParaRPr>
          </a:p>
          <a:p>
            <a:pPr marL="342900" indent="-342900">
              <a:spcBef>
                <a:spcPct val="20000"/>
              </a:spcBef>
              <a:buFontTx/>
              <a:buChar char="•"/>
              <a:defRPr/>
            </a:pPr>
            <a:r>
              <a:rPr lang="en-US" altLang="zh-CN" sz="2400" kern="0" dirty="0" smtClean="0">
                <a:latin typeface="+mn-lt"/>
              </a:rPr>
              <a:t>Remainder(A)</a:t>
            </a:r>
            <a:r>
              <a:rPr lang="zh-CN" altLang="en-US" sz="2400" i="1" kern="0" dirty="0" smtClean="0">
                <a:latin typeface="+mn-lt"/>
              </a:rPr>
              <a:t>是</a:t>
            </a:r>
            <a:r>
              <a:rPr lang="zh-CN" altLang="en-US" sz="2400" i="1" kern="0" dirty="0" smtClean="0"/>
              <a:t>用属性</a:t>
            </a:r>
            <a:r>
              <a:rPr lang="en-US" altLang="zh-CN" sz="2400" i="1" kern="0" dirty="0" smtClean="0"/>
              <a:t>A</a:t>
            </a:r>
            <a:r>
              <a:rPr lang="zh-CN" altLang="en-US" sz="2400" i="1" kern="0" dirty="0" smtClean="0"/>
              <a:t>测试后</a:t>
            </a:r>
            <a:r>
              <a:rPr lang="zh-CN" altLang="en-US" sz="2400" i="1" kern="0" dirty="0" smtClean="0">
                <a:latin typeface="+mn-lt"/>
              </a:rPr>
              <a:t>剩余的期望熵：一个属性</a:t>
            </a:r>
            <a:r>
              <a:rPr lang="en-US" altLang="zh-CN" sz="2400" i="1" kern="0" dirty="0" smtClean="0">
                <a:latin typeface="+mn-lt"/>
              </a:rPr>
              <a:t>A</a:t>
            </a:r>
            <a:r>
              <a:rPr lang="zh-CN" altLang="en-US" sz="2400" i="1" kern="0" dirty="0" smtClean="0">
                <a:latin typeface="+mn-lt"/>
              </a:rPr>
              <a:t>假定有</a:t>
            </a:r>
            <a:r>
              <a:rPr lang="en-US" altLang="zh-CN" sz="2400" i="1" kern="0" dirty="0" smtClean="0">
                <a:latin typeface="Monotype Corsiva" pitchFamily="66" charset="0"/>
              </a:rPr>
              <a:t>v</a:t>
            </a:r>
            <a:r>
              <a:rPr lang="en-US" altLang="zh-CN" sz="2400" kern="0" dirty="0" smtClean="0">
                <a:latin typeface="+mn-lt"/>
              </a:rPr>
              <a:t> </a:t>
            </a:r>
            <a:r>
              <a:rPr lang="zh-CN" altLang="en-US" sz="2400" kern="0" dirty="0" smtClean="0">
                <a:latin typeface="+mn-lt"/>
              </a:rPr>
              <a:t>个不同的取值，根据其取值可以将数据集</a:t>
            </a:r>
            <a:r>
              <a:rPr lang="en-US" altLang="zh-CN" sz="2400" kern="0" dirty="0" smtClean="0">
                <a:latin typeface="+mn-lt"/>
              </a:rPr>
              <a:t>E</a:t>
            </a:r>
            <a:r>
              <a:rPr lang="zh-CN" altLang="en-US" sz="2400" kern="0" dirty="0" smtClean="0">
                <a:latin typeface="+mn-lt"/>
              </a:rPr>
              <a:t>分成</a:t>
            </a:r>
            <a:r>
              <a:rPr lang="en-US" altLang="zh-CN" sz="2400" i="1" kern="0" dirty="0" smtClean="0">
                <a:latin typeface="+mn-lt"/>
              </a:rPr>
              <a:t>E</a:t>
            </a:r>
            <a:r>
              <a:rPr lang="en-US" altLang="zh-CN" sz="2400" i="1" kern="0" baseline="-25000" dirty="0" smtClean="0">
                <a:latin typeface="+mn-lt"/>
              </a:rPr>
              <a:t>1</a:t>
            </a:r>
            <a:r>
              <a:rPr lang="en-US" altLang="zh-CN" sz="2400" kern="0" dirty="0">
                <a:latin typeface="+mn-lt"/>
              </a:rPr>
              <a:t>, … , </a:t>
            </a:r>
            <a:r>
              <a:rPr lang="en-US" altLang="zh-CN" sz="2400" i="1" kern="0" dirty="0" err="1">
                <a:latin typeface="+mn-lt"/>
              </a:rPr>
              <a:t>E</a:t>
            </a:r>
            <a:r>
              <a:rPr lang="en-US" altLang="zh-CN" sz="2400" i="1" kern="0" baseline="-25000" dirty="0" err="1">
                <a:latin typeface="Monotype Corsiva" pitchFamily="66" charset="0"/>
              </a:rPr>
              <a:t>v</a:t>
            </a:r>
            <a:r>
              <a:rPr lang="en-US" altLang="zh-CN" sz="2400" kern="0" dirty="0">
                <a:latin typeface="+mn-lt"/>
              </a:rPr>
              <a:t> </a:t>
            </a:r>
            <a:r>
              <a:rPr lang="zh-CN" altLang="en-US" sz="2400" kern="0" dirty="0" smtClean="0">
                <a:latin typeface="+mn-lt"/>
              </a:rPr>
              <a:t>子集，</a:t>
            </a:r>
            <a:r>
              <a:rPr lang="zh-CN" altLang="en-US" sz="2400" kern="0" dirty="0" smtClean="0"/>
              <a:t>每个子集</a:t>
            </a:r>
            <a:r>
              <a:rPr lang="en-US" altLang="zh-CN" sz="2400" kern="0" dirty="0" err="1" smtClean="0"/>
              <a:t>E</a:t>
            </a:r>
            <a:r>
              <a:rPr lang="en-US" altLang="zh-CN" sz="2400" kern="0" baseline="-25000" dirty="0" err="1" smtClean="0"/>
              <a:t>i</a:t>
            </a:r>
            <a:r>
              <a:rPr lang="zh-CN" altLang="en-US" sz="2400" kern="0" dirty="0" smtClean="0"/>
              <a:t>包含</a:t>
            </a:r>
            <a:r>
              <a:rPr lang="en-US" altLang="zh-CN" sz="2400" kern="0" dirty="0" smtClean="0"/>
              <a:t>p</a:t>
            </a:r>
            <a:r>
              <a:rPr lang="en-US" altLang="zh-CN" sz="2400" kern="0" baseline="-25000" dirty="0" smtClean="0"/>
              <a:t>i</a:t>
            </a:r>
            <a:r>
              <a:rPr lang="zh-CN" altLang="en-US" sz="2400" kern="0" dirty="0" smtClean="0"/>
              <a:t>个正例，</a:t>
            </a:r>
            <a:r>
              <a:rPr lang="en-US" altLang="zh-CN" sz="2400" kern="0" dirty="0" err="1" smtClean="0"/>
              <a:t>n</a:t>
            </a:r>
            <a:r>
              <a:rPr lang="en-US" altLang="zh-CN" sz="2400" kern="0" baseline="-25000" dirty="0" err="1" smtClean="0"/>
              <a:t>i</a:t>
            </a:r>
            <a:r>
              <a:rPr lang="zh-CN" altLang="en-US" sz="2400" kern="0" dirty="0" smtClean="0"/>
              <a:t>个负例，</a:t>
            </a:r>
            <a:endParaRPr lang="en-US" altLang="zh-CN" sz="2400" kern="0" dirty="0">
              <a:latin typeface="+mn-lt"/>
            </a:endParaRPr>
          </a:p>
          <a:p>
            <a:pPr marL="342900" indent="-342900">
              <a:spcBef>
                <a:spcPct val="20000"/>
              </a:spcBef>
              <a:buFontTx/>
              <a:buChar char="•"/>
              <a:defRPr/>
            </a:pPr>
            <a:endParaRPr lang="en-US" altLang="zh-CN" sz="2400" kern="0" dirty="0">
              <a:latin typeface="+mn-lt"/>
            </a:endParaRPr>
          </a:p>
          <a:p>
            <a:pPr marL="342900" indent="-342900">
              <a:spcBef>
                <a:spcPct val="20000"/>
              </a:spcBef>
              <a:buFontTx/>
              <a:buChar char="•"/>
              <a:defRPr/>
            </a:pPr>
            <a:endParaRPr lang="en-US" altLang="zh-CN" sz="2400" kern="0" dirty="0">
              <a:latin typeface="+mn-lt"/>
            </a:endParaRPr>
          </a:p>
          <a:p>
            <a:pPr marL="342900" indent="-342900">
              <a:spcBef>
                <a:spcPct val="20000"/>
              </a:spcBef>
              <a:buFontTx/>
              <a:buChar char="•"/>
              <a:defRPr/>
            </a:pPr>
            <a:endParaRPr lang="en-US" altLang="zh-CN" sz="2400" kern="0" dirty="0">
              <a:latin typeface="+mn-lt"/>
            </a:endParaRPr>
          </a:p>
        </p:txBody>
      </p:sp>
      <p:graphicFrame>
        <p:nvGraphicFramePr>
          <p:cNvPr id="4" name="Object 8"/>
          <p:cNvGraphicFramePr>
            <a:graphicFrameLocks noChangeAspect="1"/>
          </p:cNvGraphicFramePr>
          <p:nvPr/>
        </p:nvGraphicFramePr>
        <p:xfrm>
          <a:off x="1403648" y="5301208"/>
          <a:ext cx="5715000" cy="935038"/>
        </p:xfrm>
        <a:graphic>
          <a:graphicData uri="http://schemas.openxmlformats.org/presentationml/2006/ole">
            <p:oleObj spid="_x0000_s2050" name="Equation" r:id="rId4" imgW="2717640" imgH="444240" progId="Equation.3">
              <p:embed/>
            </p:oleObj>
          </a:graphicData>
        </a:graphic>
      </p:graphicFrame>
      <p:graphicFrame>
        <p:nvGraphicFramePr>
          <p:cNvPr id="5" name="Object 9"/>
          <p:cNvGraphicFramePr>
            <a:graphicFrameLocks noChangeAspect="1"/>
          </p:cNvGraphicFramePr>
          <p:nvPr/>
        </p:nvGraphicFramePr>
        <p:xfrm>
          <a:off x="1403648" y="2708920"/>
          <a:ext cx="5867400" cy="982663"/>
        </p:xfrm>
        <a:graphic>
          <a:graphicData uri="http://schemas.openxmlformats.org/presentationml/2006/ole">
            <p:oleObj spid="_x0000_s2051" name="Equation" r:id="rId5" imgW="2501640" imgH="419040" progId="Equation.3">
              <p:embed/>
            </p:oleObj>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57200" y="274638"/>
            <a:ext cx="8229600" cy="1143000"/>
          </a:xfrm>
          <a:prstGeom prst="rect">
            <a:avLst/>
          </a:prstGeom>
        </p:spPr>
        <p:txBody>
          <a:bodyPr/>
          <a:lstStyle/>
          <a:p>
            <a:pPr algn="ctr">
              <a:defRPr/>
            </a:pPr>
            <a:r>
              <a:rPr lang="zh-CN" altLang="en-US" sz="4000" b="1" kern="0" dirty="0" smtClean="0">
                <a:solidFill>
                  <a:schemeClr val="tx2"/>
                </a:solidFill>
                <a:latin typeface="+mj-lt"/>
                <a:cs typeface="+mj-cs"/>
              </a:rPr>
              <a:t>信息增益（续）</a:t>
            </a:r>
            <a:endParaRPr lang="en-US" altLang="zh-CN" sz="4000" b="1" kern="0" dirty="0">
              <a:solidFill>
                <a:schemeClr val="tx2"/>
              </a:solidFill>
              <a:latin typeface="+mj-lt"/>
              <a:cs typeface="+mj-cs"/>
            </a:endParaRPr>
          </a:p>
        </p:txBody>
      </p:sp>
      <p:sp>
        <p:nvSpPr>
          <p:cNvPr id="3" name="Rectangle 3"/>
          <p:cNvSpPr txBox="1">
            <a:spLocks noChangeArrowheads="1"/>
          </p:cNvSpPr>
          <p:nvPr/>
        </p:nvSpPr>
        <p:spPr>
          <a:xfrm>
            <a:off x="467544" y="1556792"/>
            <a:ext cx="8229600" cy="4525963"/>
          </a:xfrm>
          <a:prstGeom prst="rect">
            <a:avLst/>
          </a:prstGeom>
        </p:spPr>
        <p:txBody>
          <a:bodyPr/>
          <a:lstStyle/>
          <a:p>
            <a:pPr marL="342900" indent="-342900">
              <a:spcBef>
                <a:spcPct val="20000"/>
              </a:spcBef>
              <a:defRPr/>
            </a:pPr>
            <a:r>
              <a:rPr lang="zh-CN" altLang="en-US" sz="2400" kern="0" dirty="0" smtClean="0">
                <a:latin typeface="+mn-lt"/>
              </a:rPr>
              <a:t>对于餐馆是否等座位的数据集</a:t>
            </a:r>
            <a:r>
              <a:rPr lang="en-US" altLang="zh-CN" sz="2400" kern="0" dirty="0" smtClean="0">
                <a:latin typeface="+mn-lt"/>
              </a:rPr>
              <a:t>, </a:t>
            </a:r>
            <a:r>
              <a:rPr lang="en-US" altLang="zh-CN" sz="2400" i="1" kern="0" dirty="0">
                <a:latin typeface="Monotype Corsiva" pitchFamily="66" charset="0"/>
              </a:rPr>
              <a:t>p</a:t>
            </a:r>
            <a:r>
              <a:rPr lang="en-US" altLang="zh-CN" sz="2400" i="1" kern="0" dirty="0">
                <a:latin typeface="+mn-lt"/>
              </a:rPr>
              <a:t> = </a:t>
            </a:r>
            <a:r>
              <a:rPr lang="en-US" altLang="zh-CN" sz="2400" i="1" kern="0" dirty="0">
                <a:latin typeface="Monotype Corsiva" pitchFamily="66" charset="0"/>
              </a:rPr>
              <a:t>n</a:t>
            </a:r>
            <a:r>
              <a:rPr lang="en-US" altLang="zh-CN" sz="2400" i="1" kern="0" dirty="0">
                <a:latin typeface="+mn-lt"/>
              </a:rPr>
              <a:t> = 6, I(6/12, 6/12) = 1</a:t>
            </a:r>
            <a:r>
              <a:rPr lang="en-US" altLang="zh-CN" sz="2400" kern="0" dirty="0">
                <a:latin typeface="+mn-lt"/>
              </a:rPr>
              <a:t> bit</a:t>
            </a:r>
          </a:p>
          <a:p>
            <a:pPr marL="342900" indent="-342900">
              <a:spcBef>
                <a:spcPct val="20000"/>
              </a:spcBef>
              <a:defRPr/>
            </a:pPr>
            <a:endParaRPr lang="en-US" altLang="zh-CN" sz="2400" kern="0" dirty="0">
              <a:latin typeface="+mn-lt"/>
            </a:endParaRPr>
          </a:p>
          <a:p>
            <a:pPr marL="342900" indent="-342900">
              <a:spcBef>
                <a:spcPct val="20000"/>
              </a:spcBef>
              <a:defRPr/>
            </a:pPr>
            <a:r>
              <a:rPr lang="zh-CN" altLang="en-US" sz="2400" kern="0" dirty="0" smtClean="0">
                <a:latin typeface="+mn-lt"/>
              </a:rPr>
              <a:t>考虑</a:t>
            </a:r>
            <a:r>
              <a:rPr lang="en-US" altLang="zh-CN" sz="2400" kern="0" dirty="0" smtClean="0">
                <a:latin typeface="+mn-lt"/>
              </a:rPr>
              <a:t>Patrons </a:t>
            </a:r>
            <a:r>
              <a:rPr lang="zh-CN" altLang="en-US" sz="2400" kern="0" dirty="0" smtClean="0">
                <a:latin typeface="+mn-lt"/>
              </a:rPr>
              <a:t>和</a:t>
            </a:r>
            <a:r>
              <a:rPr lang="en-US" altLang="zh-CN" sz="2400" kern="0" dirty="0" smtClean="0">
                <a:latin typeface="+mn-lt"/>
              </a:rPr>
              <a:t> Type </a:t>
            </a:r>
            <a:r>
              <a:rPr lang="zh-CN" altLang="en-US" sz="2400" kern="0" dirty="0" smtClean="0">
                <a:latin typeface="+mn-lt"/>
              </a:rPr>
              <a:t>两个属性</a:t>
            </a:r>
            <a:r>
              <a:rPr lang="en-US" altLang="zh-CN" sz="2400" kern="0" dirty="0" smtClean="0">
                <a:latin typeface="+mn-lt"/>
              </a:rPr>
              <a:t>:</a:t>
            </a:r>
            <a:endParaRPr lang="en-US" altLang="zh-CN" sz="2400" kern="0" dirty="0">
              <a:latin typeface="+mn-lt"/>
            </a:endParaRPr>
          </a:p>
          <a:p>
            <a:pPr marL="342900" indent="-342900">
              <a:spcBef>
                <a:spcPct val="20000"/>
              </a:spcBef>
              <a:buFontTx/>
              <a:buChar char="•"/>
              <a:defRPr/>
            </a:pPr>
            <a:endParaRPr lang="en-US" altLang="zh-CN" sz="2000" kern="0" dirty="0">
              <a:latin typeface="+mn-lt"/>
            </a:endParaRPr>
          </a:p>
          <a:p>
            <a:pPr marL="342900" indent="-342900">
              <a:spcBef>
                <a:spcPct val="20000"/>
              </a:spcBef>
              <a:buFontTx/>
              <a:buChar char="•"/>
              <a:defRPr/>
            </a:pPr>
            <a:endParaRPr lang="en-US" altLang="zh-CN" sz="2000" kern="0" dirty="0">
              <a:latin typeface="+mn-lt"/>
            </a:endParaRPr>
          </a:p>
          <a:p>
            <a:pPr marL="342900" indent="-342900">
              <a:spcBef>
                <a:spcPct val="20000"/>
              </a:spcBef>
              <a:buFontTx/>
              <a:buChar char="•"/>
              <a:defRPr/>
            </a:pPr>
            <a:endParaRPr lang="en-US" altLang="zh-CN" sz="2000" kern="0" dirty="0">
              <a:latin typeface="+mn-lt"/>
            </a:endParaRPr>
          </a:p>
          <a:p>
            <a:pPr marL="342900" indent="-342900">
              <a:spcBef>
                <a:spcPct val="20000"/>
              </a:spcBef>
              <a:defRPr/>
            </a:pPr>
            <a:endParaRPr lang="en-US" altLang="zh-CN" sz="2000" i="1" kern="0" dirty="0">
              <a:latin typeface="+mn-lt"/>
            </a:endParaRPr>
          </a:p>
          <a:p>
            <a:pPr marL="342900" indent="-342900">
              <a:spcBef>
                <a:spcPct val="20000"/>
              </a:spcBef>
              <a:defRPr/>
            </a:pPr>
            <a:endParaRPr lang="en-US" altLang="zh-CN" sz="2000" i="1" kern="0" dirty="0">
              <a:latin typeface="+mn-lt"/>
            </a:endParaRPr>
          </a:p>
          <a:p>
            <a:pPr marL="342900" indent="-342900">
              <a:spcBef>
                <a:spcPct val="20000"/>
              </a:spcBef>
              <a:defRPr/>
            </a:pPr>
            <a:r>
              <a:rPr lang="zh-CN" altLang="en-US" sz="2400" kern="0" dirty="0" smtClean="0">
                <a:latin typeface="+mn-lt"/>
              </a:rPr>
              <a:t>其他的属性的信息增益也可以进行类似的计算</a:t>
            </a:r>
            <a:endParaRPr lang="en-US" altLang="zh-CN" sz="2400" kern="0" dirty="0" smtClean="0">
              <a:latin typeface="+mn-lt"/>
            </a:endParaRPr>
          </a:p>
          <a:p>
            <a:pPr marL="342900" indent="-342900">
              <a:spcBef>
                <a:spcPct val="20000"/>
              </a:spcBef>
              <a:defRPr/>
            </a:pPr>
            <a:r>
              <a:rPr lang="zh-CN" altLang="en-US" sz="2400" b="1" kern="0" dirty="0" smtClean="0"/>
              <a:t>结论</a:t>
            </a:r>
            <a:r>
              <a:rPr lang="zh-CN" altLang="en-US" sz="2400" kern="0" dirty="0" smtClean="0"/>
              <a:t>：</a:t>
            </a:r>
            <a:r>
              <a:rPr lang="en-US" altLang="zh-CN" sz="2400" kern="0" dirty="0" smtClean="0">
                <a:latin typeface="+mn-lt"/>
              </a:rPr>
              <a:t>Patrons </a:t>
            </a:r>
            <a:r>
              <a:rPr lang="zh-CN" altLang="en-US" sz="2400" kern="0" dirty="0" smtClean="0">
                <a:latin typeface="+mn-lt"/>
              </a:rPr>
              <a:t>具有最高的信息增益，被决策树算法选为决策树的根</a:t>
            </a:r>
            <a:endParaRPr lang="en-US" altLang="zh-CN" sz="2400" kern="0" dirty="0">
              <a:latin typeface="+mn-lt"/>
            </a:endParaRPr>
          </a:p>
        </p:txBody>
      </p:sp>
      <p:graphicFrame>
        <p:nvGraphicFramePr>
          <p:cNvPr id="4" name="Object 4"/>
          <p:cNvGraphicFramePr>
            <a:graphicFrameLocks noChangeAspect="1"/>
          </p:cNvGraphicFramePr>
          <p:nvPr/>
        </p:nvGraphicFramePr>
        <p:xfrm>
          <a:off x="685800" y="3124200"/>
          <a:ext cx="7848600" cy="1431925"/>
        </p:xfrm>
        <a:graphic>
          <a:graphicData uri="http://schemas.openxmlformats.org/presentationml/2006/ole">
            <p:oleObj spid="_x0000_s4098" name="Equation" r:id="rId3" imgW="4457520" imgH="812520" progId="Equation.3">
              <p:embed/>
            </p:oleObj>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57200" y="228600"/>
            <a:ext cx="8229600" cy="762000"/>
          </a:xfrm>
          <a:prstGeom prst="rect">
            <a:avLst/>
          </a:prstGeom>
        </p:spPr>
        <p:txBody>
          <a:bodyPr/>
          <a:lstStyle/>
          <a:p>
            <a:pPr algn="ctr">
              <a:defRPr/>
            </a:pPr>
            <a:r>
              <a:rPr lang="zh-CN" altLang="en-US" sz="4000" kern="0" dirty="0" smtClean="0">
                <a:solidFill>
                  <a:schemeClr val="tx2"/>
                </a:solidFill>
                <a:latin typeface="+mj-lt"/>
                <a:cs typeface="+mj-cs"/>
              </a:rPr>
              <a:t>餐馆等座位问题的决策树</a:t>
            </a:r>
            <a:endParaRPr lang="en-US" altLang="zh-CN" sz="4000" kern="0" dirty="0">
              <a:solidFill>
                <a:schemeClr val="tx2"/>
              </a:solidFill>
              <a:latin typeface="+mj-lt"/>
              <a:cs typeface="+mj-cs"/>
            </a:endParaRPr>
          </a:p>
        </p:txBody>
      </p:sp>
      <p:sp>
        <p:nvSpPr>
          <p:cNvPr id="3" name="Rectangle 3"/>
          <p:cNvSpPr txBox="1">
            <a:spLocks noChangeArrowheads="1"/>
          </p:cNvSpPr>
          <p:nvPr/>
        </p:nvSpPr>
        <p:spPr>
          <a:xfrm>
            <a:off x="457200" y="1143000"/>
            <a:ext cx="8686800" cy="4953000"/>
          </a:xfrm>
          <a:prstGeom prst="rect">
            <a:avLst/>
          </a:prstGeom>
        </p:spPr>
        <p:txBody>
          <a:bodyPr/>
          <a:lstStyle/>
          <a:p>
            <a:pPr marL="342900" indent="-342900">
              <a:spcBef>
                <a:spcPct val="20000"/>
              </a:spcBef>
              <a:buFontTx/>
              <a:buChar char="•"/>
              <a:defRPr/>
            </a:pPr>
            <a:r>
              <a:rPr lang="zh-CN" altLang="en-US" sz="2800" kern="0" dirty="0" smtClean="0">
                <a:latin typeface="+mn-lt"/>
              </a:rPr>
              <a:t>从</a:t>
            </a:r>
            <a:r>
              <a:rPr lang="en-US" altLang="zh-CN" sz="2800" kern="0" dirty="0" smtClean="0">
                <a:latin typeface="+mn-lt"/>
              </a:rPr>
              <a:t>12</a:t>
            </a:r>
            <a:r>
              <a:rPr lang="zh-CN" altLang="en-US" sz="2800" kern="0" dirty="0" smtClean="0">
                <a:latin typeface="+mn-lt"/>
              </a:rPr>
              <a:t>个实例中学习到的决策树</a:t>
            </a:r>
            <a:r>
              <a:rPr lang="en-US" altLang="zh-CN" sz="2800" kern="0" dirty="0" smtClean="0">
                <a:latin typeface="+mn-lt"/>
              </a:rPr>
              <a:t>:</a:t>
            </a:r>
            <a:endParaRPr lang="en-US" altLang="zh-CN" sz="2800" kern="0" dirty="0">
              <a:latin typeface="+mn-lt"/>
            </a:endParaRPr>
          </a:p>
          <a:p>
            <a:pPr marL="342900" indent="-342900">
              <a:spcBef>
                <a:spcPct val="20000"/>
              </a:spcBef>
              <a:defRPr/>
            </a:pPr>
            <a:endParaRPr lang="en-US" altLang="zh-CN" sz="2400" kern="0" dirty="0">
              <a:latin typeface="+mn-lt"/>
            </a:endParaRPr>
          </a:p>
          <a:p>
            <a:pPr marL="342900" indent="-342900">
              <a:spcBef>
                <a:spcPct val="20000"/>
              </a:spcBef>
              <a:defRPr/>
            </a:pPr>
            <a:endParaRPr lang="en-US" altLang="zh-CN" sz="2400" kern="0" dirty="0">
              <a:latin typeface="+mn-lt"/>
            </a:endParaRPr>
          </a:p>
          <a:p>
            <a:pPr marL="342900" indent="-342900">
              <a:spcBef>
                <a:spcPct val="20000"/>
              </a:spcBef>
              <a:defRPr/>
            </a:pPr>
            <a:endParaRPr lang="en-US" altLang="zh-CN" sz="2400" kern="0" dirty="0">
              <a:latin typeface="+mn-lt"/>
            </a:endParaRPr>
          </a:p>
          <a:p>
            <a:pPr marL="342900" indent="-342900">
              <a:spcBef>
                <a:spcPct val="20000"/>
              </a:spcBef>
              <a:defRPr/>
            </a:pPr>
            <a:endParaRPr lang="en-US" altLang="zh-CN" sz="2400" kern="0" dirty="0">
              <a:latin typeface="+mn-lt"/>
            </a:endParaRPr>
          </a:p>
          <a:p>
            <a:pPr marL="342900" indent="-342900">
              <a:spcBef>
                <a:spcPct val="20000"/>
              </a:spcBef>
              <a:defRPr/>
            </a:pPr>
            <a:endParaRPr lang="en-US" altLang="zh-CN" sz="2400" kern="0" dirty="0">
              <a:latin typeface="+mn-lt"/>
            </a:endParaRPr>
          </a:p>
          <a:p>
            <a:pPr marL="342900" indent="-342900">
              <a:spcBef>
                <a:spcPct val="20000"/>
              </a:spcBef>
              <a:defRPr/>
            </a:pPr>
            <a:endParaRPr lang="en-US" altLang="zh-CN" sz="2400" kern="0" dirty="0">
              <a:latin typeface="+mn-lt"/>
            </a:endParaRPr>
          </a:p>
          <a:p>
            <a:pPr marL="342900" indent="-342900">
              <a:spcBef>
                <a:spcPct val="20000"/>
              </a:spcBef>
              <a:defRPr/>
            </a:pPr>
            <a:endParaRPr lang="en-US" altLang="zh-CN" sz="2400" kern="0" dirty="0">
              <a:latin typeface="+mn-lt"/>
            </a:endParaRPr>
          </a:p>
          <a:p>
            <a:pPr marL="342900" indent="-342900">
              <a:spcBef>
                <a:spcPct val="20000"/>
              </a:spcBef>
              <a:buFontTx/>
              <a:buChar char="•"/>
              <a:defRPr/>
            </a:pPr>
            <a:endParaRPr lang="en-US" altLang="zh-CN" sz="2400" kern="0" dirty="0">
              <a:latin typeface="+mn-lt"/>
            </a:endParaRPr>
          </a:p>
          <a:p>
            <a:pPr marL="342900" indent="-342900">
              <a:spcBef>
                <a:spcPct val="20000"/>
              </a:spcBef>
              <a:buFontTx/>
              <a:buChar char="•"/>
              <a:defRPr/>
            </a:pPr>
            <a:endParaRPr lang="en-US" altLang="zh-CN" sz="2600" kern="0" dirty="0">
              <a:latin typeface="+mn-lt"/>
            </a:endParaRPr>
          </a:p>
          <a:p>
            <a:pPr marL="342900" indent="-342900">
              <a:spcBef>
                <a:spcPct val="20000"/>
              </a:spcBef>
              <a:buFontTx/>
              <a:buChar char="•"/>
              <a:defRPr/>
            </a:pPr>
            <a:r>
              <a:rPr lang="zh-CN" altLang="en-US" sz="2400" kern="0" dirty="0" smtClean="0">
                <a:latin typeface="+mn-lt"/>
              </a:rPr>
              <a:t>与训练数据集一致；比原始树要简单得多。</a:t>
            </a:r>
            <a:endParaRPr lang="en-US" altLang="zh-CN" sz="2400" kern="0" dirty="0" smtClean="0">
              <a:latin typeface="+mn-lt"/>
            </a:endParaRPr>
          </a:p>
          <a:p>
            <a:pPr marL="342900" indent="-342900">
              <a:spcBef>
                <a:spcPct val="20000"/>
              </a:spcBef>
              <a:buFontTx/>
              <a:buChar char="•"/>
              <a:defRPr/>
            </a:pPr>
            <a:endParaRPr lang="en-US" altLang="zh-CN" sz="2600" kern="0" dirty="0">
              <a:latin typeface="+mn-lt"/>
            </a:endParaRPr>
          </a:p>
        </p:txBody>
      </p:sp>
      <p:pic>
        <p:nvPicPr>
          <p:cNvPr id="4" name="Picture 4" descr="induced-restaurant-tree"/>
          <p:cNvPicPr>
            <a:picLocks noChangeAspect="1" noChangeArrowheads="1"/>
          </p:cNvPicPr>
          <p:nvPr/>
        </p:nvPicPr>
        <p:blipFill>
          <a:blip r:embed="rId2" cstate="print"/>
          <a:srcRect/>
          <a:stretch>
            <a:fillRect/>
          </a:stretch>
        </p:blipFill>
        <p:spPr bwMode="auto">
          <a:xfrm>
            <a:off x="1763688" y="1628800"/>
            <a:ext cx="4648200" cy="3732213"/>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395536" y="332656"/>
            <a:ext cx="82296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0" normalizeH="0" baseline="0" noProof="0" dirty="0" smtClean="0">
                <a:ln>
                  <a:noFill/>
                </a:ln>
                <a:solidFill>
                  <a:schemeClr val="tx1"/>
                </a:solidFill>
                <a:effectLst/>
                <a:uLnTx/>
                <a:uFillTx/>
                <a:latin typeface="+mj-lt"/>
                <a:ea typeface="+mj-ea"/>
                <a:cs typeface="+mj-cs"/>
              </a:rPr>
              <a:t>对应的逻辑表达式</a:t>
            </a:r>
            <a:endParaRPr kumimoji="0" lang="zh-CN" altLang="en-US" sz="40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内容占位符 2"/>
          <p:cNvSpPr txBox="1">
            <a:spLocks/>
          </p:cNvSpPr>
          <p:nvPr/>
        </p:nvSpPr>
        <p:spPr>
          <a:xfrm>
            <a:off x="395536" y="1268760"/>
            <a:ext cx="8280920" cy="4752528"/>
          </a:xfrm>
          <a:prstGeom prst="rect">
            <a:avLst/>
          </a:prstGeom>
        </p:spPr>
        <p:txBody>
          <a:bodyPr>
            <a:normAutofit fontScale="92500"/>
          </a:bodyPr>
          <a:lstStyle/>
          <a:p>
            <a:pPr marL="342900" indent="-342900">
              <a:spcBef>
                <a:spcPct val="20000"/>
              </a:spcBef>
              <a:buFont typeface="Arial" pitchFamily="34" charset="0"/>
              <a:buChar char="•"/>
            </a:pPr>
            <a:r>
              <a:rPr lang="zh-CN" altLang="en-US" sz="3200" dirty="0" smtClean="0"/>
              <a:t>从根节点到叶节点的每一条路经都对应着一条合理的规则，规则间各个部分的关系是合取关系。整个决策树就对应着一组析取的规则。</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该决策树对应以下逻辑表达式：</a:t>
            </a: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  （ </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Patrons=Some ) </a:t>
            </a:r>
            <a:r>
              <a:rPr kumimoji="0" lang="en-US" altLang="zh-CN" sz="3200" b="0" i="0" u="none" strike="noStrike" kern="1200" cap="none" spc="0" normalizeH="0" baseline="0" noProof="0" dirty="0" smtClean="0">
                <a:ln>
                  <a:noFill/>
                </a:ln>
                <a:solidFill>
                  <a:schemeClr val="tx1"/>
                </a:solidFill>
                <a:effectLst/>
                <a:uLnTx/>
                <a:uFillTx/>
                <a:latin typeface="Times New Roman"/>
                <a:ea typeface="+mn-ea"/>
                <a:cs typeface="Times New Roman"/>
              </a:rPr>
              <a:t>˅ (Patrons=Full ˄ Hungry=Yes ˄ Type=French ) ˅ (Patrons= Full ˄ Hungry=Yes ˄ Type=Burger ) ˅ (Patrons= Full ˄ Hungry=Yes ˄ Type=That ˄ Fri/Sat=Yes ) </a:t>
            </a:r>
            <a:endParaRPr kumimoji="0" lang="zh-CN" alt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restaurant-dtl-curve"/>
          <p:cNvPicPr>
            <a:picLocks noChangeAspect="1" noChangeArrowheads="1"/>
          </p:cNvPicPr>
          <p:nvPr/>
        </p:nvPicPr>
        <p:blipFill>
          <a:blip r:embed="rId2" cstate="print"/>
          <a:srcRect/>
          <a:stretch>
            <a:fillRect/>
          </a:stretch>
        </p:blipFill>
        <p:spPr bwMode="auto">
          <a:xfrm>
            <a:off x="2051720" y="3286125"/>
            <a:ext cx="5105400" cy="3571875"/>
          </a:xfrm>
          <a:prstGeom prst="rect">
            <a:avLst/>
          </a:prstGeom>
          <a:noFill/>
          <a:ln w="9525">
            <a:noFill/>
            <a:miter lim="800000"/>
            <a:headEnd/>
            <a:tailEnd/>
          </a:ln>
        </p:spPr>
      </p:pic>
      <p:sp>
        <p:nvSpPr>
          <p:cNvPr id="3" name="Rectangle 2"/>
          <p:cNvSpPr txBox="1">
            <a:spLocks noChangeArrowheads="1"/>
          </p:cNvSpPr>
          <p:nvPr/>
        </p:nvSpPr>
        <p:spPr>
          <a:xfrm>
            <a:off x="533400" y="76200"/>
            <a:ext cx="8229600" cy="914400"/>
          </a:xfrm>
          <a:prstGeom prst="rect">
            <a:avLst/>
          </a:prstGeom>
        </p:spPr>
        <p:txBody>
          <a:bodyPr/>
          <a:lstStyle/>
          <a:p>
            <a:pPr algn="ctr">
              <a:defRPr/>
            </a:pPr>
            <a:r>
              <a:rPr lang="zh-CN" altLang="en-US" sz="4000" b="1" kern="0" dirty="0" smtClean="0">
                <a:solidFill>
                  <a:schemeClr val="tx2"/>
                </a:solidFill>
                <a:latin typeface="+mj-lt"/>
                <a:cs typeface="+mj-cs"/>
              </a:rPr>
              <a:t>学习算法的性能评估</a:t>
            </a:r>
            <a:endParaRPr lang="en-US" altLang="zh-CN" sz="4000" b="1" kern="0" dirty="0">
              <a:solidFill>
                <a:schemeClr val="tx2"/>
              </a:solidFill>
              <a:latin typeface="+mj-lt"/>
              <a:cs typeface="+mj-cs"/>
            </a:endParaRPr>
          </a:p>
        </p:txBody>
      </p:sp>
      <p:sp>
        <p:nvSpPr>
          <p:cNvPr id="4" name="Rectangle 3"/>
          <p:cNvSpPr txBox="1">
            <a:spLocks noChangeArrowheads="1"/>
          </p:cNvSpPr>
          <p:nvPr/>
        </p:nvSpPr>
        <p:spPr>
          <a:xfrm>
            <a:off x="381000" y="1066800"/>
            <a:ext cx="8763000" cy="2362200"/>
          </a:xfrm>
          <a:prstGeom prst="rect">
            <a:avLst/>
          </a:prstGeom>
        </p:spPr>
        <p:txBody>
          <a:bodyPr/>
          <a:lstStyle/>
          <a:p>
            <a:pPr marL="609600" indent="-609600">
              <a:spcBef>
                <a:spcPct val="20000"/>
              </a:spcBef>
              <a:buFontTx/>
              <a:buChar char="•"/>
              <a:defRPr/>
            </a:pPr>
            <a:r>
              <a:rPr lang="zh-CN" altLang="en-US" sz="2400" kern="0" dirty="0" smtClean="0">
                <a:latin typeface="+mn-lt"/>
              </a:rPr>
              <a:t>如何知道 </a:t>
            </a:r>
            <a:r>
              <a:rPr lang="en-US" altLang="zh-CN" sz="2400" i="1" kern="0" dirty="0" smtClean="0">
                <a:latin typeface="+mn-lt"/>
              </a:rPr>
              <a:t>h </a:t>
            </a:r>
            <a:r>
              <a:rPr lang="en-US" altLang="zh-CN" sz="2400" i="1" kern="0" dirty="0">
                <a:latin typeface="+mn-lt"/>
                <a:cs typeface="Arial" charset="0"/>
              </a:rPr>
              <a:t>≈ </a:t>
            </a:r>
            <a:r>
              <a:rPr lang="en-US" altLang="zh-CN" sz="2400" i="1" kern="0" dirty="0">
                <a:latin typeface="+mn-lt"/>
              </a:rPr>
              <a:t>f </a:t>
            </a:r>
            <a:r>
              <a:rPr lang="en-US" altLang="zh-CN" sz="2400" kern="0" dirty="0" smtClean="0">
                <a:latin typeface="+mn-lt"/>
              </a:rPr>
              <a:t>?  </a:t>
            </a:r>
            <a:r>
              <a:rPr lang="en-US" altLang="zh-CN" sz="2400" i="1" kern="0" dirty="0" smtClean="0"/>
              <a:t>h</a:t>
            </a:r>
            <a:r>
              <a:rPr lang="zh-CN" altLang="en-US" sz="2400" kern="0" dirty="0" smtClean="0"/>
              <a:t>是好是坏？</a:t>
            </a:r>
            <a:endParaRPr lang="en-US" altLang="zh-CN" sz="2400" kern="0" dirty="0">
              <a:latin typeface="+mn-lt"/>
            </a:endParaRPr>
          </a:p>
          <a:p>
            <a:pPr marL="990600" lvl="1" indent="-533400">
              <a:spcBef>
                <a:spcPct val="20000"/>
              </a:spcBef>
              <a:buFontTx/>
              <a:buAutoNum type="arabicPeriod"/>
              <a:defRPr/>
            </a:pPr>
            <a:r>
              <a:rPr lang="zh-CN" altLang="en-US" sz="2400" kern="0" dirty="0" smtClean="0">
                <a:latin typeface="+mn-lt"/>
              </a:rPr>
              <a:t>使用计算 </a:t>
            </a:r>
            <a:r>
              <a:rPr lang="en-US" altLang="zh-CN" sz="2400" kern="0" dirty="0" smtClean="0">
                <a:latin typeface="+mn-lt"/>
              </a:rPr>
              <a:t>/</a:t>
            </a:r>
            <a:r>
              <a:rPr lang="zh-CN" altLang="en-US" sz="2400" kern="0" dirty="0" smtClean="0">
                <a:latin typeface="+mn-lt"/>
              </a:rPr>
              <a:t>统计</a:t>
            </a:r>
            <a:r>
              <a:rPr lang="zh-CN" altLang="en-US" sz="2400" kern="0" dirty="0" smtClean="0"/>
              <a:t>学习理论</a:t>
            </a:r>
            <a:endParaRPr lang="en-US" altLang="zh-CN" sz="2400" kern="0" dirty="0" smtClean="0">
              <a:latin typeface="+mn-lt"/>
            </a:endParaRPr>
          </a:p>
          <a:p>
            <a:pPr marL="990600" lvl="1" indent="-533400">
              <a:spcBef>
                <a:spcPct val="20000"/>
              </a:spcBef>
              <a:buFontTx/>
              <a:buAutoNum type="arabicPeriod"/>
              <a:defRPr/>
            </a:pPr>
            <a:r>
              <a:rPr lang="zh-CN" altLang="en-US" sz="2400" kern="0" dirty="0" smtClean="0">
                <a:latin typeface="+mn-lt"/>
              </a:rPr>
              <a:t>在新的测试集上进行评估</a:t>
            </a:r>
            <a:r>
              <a:rPr lang="zh-CN" altLang="en-US" sz="2400" kern="0" dirty="0" smtClean="0"/>
              <a:t>（分类预测未见的实例）</a:t>
            </a:r>
            <a:endParaRPr lang="en-US" altLang="zh-CN" sz="2400" kern="0" dirty="0" smtClean="0">
              <a:latin typeface="+mn-lt"/>
            </a:endParaRPr>
          </a:p>
          <a:p>
            <a:pPr marL="1371600" lvl="2" indent="-457200">
              <a:spcBef>
                <a:spcPct val="20000"/>
              </a:spcBef>
              <a:defRPr/>
            </a:pPr>
            <a:r>
              <a:rPr lang="en-US" altLang="zh-CN" sz="2000" kern="0" dirty="0" smtClean="0">
                <a:latin typeface="+mn-lt"/>
              </a:rPr>
              <a:t>(</a:t>
            </a:r>
            <a:r>
              <a:rPr lang="zh-CN" altLang="en-US" sz="2000" kern="0" dirty="0" smtClean="0">
                <a:latin typeface="+mn-lt"/>
              </a:rPr>
              <a:t>使用和训练集的样例空间相同的分布</a:t>
            </a:r>
            <a:r>
              <a:rPr lang="en-US" altLang="zh-CN" sz="2000" kern="0" dirty="0" smtClean="0">
                <a:latin typeface="+mn-lt"/>
              </a:rPr>
              <a:t>)</a:t>
            </a:r>
            <a:endParaRPr lang="en-US" altLang="zh-CN" sz="2000" kern="0" dirty="0">
              <a:latin typeface="+mn-lt"/>
            </a:endParaRPr>
          </a:p>
          <a:p>
            <a:pPr marL="609600" indent="-609600">
              <a:spcBef>
                <a:spcPct val="20000"/>
              </a:spcBef>
              <a:defRPr/>
            </a:pPr>
            <a:r>
              <a:rPr lang="zh-CN" altLang="en-US" sz="2400" kern="0" dirty="0" smtClean="0">
                <a:latin typeface="+mn-lt"/>
              </a:rPr>
              <a:t>学习曲线</a:t>
            </a:r>
            <a:r>
              <a:rPr lang="en-US" altLang="zh-CN" sz="2400" kern="0" dirty="0" smtClean="0">
                <a:latin typeface="+mn-lt"/>
              </a:rPr>
              <a:t>= </a:t>
            </a:r>
            <a:r>
              <a:rPr lang="en-US" altLang="zh-CN" sz="2400" kern="0" dirty="0">
                <a:latin typeface="+mn-lt"/>
              </a:rPr>
              <a:t>% </a:t>
            </a:r>
            <a:r>
              <a:rPr lang="zh-CN" altLang="en-US" sz="2400" kern="0" dirty="0" smtClean="0">
                <a:latin typeface="+mn-lt"/>
              </a:rPr>
              <a:t>在测试集上分类正确的百分比（对不同规模的训练集）</a:t>
            </a:r>
            <a:endParaRPr lang="en-US" altLang="zh-CN" sz="2400" kern="0" dirty="0">
              <a:latin typeface="+mn-lt"/>
            </a:endParaRPr>
          </a:p>
          <a:p>
            <a:pPr marL="609600" indent="-609600">
              <a:spcBef>
                <a:spcPct val="20000"/>
              </a:spcBef>
              <a:defRPr/>
            </a:pPr>
            <a:endParaRPr lang="en-US" altLang="zh-CN" sz="2000" kern="0" dirty="0">
              <a:latin typeface="+mn-l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思考题</a:t>
            </a:r>
            <a:endParaRPr lang="zh-CN" altLang="en-US" dirty="0"/>
          </a:p>
        </p:txBody>
      </p:sp>
      <p:sp>
        <p:nvSpPr>
          <p:cNvPr id="3" name="内容占位符 2"/>
          <p:cNvSpPr>
            <a:spLocks noGrp="1"/>
          </p:cNvSpPr>
          <p:nvPr>
            <p:ph idx="1"/>
          </p:nvPr>
        </p:nvSpPr>
        <p:spPr/>
        <p:txBody>
          <a:bodyPr/>
          <a:lstStyle/>
          <a:p>
            <a:r>
              <a:rPr lang="zh-CN" altLang="en-US" dirty="0" smtClean="0"/>
              <a:t>为什么用信息增益来选择属性？有没有其它方案？</a:t>
            </a:r>
            <a:endParaRPr lang="en-US" altLang="zh-CN" dirty="0" smtClean="0"/>
          </a:p>
          <a:p>
            <a:r>
              <a:rPr lang="zh-CN" altLang="en-US" dirty="0" smtClean="0"/>
              <a:t>请说出决策树学习的方法</a:t>
            </a:r>
            <a:r>
              <a:rPr lang="zh-CN" altLang="en-US" smtClean="0"/>
              <a:t>与步骤。</a:t>
            </a:r>
            <a:endParaRPr lang="zh-CN" altLang="en-US" dirty="0" smtClean="0"/>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1187624" y="2276872"/>
            <a:ext cx="5545138" cy="3606800"/>
            <a:chOff x="158" y="1797"/>
            <a:chExt cx="3493" cy="2272"/>
          </a:xfrm>
        </p:grpSpPr>
        <p:sp>
          <p:nvSpPr>
            <p:cNvPr id="3" name="Text Box 5"/>
            <p:cNvSpPr txBox="1">
              <a:spLocks noChangeArrowheads="1"/>
            </p:cNvSpPr>
            <p:nvPr/>
          </p:nvSpPr>
          <p:spPr bwMode="auto">
            <a:xfrm>
              <a:off x="657" y="3838"/>
              <a:ext cx="2495" cy="231"/>
            </a:xfrm>
            <a:prstGeom prst="rect">
              <a:avLst/>
            </a:prstGeom>
            <a:noFill/>
            <a:ln w="9525">
              <a:noFill/>
              <a:miter lim="800000"/>
              <a:headEnd/>
              <a:tailEnd/>
            </a:ln>
            <a:effectLst/>
          </p:spPr>
          <p:txBody>
            <a:bodyPr>
              <a:spAutoFit/>
            </a:bodyPr>
            <a:lstStyle/>
            <a:p>
              <a:pPr algn="ctr">
                <a:spcBef>
                  <a:spcPct val="50000"/>
                </a:spcBef>
              </a:pPr>
              <a:r>
                <a:rPr kumimoji="0" lang="en-US" altLang="zh-CN" sz="1800" dirty="0" smtClean="0"/>
                <a:t>Play </a:t>
              </a:r>
              <a:r>
                <a:rPr kumimoji="0" lang="en-US" altLang="zh-CN" sz="1800" dirty="0"/>
                <a:t>Tennis</a:t>
              </a:r>
              <a:r>
                <a:rPr kumimoji="0" lang="zh-CN" altLang="en-US" sz="1800" dirty="0">
                  <a:latin typeface="Verdana" pitchFamily="34" charset="0"/>
                </a:rPr>
                <a:t>的决策树</a:t>
              </a:r>
            </a:p>
          </p:txBody>
        </p:sp>
        <p:grpSp>
          <p:nvGrpSpPr>
            <p:cNvPr id="4" name="Group 6"/>
            <p:cNvGrpSpPr>
              <a:grpSpLocks/>
            </p:cNvGrpSpPr>
            <p:nvPr/>
          </p:nvGrpSpPr>
          <p:grpSpPr bwMode="auto">
            <a:xfrm>
              <a:off x="158" y="1797"/>
              <a:ext cx="3493" cy="1977"/>
              <a:chOff x="1247" y="917"/>
              <a:chExt cx="3493" cy="1859"/>
            </a:xfrm>
          </p:grpSpPr>
          <p:sp>
            <p:nvSpPr>
              <p:cNvPr id="5" name="Text Box 7"/>
              <p:cNvSpPr txBox="1">
                <a:spLocks noChangeArrowheads="1"/>
              </p:cNvSpPr>
              <p:nvPr/>
            </p:nvSpPr>
            <p:spPr bwMode="auto">
              <a:xfrm>
                <a:off x="2535" y="917"/>
                <a:ext cx="861" cy="219"/>
              </a:xfrm>
              <a:prstGeom prst="rect">
                <a:avLst/>
              </a:prstGeom>
              <a:solidFill>
                <a:srgbClr val="800000"/>
              </a:solidFill>
              <a:ln w="9525">
                <a:noFill/>
                <a:miter lim="800000"/>
                <a:headEnd/>
                <a:tailEnd/>
              </a:ln>
              <a:effectLst/>
            </p:spPr>
            <p:txBody>
              <a:bodyPr>
                <a:spAutoFit/>
              </a:bodyPr>
              <a:lstStyle/>
              <a:p>
                <a:pPr algn="ctr">
                  <a:spcBef>
                    <a:spcPct val="50000"/>
                  </a:spcBef>
                </a:pPr>
                <a:r>
                  <a:rPr kumimoji="0" lang="en-US" altLang="zh-CN" dirty="0">
                    <a:solidFill>
                      <a:schemeClr val="bg1"/>
                    </a:solidFill>
                  </a:rPr>
                  <a:t>Outlook</a:t>
                </a:r>
              </a:p>
            </p:txBody>
          </p:sp>
          <p:sp>
            <p:nvSpPr>
              <p:cNvPr id="6" name="Text Box 8"/>
              <p:cNvSpPr txBox="1">
                <a:spLocks noChangeArrowheads="1"/>
              </p:cNvSpPr>
              <p:nvPr/>
            </p:nvSpPr>
            <p:spPr bwMode="auto">
              <a:xfrm>
                <a:off x="1664" y="1670"/>
                <a:ext cx="908" cy="219"/>
              </a:xfrm>
              <a:prstGeom prst="rect">
                <a:avLst/>
              </a:prstGeom>
              <a:solidFill>
                <a:srgbClr val="800000"/>
              </a:solidFill>
              <a:ln w="9525">
                <a:noFill/>
                <a:miter lim="800000"/>
                <a:headEnd/>
                <a:tailEnd/>
              </a:ln>
              <a:effectLst/>
            </p:spPr>
            <p:txBody>
              <a:bodyPr>
                <a:spAutoFit/>
              </a:bodyPr>
              <a:lstStyle/>
              <a:p>
                <a:pPr algn="ctr">
                  <a:spcBef>
                    <a:spcPct val="50000"/>
                  </a:spcBef>
                </a:pPr>
                <a:r>
                  <a:rPr kumimoji="0" lang="en-US" altLang="zh-CN" dirty="0">
                    <a:solidFill>
                      <a:schemeClr val="bg1"/>
                    </a:solidFill>
                  </a:rPr>
                  <a:t>Humidity</a:t>
                </a:r>
              </a:p>
            </p:txBody>
          </p:sp>
          <p:sp>
            <p:nvSpPr>
              <p:cNvPr id="7" name="Text Box 9"/>
              <p:cNvSpPr txBox="1">
                <a:spLocks noChangeArrowheads="1"/>
              </p:cNvSpPr>
              <p:nvPr/>
            </p:nvSpPr>
            <p:spPr bwMode="auto">
              <a:xfrm>
                <a:off x="3471" y="1670"/>
                <a:ext cx="635" cy="219"/>
              </a:xfrm>
              <a:prstGeom prst="rect">
                <a:avLst/>
              </a:prstGeom>
              <a:solidFill>
                <a:srgbClr val="800000"/>
              </a:solidFill>
              <a:ln w="9525">
                <a:noFill/>
                <a:miter lim="800000"/>
                <a:headEnd/>
                <a:tailEnd/>
              </a:ln>
              <a:effectLst/>
            </p:spPr>
            <p:txBody>
              <a:bodyPr>
                <a:spAutoFit/>
              </a:bodyPr>
              <a:lstStyle/>
              <a:p>
                <a:pPr algn="ctr">
                  <a:spcBef>
                    <a:spcPct val="50000"/>
                  </a:spcBef>
                </a:pPr>
                <a:r>
                  <a:rPr kumimoji="0" lang="en-US" altLang="zh-CN" dirty="0">
                    <a:solidFill>
                      <a:schemeClr val="bg1"/>
                    </a:solidFill>
                  </a:rPr>
                  <a:t>Wind</a:t>
                </a:r>
              </a:p>
            </p:txBody>
          </p:sp>
          <p:sp>
            <p:nvSpPr>
              <p:cNvPr id="8" name="Line 10"/>
              <p:cNvSpPr>
                <a:spLocks noChangeShapeType="1"/>
              </p:cNvSpPr>
              <p:nvPr/>
            </p:nvSpPr>
            <p:spPr bwMode="auto">
              <a:xfrm flipH="1">
                <a:off x="2154" y="1216"/>
                <a:ext cx="772" cy="445"/>
              </a:xfrm>
              <a:prstGeom prst="line">
                <a:avLst/>
              </a:prstGeom>
              <a:noFill/>
              <a:ln w="9525">
                <a:solidFill>
                  <a:schemeClr val="tx1"/>
                </a:solidFill>
                <a:round/>
                <a:headEnd/>
                <a:tailEnd/>
              </a:ln>
              <a:effectLst/>
            </p:spPr>
            <p:txBody>
              <a:bodyPr/>
              <a:lstStyle/>
              <a:p>
                <a:endParaRPr lang="zh-CN" altLang="en-US"/>
              </a:p>
            </p:txBody>
          </p:sp>
          <p:sp>
            <p:nvSpPr>
              <p:cNvPr id="9" name="Line 11"/>
              <p:cNvSpPr>
                <a:spLocks noChangeShapeType="1"/>
              </p:cNvSpPr>
              <p:nvPr/>
            </p:nvSpPr>
            <p:spPr bwMode="auto">
              <a:xfrm>
                <a:off x="3017" y="1216"/>
                <a:ext cx="816" cy="445"/>
              </a:xfrm>
              <a:prstGeom prst="line">
                <a:avLst/>
              </a:prstGeom>
              <a:noFill/>
              <a:ln w="9525">
                <a:solidFill>
                  <a:schemeClr val="tx1"/>
                </a:solidFill>
                <a:round/>
                <a:headEnd/>
                <a:tailEnd/>
              </a:ln>
              <a:effectLst/>
            </p:spPr>
            <p:txBody>
              <a:bodyPr/>
              <a:lstStyle/>
              <a:p>
                <a:endParaRPr lang="zh-CN" altLang="en-US"/>
              </a:p>
            </p:txBody>
          </p:sp>
          <p:sp>
            <p:nvSpPr>
              <p:cNvPr id="10" name="Line 12"/>
              <p:cNvSpPr>
                <a:spLocks noChangeShapeType="1"/>
              </p:cNvSpPr>
              <p:nvPr/>
            </p:nvSpPr>
            <p:spPr bwMode="auto">
              <a:xfrm flipH="1">
                <a:off x="1692" y="1961"/>
                <a:ext cx="363" cy="589"/>
              </a:xfrm>
              <a:prstGeom prst="line">
                <a:avLst/>
              </a:prstGeom>
              <a:noFill/>
              <a:ln w="9525">
                <a:solidFill>
                  <a:schemeClr val="tx1"/>
                </a:solidFill>
                <a:round/>
                <a:headEnd/>
                <a:tailEnd/>
              </a:ln>
              <a:effectLst/>
            </p:spPr>
            <p:txBody>
              <a:bodyPr/>
              <a:lstStyle/>
              <a:p>
                <a:endParaRPr lang="zh-CN" altLang="en-US"/>
              </a:p>
            </p:txBody>
          </p:sp>
          <p:sp>
            <p:nvSpPr>
              <p:cNvPr id="11" name="Line 13"/>
              <p:cNvSpPr>
                <a:spLocks noChangeShapeType="1"/>
              </p:cNvSpPr>
              <p:nvPr/>
            </p:nvSpPr>
            <p:spPr bwMode="auto">
              <a:xfrm>
                <a:off x="2191" y="1961"/>
                <a:ext cx="372" cy="571"/>
              </a:xfrm>
              <a:prstGeom prst="line">
                <a:avLst/>
              </a:prstGeom>
              <a:noFill/>
              <a:ln w="9525">
                <a:solidFill>
                  <a:schemeClr val="tx1"/>
                </a:solidFill>
                <a:round/>
                <a:headEnd/>
                <a:tailEnd/>
              </a:ln>
              <a:effectLst/>
            </p:spPr>
            <p:txBody>
              <a:bodyPr/>
              <a:lstStyle/>
              <a:p>
                <a:endParaRPr lang="zh-CN" altLang="en-US"/>
              </a:p>
            </p:txBody>
          </p:sp>
          <p:sp>
            <p:nvSpPr>
              <p:cNvPr id="12" name="Line 14"/>
              <p:cNvSpPr>
                <a:spLocks noChangeShapeType="1"/>
              </p:cNvSpPr>
              <p:nvPr/>
            </p:nvSpPr>
            <p:spPr bwMode="auto">
              <a:xfrm flipH="1">
                <a:off x="3381" y="1961"/>
                <a:ext cx="363" cy="589"/>
              </a:xfrm>
              <a:prstGeom prst="line">
                <a:avLst/>
              </a:prstGeom>
              <a:noFill/>
              <a:ln w="9525">
                <a:solidFill>
                  <a:schemeClr val="tx1"/>
                </a:solidFill>
                <a:round/>
                <a:headEnd/>
                <a:tailEnd/>
              </a:ln>
              <a:effectLst/>
            </p:spPr>
            <p:txBody>
              <a:bodyPr/>
              <a:lstStyle/>
              <a:p>
                <a:endParaRPr lang="zh-CN" altLang="en-US"/>
              </a:p>
            </p:txBody>
          </p:sp>
          <p:sp>
            <p:nvSpPr>
              <p:cNvPr id="13" name="Line 15"/>
              <p:cNvSpPr>
                <a:spLocks noChangeShapeType="1"/>
              </p:cNvSpPr>
              <p:nvPr/>
            </p:nvSpPr>
            <p:spPr bwMode="auto">
              <a:xfrm>
                <a:off x="3880" y="1961"/>
                <a:ext cx="406" cy="562"/>
              </a:xfrm>
              <a:prstGeom prst="line">
                <a:avLst/>
              </a:prstGeom>
              <a:noFill/>
              <a:ln w="9525">
                <a:solidFill>
                  <a:schemeClr val="tx1"/>
                </a:solidFill>
                <a:round/>
                <a:headEnd/>
                <a:tailEnd/>
              </a:ln>
              <a:effectLst/>
            </p:spPr>
            <p:txBody>
              <a:bodyPr/>
              <a:lstStyle/>
              <a:p>
                <a:endParaRPr lang="zh-CN" altLang="en-US"/>
              </a:p>
            </p:txBody>
          </p:sp>
          <p:sp>
            <p:nvSpPr>
              <p:cNvPr id="14" name="Text Box 16"/>
              <p:cNvSpPr txBox="1">
                <a:spLocks noChangeArrowheads="1"/>
              </p:cNvSpPr>
              <p:nvPr/>
            </p:nvSpPr>
            <p:spPr bwMode="auto">
              <a:xfrm>
                <a:off x="1474" y="2505"/>
                <a:ext cx="408" cy="271"/>
              </a:xfrm>
              <a:prstGeom prst="rect">
                <a:avLst/>
              </a:prstGeom>
              <a:noFill/>
              <a:ln w="9525">
                <a:noFill/>
                <a:miter lim="800000"/>
                <a:headEnd/>
                <a:tailEnd/>
              </a:ln>
              <a:effectLst/>
            </p:spPr>
            <p:txBody>
              <a:bodyPr>
                <a:spAutoFit/>
              </a:bodyPr>
              <a:lstStyle/>
              <a:p>
                <a:pPr>
                  <a:spcBef>
                    <a:spcPct val="50000"/>
                  </a:spcBef>
                </a:pPr>
                <a:r>
                  <a:rPr kumimoji="0" lang="en-US" altLang="zh-CN">
                    <a:solidFill>
                      <a:schemeClr val="accent1"/>
                    </a:solidFill>
                  </a:rPr>
                  <a:t>No</a:t>
                </a:r>
              </a:p>
            </p:txBody>
          </p:sp>
          <p:sp>
            <p:nvSpPr>
              <p:cNvPr id="15" name="Text Box 17"/>
              <p:cNvSpPr txBox="1">
                <a:spLocks noChangeArrowheads="1"/>
              </p:cNvSpPr>
              <p:nvPr/>
            </p:nvSpPr>
            <p:spPr bwMode="auto">
              <a:xfrm>
                <a:off x="2427" y="2505"/>
                <a:ext cx="525" cy="271"/>
              </a:xfrm>
              <a:prstGeom prst="rect">
                <a:avLst/>
              </a:prstGeom>
              <a:noFill/>
              <a:ln w="9525">
                <a:noFill/>
                <a:miter lim="800000"/>
                <a:headEnd/>
                <a:tailEnd/>
              </a:ln>
              <a:effectLst/>
            </p:spPr>
            <p:txBody>
              <a:bodyPr>
                <a:spAutoFit/>
              </a:bodyPr>
              <a:lstStyle/>
              <a:p>
                <a:pPr>
                  <a:spcBef>
                    <a:spcPct val="50000"/>
                  </a:spcBef>
                </a:pPr>
                <a:r>
                  <a:rPr kumimoji="0" lang="en-US" altLang="zh-CN">
                    <a:solidFill>
                      <a:schemeClr val="accent1"/>
                    </a:solidFill>
                  </a:rPr>
                  <a:t>Yes</a:t>
                </a:r>
              </a:p>
            </p:txBody>
          </p:sp>
          <p:sp>
            <p:nvSpPr>
              <p:cNvPr id="16" name="Text Box 18"/>
              <p:cNvSpPr txBox="1">
                <a:spLocks noChangeArrowheads="1"/>
              </p:cNvSpPr>
              <p:nvPr/>
            </p:nvSpPr>
            <p:spPr bwMode="auto">
              <a:xfrm>
                <a:off x="3227" y="2505"/>
                <a:ext cx="408" cy="271"/>
              </a:xfrm>
              <a:prstGeom prst="rect">
                <a:avLst/>
              </a:prstGeom>
              <a:noFill/>
              <a:ln w="9525">
                <a:noFill/>
                <a:miter lim="800000"/>
                <a:headEnd/>
                <a:tailEnd/>
              </a:ln>
              <a:effectLst/>
            </p:spPr>
            <p:txBody>
              <a:bodyPr>
                <a:spAutoFit/>
              </a:bodyPr>
              <a:lstStyle/>
              <a:p>
                <a:pPr>
                  <a:spcBef>
                    <a:spcPct val="50000"/>
                  </a:spcBef>
                </a:pPr>
                <a:r>
                  <a:rPr kumimoji="0" lang="en-US" altLang="zh-CN">
                    <a:solidFill>
                      <a:schemeClr val="accent1"/>
                    </a:solidFill>
                  </a:rPr>
                  <a:t>No</a:t>
                </a:r>
              </a:p>
            </p:txBody>
          </p:sp>
          <p:sp>
            <p:nvSpPr>
              <p:cNvPr id="17" name="Text Box 19"/>
              <p:cNvSpPr txBox="1">
                <a:spLocks noChangeArrowheads="1"/>
              </p:cNvSpPr>
              <p:nvPr/>
            </p:nvSpPr>
            <p:spPr bwMode="auto">
              <a:xfrm>
                <a:off x="4143" y="2505"/>
                <a:ext cx="464" cy="270"/>
              </a:xfrm>
              <a:prstGeom prst="rect">
                <a:avLst/>
              </a:prstGeom>
              <a:noFill/>
              <a:ln w="9525">
                <a:noFill/>
                <a:miter lim="800000"/>
                <a:headEnd/>
                <a:tailEnd/>
              </a:ln>
              <a:effectLst/>
            </p:spPr>
            <p:txBody>
              <a:bodyPr>
                <a:spAutoFit/>
              </a:bodyPr>
              <a:lstStyle/>
              <a:p>
                <a:pPr>
                  <a:spcBef>
                    <a:spcPct val="50000"/>
                  </a:spcBef>
                </a:pPr>
                <a:r>
                  <a:rPr kumimoji="0" lang="en-US" altLang="zh-CN">
                    <a:solidFill>
                      <a:schemeClr val="accent1"/>
                    </a:solidFill>
                  </a:rPr>
                  <a:t>Yes</a:t>
                </a:r>
              </a:p>
            </p:txBody>
          </p:sp>
          <p:sp>
            <p:nvSpPr>
              <p:cNvPr id="18" name="Text Box 20"/>
              <p:cNvSpPr txBox="1">
                <a:spLocks noChangeArrowheads="1"/>
              </p:cNvSpPr>
              <p:nvPr/>
            </p:nvSpPr>
            <p:spPr bwMode="auto">
              <a:xfrm>
                <a:off x="2717" y="1694"/>
                <a:ext cx="481" cy="271"/>
              </a:xfrm>
              <a:prstGeom prst="rect">
                <a:avLst/>
              </a:prstGeom>
              <a:noFill/>
              <a:ln w="9525" algn="ctr">
                <a:noFill/>
                <a:miter lim="800000"/>
                <a:headEnd/>
                <a:tailEnd/>
              </a:ln>
              <a:effectLst/>
            </p:spPr>
            <p:txBody>
              <a:bodyPr>
                <a:spAutoFit/>
              </a:bodyPr>
              <a:lstStyle/>
              <a:p>
                <a:pPr algn="ctr">
                  <a:spcBef>
                    <a:spcPct val="50000"/>
                  </a:spcBef>
                </a:pPr>
                <a:r>
                  <a:rPr kumimoji="0" lang="en-US" altLang="zh-CN" dirty="0">
                    <a:solidFill>
                      <a:schemeClr val="accent1"/>
                    </a:solidFill>
                  </a:rPr>
                  <a:t>Yes</a:t>
                </a:r>
              </a:p>
            </p:txBody>
          </p:sp>
          <p:sp>
            <p:nvSpPr>
              <p:cNvPr id="19" name="Text Box 21"/>
              <p:cNvSpPr txBox="1">
                <a:spLocks noChangeArrowheads="1"/>
              </p:cNvSpPr>
              <p:nvPr/>
            </p:nvSpPr>
            <p:spPr bwMode="auto">
              <a:xfrm>
                <a:off x="1746" y="1289"/>
                <a:ext cx="908" cy="236"/>
              </a:xfrm>
              <a:prstGeom prst="rect">
                <a:avLst/>
              </a:prstGeom>
              <a:noFill/>
              <a:ln w="9525">
                <a:noFill/>
                <a:miter lim="800000"/>
                <a:headEnd/>
                <a:tailEnd/>
              </a:ln>
              <a:effectLst/>
            </p:spPr>
            <p:txBody>
              <a:bodyPr>
                <a:spAutoFit/>
              </a:bodyPr>
              <a:lstStyle/>
              <a:p>
                <a:pPr algn="ctr">
                  <a:spcBef>
                    <a:spcPct val="50000"/>
                  </a:spcBef>
                </a:pPr>
                <a:r>
                  <a:rPr kumimoji="0" lang="en-US" altLang="zh-CN" sz="2000"/>
                  <a:t>Sunny</a:t>
                </a:r>
              </a:p>
            </p:txBody>
          </p:sp>
          <p:sp>
            <p:nvSpPr>
              <p:cNvPr id="20" name="Text Box 22"/>
              <p:cNvSpPr txBox="1">
                <a:spLocks noChangeArrowheads="1"/>
              </p:cNvSpPr>
              <p:nvPr/>
            </p:nvSpPr>
            <p:spPr bwMode="auto">
              <a:xfrm>
                <a:off x="3334" y="1298"/>
                <a:ext cx="908" cy="235"/>
              </a:xfrm>
              <a:prstGeom prst="rect">
                <a:avLst/>
              </a:prstGeom>
              <a:noFill/>
              <a:ln w="9525">
                <a:noFill/>
                <a:miter lim="800000"/>
                <a:headEnd/>
                <a:tailEnd/>
              </a:ln>
              <a:effectLst/>
            </p:spPr>
            <p:txBody>
              <a:bodyPr>
                <a:spAutoFit/>
              </a:bodyPr>
              <a:lstStyle/>
              <a:p>
                <a:pPr algn="ctr">
                  <a:spcBef>
                    <a:spcPct val="50000"/>
                  </a:spcBef>
                </a:pPr>
                <a:r>
                  <a:rPr kumimoji="0" lang="en-US" altLang="zh-CN" sz="2000" dirty="0"/>
                  <a:t>Rainy</a:t>
                </a:r>
              </a:p>
            </p:txBody>
          </p:sp>
          <p:sp>
            <p:nvSpPr>
              <p:cNvPr id="21" name="Text Box 23"/>
              <p:cNvSpPr txBox="1">
                <a:spLocks noChangeArrowheads="1"/>
              </p:cNvSpPr>
              <p:nvPr/>
            </p:nvSpPr>
            <p:spPr bwMode="auto">
              <a:xfrm>
                <a:off x="2535" y="1298"/>
                <a:ext cx="908" cy="235"/>
              </a:xfrm>
              <a:prstGeom prst="rect">
                <a:avLst/>
              </a:prstGeom>
              <a:noFill/>
              <a:ln w="9525">
                <a:noFill/>
                <a:miter lim="800000"/>
                <a:headEnd/>
                <a:tailEnd/>
              </a:ln>
              <a:effectLst/>
            </p:spPr>
            <p:txBody>
              <a:bodyPr>
                <a:spAutoFit/>
              </a:bodyPr>
              <a:lstStyle/>
              <a:p>
                <a:pPr algn="ctr">
                  <a:spcBef>
                    <a:spcPct val="50000"/>
                  </a:spcBef>
                </a:pPr>
                <a:r>
                  <a:rPr kumimoji="0" lang="en-US" altLang="zh-CN" sz="2000"/>
                  <a:t>Overcast</a:t>
                </a:r>
              </a:p>
            </p:txBody>
          </p:sp>
          <p:sp>
            <p:nvSpPr>
              <p:cNvPr id="22" name="Line 24"/>
              <p:cNvSpPr>
                <a:spLocks noChangeShapeType="1"/>
              </p:cNvSpPr>
              <p:nvPr/>
            </p:nvSpPr>
            <p:spPr bwMode="auto">
              <a:xfrm>
                <a:off x="2971" y="1217"/>
                <a:ext cx="0" cy="163"/>
              </a:xfrm>
              <a:prstGeom prst="line">
                <a:avLst/>
              </a:prstGeom>
              <a:noFill/>
              <a:ln w="9525">
                <a:solidFill>
                  <a:schemeClr val="tx1"/>
                </a:solidFill>
                <a:round/>
                <a:headEnd/>
                <a:tailEnd/>
              </a:ln>
              <a:effectLst/>
            </p:spPr>
            <p:txBody>
              <a:bodyPr/>
              <a:lstStyle/>
              <a:p>
                <a:endParaRPr lang="zh-CN" altLang="en-US"/>
              </a:p>
            </p:txBody>
          </p:sp>
          <p:sp>
            <p:nvSpPr>
              <p:cNvPr id="23" name="Line 25"/>
              <p:cNvSpPr>
                <a:spLocks noChangeShapeType="1"/>
              </p:cNvSpPr>
              <p:nvPr/>
            </p:nvSpPr>
            <p:spPr bwMode="auto">
              <a:xfrm>
                <a:off x="2971" y="1525"/>
                <a:ext cx="0" cy="227"/>
              </a:xfrm>
              <a:prstGeom prst="line">
                <a:avLst/>
              </a:prstGeom>
              <a:noFill/>
              <a:ln w="9525">
                <a:solidFill>
                  <a:schemeClr val="tx1"/>
                </a:solidFill>
                <a:round/>
                <a:headEnd/>
                <a:tailEnd/>
              </a:ln>
              <a:effectLst/>
            </p:spPr>
            <p:txBody>
              <a:bodyPr/>
              <a:lstStyle/>
              <a:p>
                <a:endParaRPr lang="zh-CN" altLang="en-US"/>
              </a:p>
            </p:txBody>
          </p:sp>
          <p:sp>
            <p:nvSpPr>
              <p:cNvPr id="24" name="Text Box 26"/>
              <p:cNvSpPr txBox="1">
                <a:spLocks noChangeArrowheads="1"/>
              </p:cNvSpPr>
              <p:nvPr/>
            </p:nvSpPr>
            <p:spPr bwMode="auto">
              <a:xfrm>
                <a:off x="1247" y="2069"/>
                <a:ext cx="635" cy="235"/>
              </a:xfrm>
              <a:prstGeom prst="rect">
                <a:avLst/>
              </a:prstGeom>
              <a:noFill/>
              <a:ln w="9525">
                <a:noFill/>
                <a:miter lim="800000"/>
                <a:headEnd/>
                <a:tailEnd/>
              </a:ln>
              <a:effectLst/>
            </p:spPr>
            <p:txBody>
              <a:bodyPr>
                <a:spAutoFit/>
              </a:bodyPr>
              <a:lstStyle/>
              <a:p>
                <a:pPr algn="ctr">
                  <a:spcBef>
                    <a:spcPct val="50000"/>
                  </a:spcBef>
                </a:pPr>
                <a:r>
                  <a:rPr kumimoji="0" lang="en-US" altLang="zh-CN" sz="2000"/>
                  <a:t>High</a:t>
                </a:r>
              </a:p>
            </p:txBody>
          </p:sp>
          <p:sp>
            <p:nvSpPr>
              <p:cNvPr id="25" name="Text Box 27"/>
              <p:cNvSpPr txBox="1">
                <a:spLocks noChangeArrowheads="1"/>
              </p:cNvSpPr>
              <p:nvPr/>
            </p:nvSpPr>
            <p:spPr bwMode="auto">
              <a:xfrm>
                <a:off x="2309" y="2069"/>
                <a:ext cx="771" cy="235"/>
              </a:xfrm>
              <a:prstGeom prst="rect">
                <a:avLst/>
              </a:prstGeom>
              <a:noFill/>
              <a:ln w="9525">
                <a:noFill/>
                <a:miter lim="800000"/>
                <a:headEnd/>
                <a:tailEnd/>
              </a:ln>
              <a:effectLst/>
            </p:spPr>
            <p:txBody>
              <a:bodyPr>
                <a:spAutoFit/>
              </a:bodyPr>
              <a:lstStyle/>
              <a:p>
                <a:pPr algn="ctr">
                  <a:spcBef>
                    <a:spcPct val="50000"/>
                  </a:spcBef>
                </a:pPr>
                <a:r>
                  <a:rPr kumimoji="0" lang="en-US" altLang="zh-CN" sz="2000"/>
                  <a:t>Normal</a:t>
                </a:r>
              </a:p>
            </p:txBody>
          </p:sp>
          <p:sp>
            <p:nvSpPr>
              <p:cNvPr id="26" name="Text Box 28"/>
              <p:cNvSpPr txBox="1">
                <a:spLocks noChangeArrowheads="1"/>
              </p:cNvSpPr>
              <p:nvPr/>
            </p:nvSpPr>
            <p:spPr bwMode="auto">
              <a:xfrm>
                <a:off x="2952" y="2069"/>
                <a:ext cx="680" cy="235"/>
              </a:xfrm>
              <a:prstGeom prst="rect">
                <a:avLst/>
              </a:prstGeom>
              <a:noFill/>
              <a:ln w="9525">
                <a:noFill/>
                <a:miter lim="800000"/>
                <a:headEnd/>
                <a:tailEnd/>
              </a:ln>
              <a:effectLst/>
            </p:spPr>
            <p:txBody>
              <a:bodyPr>
                <a:spAutoFit/>
              </a:bodyPr>
              <a:lstStyle/>
              <a:p>
                <a:pPr algn="ctr">
                  <a:spcBef>
                    <a:spcPct val="50000"/>
                  </a:spcBef>
                </a:pPr>
                <a:r>
                  <a:rPr kumimoji="0" lang="en-US" altLang="zh-CN" sz="2000"/>
                  <a:t>Strong</a:t>
                </a:r>
              </a:p>
            </p:txBody>
          </p:sp>
          <p:sp>
            <p:nvSpPr>
              <p:cNvPr id="27" name="Text Box 29"/>
              <p:cNvSpPr txBox="1">
                <a:spLocks noChangeArrowheads="1"/>
              </p:cNvSpPr>
              <p:nvPr/>
            </p:nvSpPr>
            <p:spPr bwMode="auto">
              <a:xfrm>
                <a:off x="3969" y="2069"/>
                <a:ext cx="771" cy="235"/>
              </a:xfrm>
              <a:prstGeom prst="rect">
                <a:avLst/>
              </a:prstGeom>
              <a:noFill/>
              <a:ln w="9525">
                <a:noFill/>
                <a:miter lim="800000"/>
                <a:headEnd/>
                <a:tailEnd/>
              </a:ln>
              <a:effectLst/>
            </p:spPr>
            <p:txBody>
              <a:bodyPr>
                <a:spAutoFit/>
              </a:bodyPr>
              <a:lstStyle/>
              <a:p>
                <a:pPr algn="ctr">
                  <a:spcBef>
                    <a:spcPct val="50000"/>
                  </a:spcBef>
                </a:pPr>
                <a:r>
                  <a:rPr kumimoji="0" lang="en-US" altLang="zh-CN" sz="2000"/>
                  <a:t>Weak</a:t>
                </a:r>
              </a:p>
            </p:txBody>
          </p:sp>
        </p:grpSp>
      </p:grpSp>
      <p:sp>
        <p:nvSpPr>
          <p:cNvPr id="28" name="Rectangle 2"/>
          <p:cNvSpPr txBox="1">
            <a:spLocks noChangeArrowheads="1"/>
          </p:cNvSpPr>
          <p:nvPr/>
        </p:nvSpPr>
        <p:spPr>
          <a:xfrm>
            <a:off x="323528" y="332656"/>
            <a:ext cx="8229600" cy="762000"/>
          </a:xfrm>
          <a:prstGeom prst="rect">
            <a:avLst/>
          </a:prstGeom>
        </p:spPr>
        <p:txBody>
          <a:bodyPr/>
          <a:lstStyle/>
          <a:p>
            <a:pPr algn="ctr">
              <a:defRPr/>
            </a:pPr>
            <a:r>
              <a:rPr lang="zh-CN" altLang="en-US" sz="4000" b="1" kern="0" dirty="0" smtClean="0">
                <a:solidFill>
                  <a:schemeClr val="tx2"/>
                </a:solidFill>
                <a:latin typeface="+mj-lt"/>
                <a:cs typeface="+mj-cs"/>
              </a:rPr>
              <a:t>决策树例子</a:t>
            </a:r>
            <a:endParaRPr lang="en-US" altLang="zh-CN" sz="4000" b="1" kern="0" dirty="0">
              <a:solidFill>
                <a:schemeClr val="tx2"/>
              </a:solidFill>
              <a:latin typeface="+mj-lt"/>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57200" y="228600"/>
            <a:ext cx="8229600" cy="762000"/>
          </a:xfrm>
          <a:prstGeom prst="rect">
            <a:avLst/>
          </a:prstGeom>
        </p:spPr>
        <p:txBody>
          <a:bodyPr/>
          <a:lstStyle/>
          <a:p>
            <a:pPr algn="ctr">
              <a:defRPr/>
            </a:pPr>
            <a:r>
              <a:rPr lang="zh-CN" altLang="en-US" sz="4000" b="1" kern="0" dirty="0" smtClean="0">
                <a:solidFill>
                  <a:schemeClr val="tx2"/>
                </a:solidFill>
                <a:latin typeface="+mj-lt"/>
                <a:cs typeface="+mj-cs"/>
              </a:rPr>
              <a:t>决策树学习－实例问题</a:t>
            </a:r>
            <a:endParaRPr lang="en-US" altLang="zh-CN" sz="4000" b="1" kern="0" dirty="0">
              <a:solidFill>
                <a:schemeClr val="tx2"/>
              </a:solidFill>
              <a:latin typeface="+mj-lt"/>
              <a:cs typeface="+mj-cs"/>
            </a:endParaRPr>
          </a:p>
        </p:txBody>
      </p:sp>
      <p:sp>
        <p:nvSpPr>
          <p:cNvPr id="3" name="Rectangle 3"/>
          <p:cNvSpPr txBox="1">
            <a:spLocks noChangeArrowheads="1"/>
          </p:cNvSpPr>
          <p:nvPr/>
        </p:nvSpPr>
        <p:spPr bwMode="auto">
          <a:xfrm>
            <a:off x="533400" y="1143000"/>
            <a:ext cx="8229600" cy="5486400"/>
          </a:xfrm>
          <a:prstGeom prst="rect">
            <a:avLst/>
          </a:prstGeom>
          <a:noFill/>
          <a:ln w="9525">
            <a:noFill/>
            <a:miter lim="800000"/>
            <a:headEnd/>
            <a:tailEnd/>
          </a:ln>
        </p:spPr>
        <p:txBody>
          <a:bodyPr/>
          <a:lstStyle/>
          <a:p>
            <a:pPr marL="381000" indent="-381000">
              <a:spcBef>
                <a:spcPct val="20000"/>
              </a:spcBef>
            </a:pPr>
            <a:r>
              <a:rPr lang="zh-CN" altLang="en-US" sz="2400" dirty="0" smtClean="0">
                <a:latin typeface="Times New Roman" pitchFamily="18" charset="0"/>
              </a:rPr>
              <a:t>基于下面的属性，决定一下是否要在餐馆等座位</a:t>
            </a:r>
            <a:endParaRPr lang="en-US" altLang="zh-CN" sz="2400" dirty="0">
              <a:latin typeface="Times New Roman" pitchFamily="18" charset="0"/>
            </a:endParaRPr>
          </a:p>
          <a:p>
            <a:pPr marL="800100" lvl="1" indent="-342900">
              <a:spcBef>
                <a:spcPct val="20000"/>
              </a:spcBef>
              <a:buFontTx/>
              <a:buAutoNum type="arabicPeriod"/>
            </a:pPr>
            <a:r>
              <a:rPr lang="en-US" altLang="zh-CN" sz="2400" dirty="0" smtClean="0">
                <a:latin typeface="Times New Roman" pitchFamily="18" charset="0"/>
              </a:rPr>
              <a:t>Alternate</a:t>
            </a:r>
            <a:r>
              <a:rPr lang="zh-CN" altLang="en-US" sz="2400" dirty="0" smtClean="0">
                <a:latin typeface="Times New Roman" pitchFamily="18" charset="0"/>
              </a:rPr>
              <a:t>（候选）</a:t>
            </a:r>
            <a:r>
              <a:rPr lang="en-US" altLang="zh-CN" sz="2400" dirty="0" smtClean="0">
                <a:latin typeface="Times New Roman" pitchFamily="18" charset="0"/>
              </a:rPr>
              <a:t>: </a:t>
            </a:r>
            <a:r>
              <a:rPr lang="zh-CN" altLang="en-US" sz="2400" dirty="0" smtClean="0">
                <a:latin typeface="Times New Roman" pitchFamily="18" charset="0"/>
              </a:rPr>
              <a:t>附近是否有另一家合适的餐馆？</a:t>
            </a:r>
            <a:endParaRPr lang="en-US" altLang="zh-CN" sz="2400" dirty="0">
              <a:latin typeface="Times New Roman" pitchFamily="18" charset="0"/>
            </a:endParaRPr>
          </a:p>
          <a:p>
            <a:pPr marL="800100" lvl="1" indent="-342900">
              <a:spcBef>
                <a:spcPct val="20000"/>
              </a:spcBef>
              <a:buFontTx/>
              <a:buAutoNum type="arabicPeriod"/>
            </a:pPr>
            <a:r>
              <a:rPr lang="en-US" altLang="zh-CN" sz="2400" dirty="0" smtClean="0">
                <a:latin typeface="Times New Roman" pitchFamily="18" charset="0"/>
              </a:rPr>
              <a:t>Bar</a:t>
            </a:r>
            <a:r>
              <a:rPr lang="zh-CN" altLang="en-US" sz="2400" dirty="0" smtClean="0">
                <a:latin typeface="Times New Roman" pitchFamily="18" charset="0"/>
              </a:rPr>
              <a:t>（酒吧）</a:t>
            </a:r>
            <a:r>
              <a:rPr lang="en-US" altLang="zh-CN" sz="2400" dirty="0" smtClean="0">
                <a:latin typeface="Times New Roman" pitchFamily="18" charset="0"/>
              </a:rPr>
              <a:t>: </a:t>
            </a:r>
            <a:r>
              <a:rPr lang="zh-CN" altLang="en-US" sz="2400" dirty="0" smtClean="0">
                <a:latin typeface="Times New Roman" pitchFamily="18" charset="0"/>
              </a:rPr>
              <a:t>该餐馆中供顾客等候的吧区是否舒适？</a:t>
            </a:r>
            <a:endParaRPr lang="en-US" altLang="zh-CN" sz="2400" dirty="0">
              <a:latin typeface="Times New Roman" pitchFamily="18" charset="0"/>
            </a:endParaRPr>
          </a:p>
          <a:p>
            <a:pPr marL="800100" lvl="1" indent="-342900">
              <a:spcBef>
                <a:spcPct val="20000"/>
              </a:spcBef>
              <a:buFontTx/>
              <a:buAutoNum type="arabicPeriod"/>
            </a:pPr>
            <a:r>
              <a:rPr lang="en-US" altLang="zh-CN" sz="2400" dirty="0" smtClean="0">
                <a:latin typeface="Times New Roman" pitchFamily="18" charset="0"/>
              </a:rPr>
              <a:t>Fri/Sat</a:t>
            </a:r>
            <a:r>
              <a:rPr lang="zh-CN" altLang="en-US" sz="2400" dirty="0" smtClean="0">
                <a:latin typeface="Times New Roman" pitchFamily="18" charset="0"/>
              </a:rPr>
              <a:t>（周五</a:t>
            </a:r>
            <a:r>
              <a:rPr lang="en-US" altLang="zh-CN" sz="2400" dirty="0" smtClean="0">
                <a:latin typeface="Times New Roman" pitchFamily="18" charset="0"/>
              </a:rPr>
              <a:t>/</a:t>
            </a:r>
            <a:r>
              <a:rPr lang="zh-CN" altLang="en-US" sz="2400" dirty="0" smtClean="0">
                <a:latin typeface="Times New Roman" pitchFamily="18" charset="0"/>
              </a:rPr>
              <a:t>周六）若是周五或周六，则为真</a:t>
            </a:r>
            <a:endParaRPr lang="en-US" altLang="zh-CN" sz="2400" dirty="0">
              <a:latin typeface="Times New Roman" pitchFamily="18" charset="0"/>
            </a:endParaRPr>
          </a:p>
          <a:p>
            <a:pPr marL="800100" lvl="1" indent="-342900">
              <a:spcBef>
                <a:spcPct val="20000"/>
              </a:spcBef>
              <a:buFontTx/>
              <a:buAutoNum type="arabicPeriod"/>
            </a:pPr>
            <a:r>
              <a:rPr lang="en-US" altLang="zh-CN" sz="2400" dirty="0" smtClean="0">
                <a:latin typeface="Times New Roman" pitchFamily="18" charset="0"/>
              </a:rPr>
              <a:t>Hungry</a:t>
            </a:r>
            <a:r>
              <a:rPr lang="zh-CN" altLang="en-US" sz="2400" dirty="0" smtClean="0">
                <a:latin typeface="Times New Roman" pitchFamily="18" charset="0"/>
              </a:rPr>
              <a:t>（饥饿）我们是否饥饿</a:t>
            </a:r>
            <a:r>
              <a:rPr lang="en-US" altLang="zh-CN" sz="2400" dirty="0" smtClean="0">
                <a:latin typeface="Times New Roman" pitchFamily="18" charset="0"/>
              </a:rPr>
              <a:t>?</a:t>
            </a:r>
            <a:endParaRPr lang="en-US" altLang="zh-CN" sz="2400" dirty="0">
              <a:latin typeface="Times New Roman" pitchFamily="18" charset="0"/>
            </a:endParaRPr>
          </a:p>
          <a:p>
            <a:pPr marL="800100" lvl="1" indent="-342900">
              <a:spcBef>
                <a:spcPct val="20000"/>
              </a:spcBef>
              <a:buFontTx/>
              <a:buAutoNum type="arabicPeriod"/>
            </a:pPr>
            <a:r>
              <a:rPr lang="en-US" altLang="zh-CN" sz="2400" dirty="0">
                <a:latin typeface="Times New Roman" pitchFamily="18" charset="0"/>
              </a:rPr>
              <a:t>Patrons</a:t>
            </a:r>
            <a:r>
              <a:rPr lang="en-US" altLang="zh-CN" sz="2000" dirty="0" smtClean="0">
                <a:latin typeface="Times New Roman" pitchFamily="18" charset="0"/>
              </a:rPr>
              <a:t>(</a:t>
            </a:r>
            <a:r>
              <a:rPr lang="zh-CN" altLang="en-US" sz="2000" dirty="0" smtClean="0">
                <a:latin typeface="Times New Roman" pitchFamily="18" charset="0"/>
              </a:rPr>
              <a:t>顾客</a:t>
            </a:r>
            <a:r>
              <a:rPr lang="zh-CN" altLang="en-US" sz="2000" dirty="0">
                <a:latin typeface="Times New Roman" pitchFamily="18" charset="0"/>
              </a:rPr>
              <a:t>）</a:t>
            </a:r>
            <a:r>
              <a:rPr lang="en-US" altLang="zh-CN" sz="2400" dirty="0">
                <a:latin typeface="Times New Roman" pitchFamily="18" charset="0"/>
              </a:rPr>
              <a:t>: </a:t>
            </a:r>
            <a:r>
              <a:rPr lang="zh-CN" altLang="en-US" sz="2400" dirty="0" smtClean="0">
                <a:latin typeface="Times New Roman" pitchFamily="18" charset="0"/>
              </a:rPr>
              <a:t>该餐馆中有多少顾客</a:t>
            </a:r>
            <a:r>
              <a:rPr lang="en-US" altLang="zh-CN" sz="2400" dirty="0" smtClean="0">
                <a:latin typeface="Times New Roman" pitchFamily="18" charset="0"/>
              </a:rPr>
              <a:t>(</a:t>
            </a:r>
            <a:r>
              <a:rPr lang="en-US" altLang="zh-CN" sz="2400" dirty="0">
                <a:latin typeface="Times New Roman" pitchFamily="18" charset="0"/>
              </a:rPr>
              <a:t>None, Some, Full)</a:t>
            </a:r>
          </a:p>
          <a:p>
            <a:pPr marL="800100" lvl="1" indent="-342900">
              <a:spcBef>
                <a:spcPct val="20000"/>
              </a:spcBef>
              <a:buFontTx/>
              <a:buAutoNum type="arabicPeriod"/>
            </a:pPr>
            <a:r>
              <a:rPr lang="en-US" altLang="zh-CN" sz="2400" dirty="0" smtClean="0">
                <a:latin typeface="Times New Roman" pitchFamily="18" charset="0"/>
              </a:rPr>
              <a:t>Price</a:t>
            </a:r>
            <a:r>
              <a:rPr lang="zh-CN" altLang="en-US" sz="2400" dirty="0" smtClean="0">
                <a:latin typeface="Times New Roman" pitchFamily="18" charset="0"/>
              </a:rPr>
              <a:t>（价格）</a:t>
            </a:r>
            <a:r>
              <a:rPr lang="en-US" altLang="zh-CN" sz="2400" dirty="0" smtClean="0">
                <a:latin typeface="Times New Roman" pitchFamily="18" charset="0"/>
              </a:rPr>
              <a:t>: </a:t>
            </a:r>
            <a:r>
              <a:rPr lang="zh-CN" altLang="en-US" sz="2400" dirty="0" smtClean="0">
                <a:latin typeface="Times New Roman" pitchFamily="18" charset="0"/>
              </a:rPr>
              <a:t>餐馆的价格范围</a:t>
            </a:r>
            <a:r>
              <a:rPr lang="en-US" altLang="zh-CN" sz="2400" dirty="0" smtClean="0">
                <a:latin typeface="Times New Roman" pitchFamily="18" charset="0"/>
              </a:rPr>
              <a:t>($, </a:t>
            </a:r>
            <a:r>
              <a:rPr lang="en-US" altLang="zh-CN" sz="2400" dirty="0">
                <a:latin typeface="Times New Roman" pitchFamily="18" charset="0"/>
              </a:rPr>
              <a:t>$$, $$$)</a:t>
            </a:r>
          </a:p>
          <a:p>
            <a:pPr marL="800100" lvl="1" indent="-342900">
              <a:spcBef>
                <a:spcPct val="20000"/>
              </a:spcBef>
              <a:buFontTx/>
              <a:buAutoNum type="arabicPeriod"/>
            </a:pPr>
            <a:r>
              <a:rPr lang="en-US" altLang="zh-CN" sz="2400" dirty="0" smtClean="0">
                <a:latin typeface="Times New Roman" pitchFamily="18" charset="0"/>
              </a:rPr>
              <a:t>Raining</a:t>
            </a:r>
            <a:r>
              <a:rPr lang="zh-CN" altLang="en-US" sz="2400" dirty="0" smtClean="0">
                <a:latin typeface="Times New Roman" pitchFamily="18" charset="0"/>
              </a:rPr>
              <a:t>（下雨）外面是否在下雨</a:t>
            </a:r>
            <a:r>
              <a:rPr lang="en-US" altLang="zh-CN" sz="2400" dirty="0" smtClean="0">
                <a:latin typeface="Times New Roman" pitchFamily="18" charset="0"/>
              </a:rPr>
              <a:t>?</a:t>
            </a:r>
            <a:endParaRPr lang="en-US" altLang="zh-CN" sz="2400" dirty="0">
              <a:latin typeface="Times New Roman" pitchFamily="18" charset="0"/>
            </a:endParaRPr>
          </a:p>
          <a:p>
            <a:pPr marL="800100" lvl="1" indent="-342900">
              <a:spcBef>
                <a:spcPct val="20000"/>
              </a:spcBef>
              <a:buFontTx/>
              <a:buAutoNum type="arabicPeriod"/>
            </a:pPr>
            <a:r>
              <a:rPr lang="en-US" altLang="zh-CN" sz="2400" dirty="0" smtClean="0">
                <a:latin typeface="Times New Roman" pitchFamily="18" charset="0"/>
              </a:rPr>
              <a:t>Reservation</a:t>
            </a:r>
            <a:r>
              <a:rPr lang="zh-CN" altLang="en-US" sz="2400" dirty="0" smtClean="0">
                <a:latin typeface="Times New Roman" pitchFamily="18" charset="0"/>
              </a:rPr>
              <a:t>（预约）</a:t>
            </a:r>
            <a:r>
              <a:rPr lang="en-US" altLang="zh-CN" sz="2400" dirty="0" smtClean="0">
                <a:latin typeface="Times New Roman" pitchFamily="18" charset="0"/>
              </a:rPr>
              <a:t>: </a:t>
            </a:r>
            <a:r>
              <a:rPr lang="zh-CN" altLang="en-US" sz="2400" dirty="0" smtClean="0">
                <a:latin typeface="Times New Roman" pitchFamily="18" charset="0"/>
              </a:rPr>
              <a:t>我们是否预约过</a:t>
            </a:r>
            <a:r>
              <a:rPr lang="en-US" altLang="zh-CN" sz="2400" dirty="0" smtClean="0">
                <a:latin typeface="Times New Roman" pitchFamily="18" charset="0"/>
              </a:rPr>
              <a:t>?</a:t>
            </a:r>
            <a:endParaRPr lang="en-US" altLang="zh-CN" sz="2400" dirty="0">
              <a:latin typeface="Times New Roman" pitchFamily="18" charset="0"/>
            </a:endParaRPr>
          </a:p>
          <a:p>
            <a:pPr marL="800100" lvl="1" indent="-342900">
              <a:spcBef>
                <a:spcPct val="20000"/>
              </a:spcBef>
              <a:buFontTx/>
              <a:buAutoNum type="arabicPeriod"/>
            </a:pPr>
            <a:r>
              <a:rPr lang="en-US" altLang="zh-CN" sz="2400" dirty="0" smtClean="0">
                <a:latin typeface="Times New Roman" pitchFamily="18" charset="0"/>
              </a:rPr>
              <a:t>Type</a:t>
            </a:r>
            <a:r>
              <a:rPr lang="zh-CN" altLang="en-US" sz="2400" dirty="0" smtClean="0">
                <a:latin typeface="Times New Roman" pitchFamily="18" charset="0"/>
              </a:rPr>
              <a:t>（类型）</a:t>
            </a:r>
            <a:r>
              <a:rPr lang="en-US" altLang="zh-CN" sz="2400" dirty="0" smtClean="0">
                <a:latin typeface="Times New Roman" pitchFamily="18" charset="0"/>
              </a:rPr>
              <a:t>: </a:t>
            </a:r>
            <a:r>
              <a:rPr lang="zh-CN" altLang="en-US" sz="2400" dirty="0" smtClean="0">
                <a:latin typeface="Times New Roman" pitchFamily="18" charset="0"/>
              </a:rPr>
              <a:t>餐馆的种类</a:t>
            </a:r>
            <a:r>
              <a:rPr lang="en-US" altLang="zh-CN" sz="2400" dirty="0" smtClean="0">
                <a:latin typeface="Times New Roman" pitchFamily="18" charset="0"/>
              </a:rPr>
              <a:t>(</a:t>
            </a:r>
            <a:r>
              <a:rPr lang="en-US" altLang="zh-CN" sz="2400" dirty="0">
                <a:latin typeface="Times New Roman" pitchFamily="18" charset="0"/>
              </a:rPr>
              <a:t>French, Italian, Thai, Burger)</a:t>
            </a:r>
          </a:p>
          <a:p>
            <a:pPr marL="800100" lvl="1" indent="-342900">
              <a:spcBef>
                <a:spcPct val="20000"/>
              </a:spcBef>
              <a:buFontTx/>
              <a:buAutoNum type="arabicPeriod"/>
            </a:pPr>
            <a:r>
              <a:rPr lang="en-US" altLang="zh-CN" sz="2400" dirty="0">
                <a:latin typeface="Times New Roman" pitchFamily="18" charset="0"/>
              </a:rPr>
              <a:t> </a:t>
            </a:r>
            <a:r>
              <a:rPr lang="en-US" altLang="zh-CN" sz="2400" dirty="0" err="1" smtClean="0">
                <a:latin typeface="Times New Roman" pitchFamily="18" charset="0"/>
              </a:rPr>
              <a:t>WaitEstimate</a:t>
            </a:r>
            <a:r>
              <a:rPr lang="zh-CN" altLang="en-US" sz="2400" dirty="0" smtClean="0">
                <a:latin typeface="Times New Roman" pitchFamily="18" charset="0"/>
              </a:rPr>
              <a:t>（等候时间估计）</a:t>
            </a:r>
            <a:r>
              <a:rPr lang="en-US" altLang="zh-CN" sz="2400" dirty="0" smtClean="0">
                <a:latin typeface="Times New Roman" pitchFamily="18" charset="0"/>
              </a:rPr>
              <a:t>: </a:t>
            </a:r>
            <a:r>
              <a:rPr lang="zh-CN" altLang="en-US" sz="2400" dirty="0" smtClean="0">
                <a:latin typeface="Times New Roman" pitchFamily="18" charset="0"/>
              </a:rPr>
              <a:t>估计的等候时间</a:t>
            </a:r>
            <a:r>
              <a:rPr lang="en-US" altLang="zh-CN" sz="2400" dirty="0" smtClean="0">
                <a:latin typeface="Times New Roman" pitchFamily="18" charset="0"/>
              </a:rPr>
              <a:t>(</a:t>
            </a:r>
            <a:r>
              <a:rPr lang="en-US" altLang="zh-CN" sz="2400" dirty="0">
                <a:latin typeface="Times New Roman" pitchFamily="18" charset="0"/>
              </a:rPr>
              <a:t>0-10, 10-30, 30-60, &gt;60)</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57200" y="228600"/>
            <a:ext cx="8229600" cy="838200"/>
          </a:xfrm>
          <a:prstGeom prst="rect">
            <a:avLst/>
          </a:prstGeom>
        </p:spPr>
        <p:txBody>
          <a:bodyPr/>
          <a:lstStyle/>
          <a:p>
            <a:pPr algn="ctr">
              <a:defRPr/>
            </a:pPr>
            <a:r>
              <a:rPr lang="zh-CN" altLang="en-US" sz="4000" b="1" kern="0" dirty="0" smtClean="0">
                <a:solidFill>
                  <a:schemeClr val="tx2"/>
                </a:solidFill>
                <a:latin typeface="+mj-lt"/>
                <a:cs typeface="+mj-cs"/>
              </a:rPr>
              <a:t>基于属性的表示</a:t>
            </a:r>
            <a:endParaRPr lang="en-US" altLang="zh-CN" sz="4000" b="1" kern="0" dirty="0">
              <a:solidFill>
                <a:schemeClr val="tx2"/>
              </a:solidFill>
              <a:latin typeface="+mj-lt"/>
              <a:cs typeface="+mj-cs"/>
            </a:endParaRPr>
          </a:p>
        </p:txBody>
      </p:sp>
      <p:sp>
        <p:nvSpPr>
          <p:cNvPr id="3" name="Rectangle 3"/>
          <p:cNvSpPr txBox="1">
            <a:spLocks noChangeArrowheads="1"/>
          </p:cNvSpPr>
          <p:nvPr/>
        </p:nvSpPr>
        <p:spPr bwMode="auto">
          <a:xfrm>
            <a:off x="323528" y="1124744"/>
            <a:ext cx="8229600" cy="4525963"/>
          </a:xfrm>
          <a:prstGeom prst="rect">
            <a:avLst/>
          </a:prstGeom>
          <a:noFill/>
          <a:ln w="9525">
            <a:noFill/>
            <a:miter lim="800000"/>
            <a:headEnd/>
            <a:tailEnd/>
          </a:ln>
        </p:spPr>
        <p:txBody>
          <a:bodyPr/>
          <a:lstStyle/>
          <a:p>
            <a:pPr marL="342900" indent="-342900">
              <a:spcBef>
                <a:spcPct val="20000"/>
              </a:spcBef>
              <a:buFontTx/>
              <a:buChar char="•"/>
            </a:pPr>
            <a:r>
              <a:rPr lang="zh-CN" altLang="en-US" sz="2400" dirty="0" smtClean="0">
                <a:latin typeface="Times New Roman" pitchFamily="18" charset="0"/>
              </a:rPr>
              <a:t>决定是否要在餐馆等座位的实例集</a:t>
            </a:r>
            <a:endParaRPr lang="en-US" altLang="zh-CN" sz="2400" dirty="0" smtClean="0">
              <a:latin typeface="Times New Roman" pitchFamily="18" charset="0"/>
            </a:endParaRPr>
          </a:p>
          <a:p>
            <a:pPr marL="342900" indent="-342900">
              <a:spcBef>
                <a:spcPct val="20000"/>
              </a:spcBef>
              <a:buFontTx/>
              <a:buChar char="•"/>
            </a:pPr>
            <a:r>
              <a:rPr lang="zh-CN" altLang="en-US" sz="2400" dirty="0" smtClean="0">
                <a:solidFill>
                  <a:schemeClr val="accent2"/>
                </a:solidFill>
                <a:latin typeface="Times New Roman" pitchFamily="18" charset="0"/>
              </a:rPr>
              <a:t>实例是通过属性值描述的</a:t>
            </a:r>
            <a:r>
              <a:rPr lang="en-US" altLang="zh-CN" sz="2400" dirty="0" smtClean="0">
                <a:solidFill>
                  <a:schemeClr val="accent2"/>
                </a:solidFill>
                <a:latin typeface="Times New Roman" pitchFamily="18" charset="0"/>
              </a:rPr>
              <a:t> </a:t>
            </a:r>
            <a:endParaRPr lang="en-US" altLang="zh-CN" sz="2400" dirty="0">
              <a:latin typeface="Times New Roman" pitchFamily="18" charset="0"/>
            </a:endParaRPr>
          </a:p>
          <a:p>
            <a:pPr marL="342900" indent="-342900">
              <a:spcBef>
                <a:spcPct val="20000"/>
              </a:spcBef>
            </a:pPr>
            <a:endParaRPr lang="en-US" altLang="zh-CN" dirty="0">
              <a:latin typeface="Times New Roman" pitchFamily="18" charset="0"/>
            </a:endParaRPr>
          </a:p>
          <a:p>
            <a:pPr marL="342900" indent="-342900">
              <a:spcBef>
                <a:spcPct val="20000"/>
              </a:spcBef>
            </a:pPr>
            <a:endParaRPr lang="en-US" altLang="zh-CN" dirty="0">
              <a:latin typeface="Times New Roman" pitchFamily="18" charset="0"/>
            </a:endParaRPr>
          </a:p>
          <a:p>
            <a:pPr marL="342900" indent="-342900">
              <a:spcBef>
                <a:spcPct val="20000"/>
              </a:spcBef>
            </a:pPr>
            <a:endParaRPr lang="en-US" altLang="zh-CN" dirty="0">
              <a:latin typeface="Times New Roman" pitchFamily="18" charset="0"/>
            </a:endParaRPr>
          </a:p>
          <a:p>
            <a:pPr marL="342900" indent="-342900">
              <a:spcBef>
                <a:spcPct val="20000"/>
              </a:spcBef>
            </a:pPr>
            <a:r>
              <a:rPr lang="en-US" altLang="zh-CN" dirty="0">
                <a:latin typeface="Times New Roman" pitchFamily="18" charset="0"/>
              </a:rPr>
              <a:t>
</a:t>
            </a:r>
          </a:p>
          <a:p>
            <a:pPr marL="342900" indent="-342900">
              <a:spcBef>
                <a:spcPct val="20000"/>
              </a:spcBef>
            </a:pPr>
            <a:endParaRPr lang="en-US" altLang="zh-CN" dirty="0">
              <a:latin typeface="Times New Roman" pitchFamily="18" charset="0"/>
            </a:endParaRPr>
          </a:p>
          <a:p>
            <a:pPr marL="342900" indent="-342900">
              <a:spcBef>
                <a:spcPct val="20000"/>
              </a:spcBef>
            </a:pPr>
            <a:endParaRPr lang="en-US" altLang="zh-CN" dirty="0">
              <a:latin typeface="Times New Roman" pitchFamily="18" charset="0"/>
            </a:endParaRPr>
          </a:p>
          <a:p>
            <a:pPr marL="342900" indent="-342900">
              <a:spcBef>
                <a:spcPct val="20000"/>
              </a:spcBef>
              <a:buFontTx/>
              <a:buChar char="•"/>
            </a:pPr>
            <a:endParaRPr lang="en-US" altLang="zh-CN" dirty="0">
              <a:solidFill>
                <a:schemeClr val="accent2"/>
              </a:solidFill>
              <a:latin typeface="Times New Roman" pitchFamily="18" charset="0"/>
            </a:endParaRPr>
          </a:p>
          <a:p>
            <a:pPr marL="342900" indent="-342900">
              <a:spcBef>
                <a:spcPct val="20000"/>
              </a:spcBef>
              <a:buFontTx/>
              <a:buChar char="•"/>
            </a:pPr>
            <a:endParaRPr lang="en-US" altLang="zh-CN" dirty="0">
              <a:solidFill>
                <a:schemeClr val="accent2"/>
              </a:solidFill>
              <a:latin typeface="Times New Roman" pitchFamily="18" charset="0"/>
            </a:endParaRPr>
          </a:p>
          <a:p>
            <a:pPr marL="342900" indent="-342900">
              <a:spcBef>
                <a:spcPct val="20000"/>
              </a:spcBef>
              <a:buFontTx/>
              <a:buChar char="•"/>
            </a:pPr>
            <a:endParaRPr lang="en-US" altLang="zh-CN" dirty="0">
              <a:solidFill>
                <a:schemeClr val="accent2"/>
              </a:solidFill>
              <a:latin typeface="Times New Roman" pitchFamily="18" charset="0"/>
            </a:endParaRPr>
          </a:p>
          <a:p>
            <a:pPr marL="342900" indent="-342900">
              <a:spcBef>
                <a:spcPct val="20000"/>
              </a:spcBef>
            </a:pPr>
            <a:endParaRPr lang="en-US" altLang="zh-CN" sz="2000" dirty="0">
              <a:solidFill>
                <a:schemeClr val="accent2"/>
              </a:solidFill>
              <a:latin typeface="Times New Roman" pitchFamily="18" charset="0"/>
            </a:endParaRPr>
          </a:p>
          <a:p>
            <a:pPr marL="342900" indent="-342900">
              <a:spcBef>
                <a:spcPct val="20000"/>
              </a:spcBef>
              <a:buFontTx/>
              <a:buChar char="•"/>
            </a:pPr>
            <a:endParaRPr lang="en-US" altLang="zh-CN" sz="2400" dirty="0" smtClean="0">
              <a:latin typeface="Times New Roman" pitchFamily="18" charset="0"/>
            </a:endParaRPr>
          </a:p>
          <a:p>
            <a:pPr marL="342900" indent="-342900">
              <a:spcBef>
                <a:spcPct val="20000"/>
              </a:spcBef>
              <a:buFontTx/>
              <a:buChar char="•"/>
            </a:pPr>
            <a:r>
              <a:rPr lang="zh-CN" altLang="en-US" sz="2400" dirty="0" smtClean="0">
                <a:latin typeface="Times New Roman" pitchFamily="18" charset="0"/>
              </a:rPr>
              <a:t>实例分类：</a:t>
            </a:r>
            <a:r>
              <a:rPr lang="en-US" altLang="zh-CN" sz="2400" dirty="0" smtClean="0">
                <a:latin typeface="Times New Roman" pitchFamily="18" charset="0"/>
              </a:rPr>
              <a:t> </a:t>
            </a:r>
            <a:r>
              <a:rPr lang="zh-CN" altLang="en-US" sz="2400" dirty="0" smtClean="0">
                <a:solidFill>
                  <a:schemeClr val="accent2"/>
                </a:solidFill>
                <a:latin typeface="Times New Roman" pitchFamily="18" charset="0"/>
              </a:rPr>
              <a:t>正</a:t>
            </a:r>
            <a:r>
              <a:rPr lang="en-US" altLang="zh-CN" sz="2400" dirty="0" smtClean="0">
                <a:latin typeface="Times New Roman" pitchFamily="18" charset="0"/>
              </a:rPr>
              <a:t> </a:t>
            </a:r>
            <a:r>
              <a:rPr lang="en-US" altLang="zh-CN" sz="2400" dirty="0">
                <a:latin typeface="Times New Roman" pitchFamily="18" charset="0"/>
              </a:rPr>
              <a:t>(T) </a:t>
            </a:r>
            <a:r>
              <a:rPr lang="zh-CN" altLang="en-US" sz="2400" dirty="0" smtClean="0">
                <a:latin typeface="Times New Roman" pitchFamily="18" charset="0"/>
              </a:rPr>
              <a:t>或</a:t>
            </a:r>
            <a:r>
              <a:rPr lang="en-US" altLang="zh-CN" sz="2400" dirty="0" smtClean="0">
                <a:latin typeface="Times New Roman" pitchFamily="18" charset="0"/>
              </a:rPr>
              <a:t> </a:t>
            </a:r>
            <a:r>
              <a:rPr lang="zh-CN" altLang="en-US" sz="2400" dirty="0" smtClean="0">
                <a:solidFill>
                  <a:schemeClr val="accent2"/>
                </a:solidFill>
                <a:latin typeface="Times New Roman" pitchFamily="18" charset="0"/>
              </a:rPr>
              <a:t>负</a:t>
            </a:r>
            <a:r>
              <a:rPr lang="en-US" altLang="zh-CN" sz="2400" dirty="0" smtClean="0">
                <a:solidFill>
                  <a:schemeClr val="accent2"/>
                </a:solidFill>
                <a:latin typeface="Times New Roman" pitchFamily="18" charset="0"/>
              </a:rPr>
              <a:t> </a:t>
            </a:r>
            <a:r>
              <a:rPr lang="en-US" altLang="zh-CN" sz="2400" dirty="0">
                <a:latin typeface="Times New Roman" pitchFamily="18" charset="0"/>
              </a:rPr>
              <a:t>(F</a:t>
            </a:r>
            <a:r>
              <a:rPr lang="en-US" altLang="zh-CN" sz="2400" dirty="0" smtClean="0">
                <a:latin typeface="Times New Roman" pitchFamily="18" charset="0"/>
              </a:rPr>
              <a:t>)</a:t>
            </a:r>
            <a:endParaRPr lang="en-US" altLang="zh-CN" sz="2000" dirty="0">
              <a:latin typeface="Times New Roman" pitchFamily="18" charset="0"/>
            </a:endParaRPr>
          </a:p>
        </p:txBody>
      </p:sp>
      <p:pic>
        <p:nvPicPr>
          <p:cNvPr id="4" name="Picture 4"/>
          <p:cNvPicPr>
            <a:picLocks noChangeAspect="1" noChangeArrowheads="1"/>
          </p:cNvPicPr>
          <p:nvPr/>
        </p:nvPicPr>
        <p:blipFill>
          <a:blip r:embed="rId2" cstate="print"/>
          <a:srcRect l="53906" t="29167" r="9766" b="19792"/>
          <a:stretch>
            <a:fillRect/>
          </a:stretch>
        </p:blipFill>
        <p:spPr bwMode="auto">
          <a:xfrm>
            <a:off x="1371600" y="2286000"/>
            <a:ext cx="6400800" cy="337185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restaurant-tree"/>
          <p:cNvPicPr>
            <a:picLocks noChangeAspect="1" noChangeArrowheads="1"/>
          </p:cNvPicPr>
          <p:nvPr/>
        </p:nvPicPr>
        <p:blipFill>
          <a:blip r:embed="rId2" cstate="print"/>
          <a:srcRect/>
          <a:stretch>
            <a:fillRect/>
          </a:stretch>
        </p:blipFill>
        <p:spPr bwMode="auto">
          <a:xfrm>
            <a:off x="990600" y="1752600"/>
            <a:ext cx="6689725" cy="4800600"/>
          </a:xfrm>
          <a:prstGeom prst="rect">
            <a:avLst/>
          </a:prstGeom>
          <a:noFill/>
          <a:ln w="9525">
            <a:noFill/>
            <a:miter lim="800000"/>
            <a:headEnd/>
            <a:tailEnd/>
          </a:ln>
        </p:spPr>
      </p:pic>
      <p:sp>
        <p:nvSpPr>
          <p:cNvPr id="3" name="Rectangle 2"/>
          <p:cNvSpPr txBox="1">
            <a:spLocks noChangeArrowheads="1"/>
          </p:cNvSpPr>
          <p:nvPr/>
        </p:nvSpPr>
        <p:spPr>
          <a:xfrm>
            <a:off x="457200" y="76200"/>
            <a:ext cx="8229600" cy="838200"/>
          </a:xfrm>
          <a:prstGeom prst="rect">
            <a:avLst/>
          </a:prstGeom>
        </p:spPr>
        <p:txBody>
          <a:bodyPr/>
          <a:lstStyle/>
          <a:p>
            <a:pPr algn="ctr">
              <a:defRPr/>
            </a:pPr>
            <a:r>
              <a:rPr lang="zh-CN" altLang="en-US" sz="4000" b="1" kern="0" dirty="0" smtClean="0">
                <a:solidFill>
                  <a:schemeClr val="tx2"/>
                </a:solidFill>
                <a:latin typeface="+mj-lt"/>
                <a:cs typeface="+mj-cs"/>
              </a:rPr>
              <a:t>决策树</a:t>
            </a:r>
            <a:endParaRPr lang="en-US" altLang="zh-CN" sz="4000" b="1" kern="0" dirty="0">
              <a:solidFill>
                <a:schemeClr val="tx2"/>
              </a:solidFill>
              <a:latin typeface="+mj-lt"/>
              <a:cs typeface="+mj-cs"/>
            </a:endParaRPr>
          </a:p>
        </p:txBody>
      </p:sp>
      <p:sp>
        <p:nvSpPr>
          <p:cNvPr id="4" name="Rectangle 3"/>
          <p:cNvSpPr txBox="1">
            <a:spLocks noChangeArrowheads="1"/>
          </p:cNvSpPr>
          <p:nvPr/>
        </p:nvSpPr>
        <p:spPr>
          <a:xfrm>
            <a:off x="395536" y="836712"/>
            <a:ext cx="8496944" cy="990600"/>
          </a:xfrm>
          <a:prstGeom prst="rect">
            <a:avLst/>
          </a:prstGeom>
        </p:spPr>
        <p:txBody>
          <a:bodyPr/>
          <a:lstStyle/>
          <a:p>
            <a:pPr marL="342900" indent="-342900">
              <a:spcBef>
                <a:spcPct val="20000"/>
              </a:spcBef>
              <a:buFontTx/>
              <a:buChar char="•"/>
              <a:defRPr/>
            </a:pPr>
            <a:r>
              <a:rPr lang="zh-CN" altLang="en-US" sz="2400" kern="0" dirty="0" smtClean="0">
                <a:latin typeface="+mn-lt"/>
              </a:rPr>
              <a:t>假设空间的一种可能表示</a:t>
            </a:r>
            <a:endParaRPr lang="en-US" altLang="zh-CN" sz="2400" kern="0" dirty="0" smtClean="0">
              <a:latin typeface="+mn-lt"/>
            </a:endParaRPr>
          </a:p>
          <a:p>
            <a:pPr marL="342900" indent="-342900">
              <a:spcBef>
                <a:spcPct val="20000"/>
              </a:spcBef>
              <a:buFontTx/>
              <a:buChar char="•"/>
              <a:defRPr/>
            </a:pPr>
            <a:r>
              <a:rPr lang="zh-CN" altLang="en-US" sz="2400" kern="0" dirty="0" smtClean="0">
                <a:latin typeface="+mn-lt"/>
              </a:rPr>
              <a:t>实例从树的根节点开始处理，并沿着适当的分支到达叶节点</a:t>
            </a:r>
            <a:endParaRPr lang="en-US" altLang="zh-CN" sz="2400" kern="0" dirty="0">
              <a:latin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57200" y="76200"/>
            <a:ext cx="8229600" cy="838200"/>
          </a:xfrm>
          <a:prstGeom prst="rect">
            <a:avLst/>
          </a:prstGeom>
        </p:spPr>
        <p:txBody>
          <a:bodyPr/>
          <a:lstStyle/>
          <a:p>
            <a:pPr algn="ctr">
              <a:defRPr/>
            </a:pPr>
            <a:r>
              <a:rPr lang="zh-CN" altLang="en-US" sz="4000" b="1" kern="0" dirty="0" smtClean="0">
                <a:solidFill>
                  <a:schemeClr val="tx2"/>
                </a:solidFill>
                <a:latin typeface="+mj-lt"/>
                <a:cs typeface="+mj-cs"/>
              </a:rPr>
              <a:t>决策树的表示能力</a:t>
            </a:r>
            <a:endParaRPr lang="en-US" altLang="zh-CN" sz="4000" b="1" kern="0" dirty="0">
              <a:solidFill>
                <a:schemeClr val="tx2"/>
              </a:solidFill>
              <a:latin typeface="+mj-lt"/>
              <a:cs typeface="+mj-cs"/>
            </a:endParaRPr>
          </a:p>
        </p:txBody>
      </p:sp>
      <p:sp>
        <p:nvSpPr>
          <p:cNvPr id="3" name="Rectangle 3"/>
          <p:cNvSpPr txBox="1">
            <a:spLocks noChangeArrowheads="1"/>
          </p:cNvSpPr>
          <p:nvPr/>
        </p:nvSpPr>
        <p:spPr>
          <a:xfrm>
            <a:off x="533400" y="990600"/>
            <a:ext cx="8229600" cy="5410200"/>
          </a:xfrm>
          <a:prstGeom prst="rect">
            <a:avLst/>
          </a:prstGeom>
        </p:spPr>
        <p:txBody>
          <a:bodyPr/>
          <a:lstStyle/>
          <a:p>
            <a:pPr marL="342900" indent="-342900">
              <a:lnSpc>
                <a:spcPct val="90000"/>
              </a:lnSpc>
              <a:spcBef>
                <a:spcPct val="20000"/>
              </a:spcBef>
              <a:buFontTx/>
              <a:buChar char="•"/>
              <a:defRPr/>
            </a:pPr>
            <a:r>
              <a:rPr lang="zh-CN" altLang="en-US" sz="2400" kern="0" dirty="0" smtClean="0">
                <a:latin typeface="+mn-lt"/>
              </a:rPr>
              <a:t>决策树能表示输入属性的任何函数</a:t>
            </a:r>
            <a:endParaRPr lang="en-US" altLang="zh-CN" sz="2400" kern="0" dirty="0">
              <a:latin typeface="+mn-lt"/>
            </a:endParaRPr>
          </a:p>
          <a:p>
            <a:pPr marL="342900" indent="-342900">
              <a:lnSpc>
                <a:spcPct val="90000"/>
              </a:lnSpc>
              <a:spcBef>
                <a:spcPct val="20000"/>
              </a:spcBef>
              <a:buFontTx/>
              <a:buChar char="•"/>
              <a:defRPr/>
            </a:pPr>
            <a:r>
              <a:rPr lang="zh-CN" altLang="en-US" sz="2400" kern="0" dirty="0" smtClean="0">
                <a:latin typeface="+mn-lt"/>
              </a:rPr>
              <a:t>对布尔型函数</a:t>
            </a:r>
            <a:r>
              <a:rPr lang="en-US" altLang="zh-CN" sz="2400" kern="0" dirty="0" smtClean="0">
                <a:latin typeface="+mn-lt"/>
              </a:rPr>
              <a:t>, </a:t>
            </a:r>
            <a:r>
              <a:rPr lang="zh-CN" altLang="en-US" sz="2400" kern="0" dirty="0" smtClean="0">
                <a:latin typeface="+mn-lt"/>
              </a:rPr>
              <a:t>真值表中每一行对应树中到叶节点的一条路径</a:t>
            </a:r>
            <a:r>
              <a:rPr lang="en-US" altLang="zh-CN" sz="2400" kern="0" dirty="0" smtClean="0">
                <a:latin typeface="+mn-lt"/>
              </a:rPr>
              <a:t>:</a:t>
            </a:r>
            <a:endParaRPr lang="en-US" altLang="zh-CN" sz="2400" kern="0" dirty="0">
              <a:latin typeface="+mn-lt"/>
            </a:endParaRPr>
          </a:p>
          <a:p>
            <a:pPr marL="342900" indent="-342900">
              <a:lnSpc>
                <a:spcPct val="90000"/>
              </a:lnSpc>
              <a:spcBef>
                <a:spcPct val="20000"/>
              </a:spcBef>
              <a:buFontTx/>
              <a:buChar char="•"/>
              <a:defRPr/>
            </a:pPr>
            <a:endParaRPr lang="en-US" altLang="zh-CN" sz="2200" kern="0" dirty="0">
              <a:latin typeface="+mn-lt"/>
            </a:endParaRPr>
          </a:p>
          <a:p>
            <a:pPr marL="342900" indent="-342900">
              <a:lnSpc>
                <a:spcPct val="90000"/>
              </a:lnSpc>
              <a:spcBef>
                <a:spcPct val="20000"/>
              </a:spcBef>
              <a:buFontTx/>
              <a:buChar char="•"/>
              <a:defRPr/>
            </a:pPr>
            <a:endParaRPr lang="en-US" altLang="zh-CN" kern="0" dirty="0">
              <a:latin typeface="+mn-lt"/>
            </a:endParaRPr>
          </a:p>
          <a:p>
            <a:pPr marL="342900" indent="-342900">
              <a:lnSpc>
                <a:spcPct val="90000"/>
              </a:lnSpc>
              <a:spcBef>
                <a:spcPct val="20000"/>
              </a:spcBef>
              <a:buFontTx/>
              <a:buChar char="•"/>
              <a:defRPr/>
            </a:pPr>
            <a:endParaRPr lang="en-US" altLang="zh-CN" kern="0" dirty="0">
              <a:latin typeface="+mn-lt"/>
            </a:endParaRPr>
          </a:p>
          <a:p>
            <a:pPr marL="342900" indent="-342900">
              <a:lnSpc>
                <a:spcPct val="90000"/>
              </a:lnSpc>
              <a:spcBef>
                <a:spcPct val="20000"/>
              </a:spcBef>
              <a:buFontTx/>
              <a:buChar char="•"/>
              <a:defRPr/>
            </a:pPr>
            <a:endParaRPr lang="en-US" altLang="zh-CN" kern="0" dirty="0">
              <a:latin typeface="+mn-lt"/>
            </a:endParaRPr>
          </a:p>
          <a:p>
            <a:pPr marL="342900" indent="-342900">
              <a:lnSpc>
                <a:spcPct val="90000"/>
              </a:lnSpc>
              <a:spcBef>
                <a:spcPct val="20000"/>
              </a:spcBef>
              <a:buFontTx/>
              <a:buChar char="•"/>
              <a:defRPr/>
            </a:pPr>
            <a:endParaRPr lang="en-US" altLang="zh-CN" kern="0" dirty="0">
              <a:latin typeface="+mn-lt"/>
            </a:endParaRPr>
          </a:p>
          <a:p>
            <a:pPr marL="342900" indent="-342900">
              <a:lnSpc>
                <a:spcPct val="90000"/>
              </a:lnSpc>
              <a:spcBef>
                <a:spcPct val="20000"/>
              </a:spcBef>
              <a:buFontTx/>
              <a:buChar char="•"/>
              <a:defRPr/>
            </a:pPr>
            <a:endParaRPr lang="en-US" altLang="zh-CN" kern="0" dirty="0">
              <a:latin typeface="+mn-lt"/>
            </a:endParaRPr>
          </a:p>
          <a:p>
            <a:pPr marL="342900" indent="-342900">
              <a:lnSpc>
                <a:spcPct val="90000"/>
              </a:lnSpc>
              <a:spcBef>
                <a:spcPct val="20000"/>
              </a:spcBef>
              <a:buFontTx/>
              <a:buChar char="•"/>
              <a:defRPr/>
            </a:pPr>
            <a:endParaRPr lang="en-US" altLang="zh-CN" kern="0" dirty="0">
              <a:latin typeface="+mn-lt"/>
            </a:endParaRPr>
          </a:p>
          <a:p>
            <a:pPr marL="342900" indent="-342900">
              <a:lnSpc>
                <a:spcPct val="90000"/>
              </a:lnSpc>
              <a:spcBef>
                <a:spcPct val="20000"/>
              </a:spcBef>
              <a:buFontTx/>
              <a:buChar char="•"/>
              <a:defRPr/>
            </a:pPr>
            <a:endParaRPr lang="en-US" altLang="zh-CN" kern="0" dirty="0">
              <a:latin typeface="+mn-lt"/>
            </a:endParaRPr>
          </a:p>
          <a:p>
            <a:pPr marL="342900" indent="-342900">
              <a:lnSpc>
                <a:spcPct val="90000"/>
              </a:lnSpc>
              <a:spcBef>
                <a:spcPct val="20000"/>
              </a:spcBef>
              <a:buFontTx/>
              <a:buChar char="•"/>
              <a:defRPr/>
            </a:pPr>
            <a:endParaRPr lang="en-US" altLang="zh-CN" sz="2000" kern="0" dirty="0">
              <a:latin typeface="+mn-lt"/>
            </a:endParaRPr>
          </a:p>
          <a:p>
            <a:pPr marL="342900" indent="-342900">
              <a:lnSpc>
                <a:spcPct val="90000"/>
              </a:lnSpc>
              <a:spcBef>
                <a:spcPct val="20000"/>
              </a:spcBef>
              <a:buFontTx/>
              <a:buChar char="•"/>
              <a:defRPr/>
            </a:pPr>
            <a:r>
              <a:rPr lang="en-US" altLang="zh-CN" sz="2400" kern="0" dirty="0" smtClean="0">
                <a:latin typeface="+mn-lt"/>
              </a:rPr>
              <a:t>n</a:t>
            </a:r>
            <a:r>
              <a:rPr lang="zh-CN" altLang="en-US" sz="2400" kern="0" dirty="0" smtClean="0">
                <a:latin typeface="+mn-lt"/>
              </a:rPr>
              <a:t>个布尔属性，</a:t>
            </a:r>
            <a:r>
              <a:rPr lang="en-US" altLang="zh-CN" sz="2400" kern="0" dirty="0" smtClean="0"/>
              <a:t> </a:t>
            </a:r>
            <a:r>
              <a:rPr lang="zh-CN" altLang="en-US" sz="2400" kern="0" dirty="0" smtClean="0"/>
              <a:t>真值表有</a:t>
            </a:r>
            <a:r>
              <a:rPr lang="en-US" altLang="zh-CN" sz="2400" kern="0" dirty="0" smtClean="0"/>
              <a:t> 2</a:t>
            </a:r>
            <a:r>
              <a:rPr lang="en-US" altLang="zh-CN" sz="2400" kern="0" baseline="30000" dirty="0" smtClean="0"/>
              <a:t>n</a:t>
            </a:r>
            <a:r>
              <a:rPr lang="en-US" altLang="zh-CN" sz="2400" kern="0" dirty="0" smtClean="0"/>
              <a:t> </a:t>
            </a:r>
            <a:r>
              <a:rPr lang="zh-CN" altLang="en-US" sz="2400" kern="0" dirty="0" smtClean="0"/>
              <a:t>行，有</a:t>
            </a:r>
            <a:r>
              <a:rPr lang="en-US" altLang="zh-CN" sz="2400" kern="0" dirty="0" smtClean="0"/>
              <a:t>  2</a:t>
            </a:r>
            <a:r>
              <a:rPr lang="en-US" altLang="zh-CN" sz="2400" kern="0" baseline="30000" dirty="0" smtClean="0"/>
              <a:t>2</a:t>
            </a:r>
            <a:r>
              <a:rPr lang="en-US" altLang="zh-CN" sz="2400" kern="0" baseline="60000" dirty="0" smtClean="0"/>
              <a:t>n</a:t>
            </a:r>
            <a:r>
              <a:rPr lang="zh-CN" altLang="en-US" sz="2400" kern="0" dirty="0" smtClean="0"/>
              <a:t>个函数</a:t>
            </a:r>
            <a:endParaRPr lang="en-US" altLang="zh-CN" sz="2400" kern="0" dirty="0" smtClean="0"/>
          </a:p>
          <a:p>
            <a:pPr marL="342900" indent="-342900">
              <a:lnSpc>
                <a:spcPct val="90000"/>
              </a:lnSpc>
              <a:spcBef>
                <a:spcPct val="20000"/>
              </a:spcBef>
              <a:buFontTx/>
              <a:buChar char="•"/>
              <a:defRPr/>
            </a:pPr>
            <a:r>
              <a:rPr lang="zh-CN" altLang="en-US" sz="2400" kern="0" dirty="0" smtClean="0"/>
              <a:t>决策树个数一般等于或大于布尔函数的个数</a:t>
            </a:r>
            <a:endParaRPr lang="en-US" altLang="zh-CN" sz="2400" kern="0" dirty="0" smtClean="0">
              <a:latin typeface="+mn-lt"/>
            </a:endParaRPr>
          </a:p>
          <a:p>
            <a:pPr marL="342900" indent="-342900">
              <a:lnSpc>
                <a:spcPct val="90000"/>
              </a:lnSpc>
              <a:spcBef>
                <a:spcPct val="20000"/>
              </a:spcBef>
              <a:buFontTx/>
              <a:buChar char="•"/>
              <a:defRPr/>
            </a:pPr>
            <a:r>
              <a:rPr lang="zh-CN" altLang="en-US" sz="2400" kern="0" dirty="0" smtClean="0"/>
              <a:t>例：</a:t>
            </a:r>
            <a:r>
              <a:rPr lang="en-US" altLang="zh-CN" sz="2400" kern="0" dirty="0" smtClean="0"/>
              <a:t>6</a:t>
            </a:r>
            <a:r>
              <a:rPr lang="zh-CN" altLang="en-US" sz="2400" kern="0" dirty="0" smtClean="0"/>
              <a:t>个布尔属性，</a:t>
            </a:r>
            <a:r>
              <a:rPr lang="en-US" altLang="zh-CN" sz="2400" kern="0" dirty="0" smtClean="0"/>
              <a:t> </a:t>
            </a:r>
            <a:r>
              <a:rPr lang="zh-CN" altLang="en-US" sz="2400" kern="0" dirty="0" smtClean="0"/>
              <a:t>有</a:t>
            </a:r>
            <a:r>
              <a:rPr lang="en-US" altLang="zh-CN" sz="2400" kern="0" dirty="0" smtClean="0"/>
              <a:t>18,446,744,073,709,551,616 </a:t>
            </a:r>
            <a:r>
              <a:rPr lang="zh-CN" altLang="en-US" sz="2400" kern="0" dirty="0" smtClean="0"/>
              <a:t>个不同的函数</a:t>
            </a:r>
            <a:endParaRPr lang="en-US" altLang="zh-CN" sz="2400" kern="0" dirty="0">
              <a:solidFill>
                <a:srgbClr val="FF0000"/>
              </a:solidFill>
              <a:latin typeface="+mn-lt"/>
            </a:endParaRPr>
          </a:p>
        </p:txBody>
      </p:sp>
      <p:pic>
        <p:nvPicPr>
          <p:cNvPr id="4" name="Picture 4" descr="xor-decision-tree"/>
          <p:cNvPicPr>
            <a:picLocks noChangeAspect="1" noChangeArrowheads="1"/>
          </p:cNvPicPr>
          <p:nvPr/>
        </p:nvPicPr>
        <p:blipFill>
          <a:blip r:embed="rId3" cstate="print"/>
          <a:srcRect/>
          <a:stretch>
            <a:fillRect/>
          </a:stretch>
        </p:blipFill>
        <p:spPr bwMode="auto">
          <a:xfrm>
            <a:off x="1235075" y="2133600"/>
            <a:ext cx="6613525" cy="22098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67544" y="260648"/>
            <a:ext cx="8229600" cy="838200"/>
          </a:xfrm>
          <a:prstGeom prst="rect">
            <a:avLst/>
          </a:prstGeom>
        </p:spPr>
        <p:txBody>
          <a:bodyPr/>
          <a:lstStyle/>
          <a:p>
            <a:pPr algn="ctr">
              <a:defRPr/>
            </a:pPr>
            <a:r>
              <a:rPr lang="zh-CN" altLang="en-US" sz="4000" b="1" kern="0" dirty="0" smtClean="0">
                <a:solidFill>
                  <a:schemeClr val="tx2"/>
                </a:solidFill>
                <a:latin typeface="+mj-lt"/>
                <a:cs typeface="+mj-cs"/>
              </a:rPr>
              <a:t>如何找到一致的假设</a:t>
            </a:r>
            <a:endParaRPr lang="en-US" altLang="zh-CN" sz="4000" b="1" kern="0" dirty="0">
              <a:solidFill>
                <a:schemeClr val="tx2"/>
              </a:solidFill>
              <a:latin typeface="+mj-lt"/>
              <a:cs typeface="+mj-cs"/>
            </a:endParaRPr>
          </a:p>
        </p:txBody>
      </p:sp>
      <p:sp>
        <p:nvSpPr>
          <p:cNvPr id="3" name="Rectangle 3"/>
          <p:cNvSpPr txBox="1">
            <a:spLocks noChangeArrowheads="1"/>
          </p:cNvSpPr>
          <p:nvPr/>
        </p:nvSpPr>
        <p:spPr>
          <a:xfrm>
            <a:off x="533400" y="990600"/>
            <a:ext cx="8229600" cy="5410200"/>
          </a:xfrm>
          <a:prstGeom prst="rect">
            <a:avLst/>
          </a:prstGeom>
        </p:spPr>
        <p:txBody>
          <a:bodyPr/>
          <a:lstStyle/>
          <a:p>
            <a:pPr marL="342900" indent="-342900">
              <a:lnSpc>
                <a:spcPct val="90000"/>
              </a:lnSpc>
              <a:spcBef>
                <a:spcPct val="20000"/>
              </a:spcBef>
              <a:buFontTx/>
              <a:buChar char="•"/>
              <a:defRPr/>
            </a:pPr>
            <a:endParaRPr lang="en-US" altLang="zh-CN" kern="0" dirty="0">
              <a:latin typeface="+mn-lt"/>
            </a:endParaRPr>
          </a:p>
          <a:p>
            <a:pPr marL="342900" indent="-342900">
              <a:spcBef>
                <a:spcPct val="20000"/>
              </a:spcBef>
              <a:buFontTx/>
              <a:buChar char="•"/>
              <a:defRPr/>
            </a:pPr>
            <a:r>
              <a:rPr lang="zh-CN" altLang="en-US" sz="2800" kern="0" dirty="0" smtClean="0">
                <a:latin typeface="+mn-lt"/>
              </a:rPr>
              <a:t>学习：寻找和完整的实例集合（训练集）一致的决策树</a:t>
            </a:r>
            <a:endParaRPr lang="en-US" altLang="zh-CN" sz="2800" kern="0" dirty="0">
              <a:latin typeface="+mn-lt"/>
            </a:endParaRPr>
          </a:p>
          <a:p>
            <a:pPr marL="342900" indent="-342900">
              <a:spcBef>
                <a:spcPct val="20000"/>
              </a:spcBef>
              <a:buFontTx/>
              <a:buChar char="•"/>
              <a:defRPr/>
            </a:pPr>
            <a:endParaRPr lang="en-US" altLang="zh-CN" sz="2800" kern="0" dirty="0" smtClean="0">
              <a:latin typeface="+mn-lt"/>
            </a:endParaRPr>
          </a:p>
          <a:p>
            <a:pPr marL="342900" indent="-342900">
              <a:spcBef>
                <a:spcPct val="20000"/>
              </a:spcBef>
              <a:buFontTx/>
              <a:buChar char="•"/>
              <a:defRPr/>
            </a:pPr>
            <a:r>
              <a:rPr lang="zh-CN" altLang="en-US" sz="2800" kern="0" dirty="0" smtClean="0">
                <a:latin typeface="+mn-lt"/>
              </a:rPr>
              <a:t>针对每个实例，树中都有一条到达叶节点的路径，可以得到一棵一致的决策树，但可能不能推广到新的样例上。</a:t>
            </a:r>
            <a:endParaRPr lang="en-US" altLang="zh-CN" sz="2800" kern="0" dirty="0" smtClean="0">
              <a:latin typeface="+mn-lt"/>
            </a:endParaRPr>
          </a:p>
          <a:p>
            <a:pPr marL="342900" indent="-342900">
              <a:spcBef>
                <a:spcPct val="20000"/>
              </a:spcBef>
              <a:buFontTx/>
              <a:buChar char="•"/>
              <a:defRPr/>
            </a:pPr>
            <a:endParaRPr lang="en-US" altLang="zh-CN" sz="2800" kern="0" dirty="0">
              <a:latin typeface="+mn-lt"/>
            </a:endParaRPr>
          </a:p>
          <a:p>
            <a:pPr marL="342900" indent="-342900">
              <a:spcBef>
                <a:spcPct val="20000"/>
              </a:spcBef>
              <a:buFontTx/>
              <a:buChar char="•"/>
              <a:defRPr/>
            </a:pPr>
            <a:r>
              <a:rPr lang="zh-CN" altLang="en-US" sz="2800" kern="0" dirty="0" smtClean="0"/>
              <a:t>需要寻找</a:t>
            </a:r>
            <a:r>
              <a:rPr lang="zh-CN" altLang="en-US" sz="2800" kern="0" dirty="0" smtClean="0">
                <a:latin typeface="+mn-lt"/>
              </a:rPr>
              <a:t>更“紧凑”（</a:t>
            </a:r>
            <a:r>
              <a:rPr lang="en-US" altLang="zh-CN" sz="2800" kern="0" dirty="0" smtClean="0">
                <a:latin typeface="+mn-lt"/>
              </a:rPr>
              <a:t>compact)</a:t>
            </a:r>
            <a:r>
              <a:rPr lang="zh-CN" altLang="en-US" sz="2800" kern="0" dirty="0" smtClean="0">
                <a:latin typeface="+mn-lt"/>
              </a:rPr>
              <a:t>的决策树</a:t>
            </a:r>
            <a:endParaRPr lang="en-US" altLang="zh-CN" sz="2800" kern="0" dirty="0">
              <a:latin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57200" y="304800"/>
            <a:ext cx="8229600" cy="990600"/>
          </a:xfrm>
          <a:prstGeom prst="rect">
            <a:avLst/>
          </a:prstGeom>
        </p:spPr>
        <p:txBody>
          <a:bodyPr/>
          <a:lstStyle/>
          <a:p>
            <a:pPr algn="ctr">
              <a:defRPr/>
            </a:pPr>
            <a:r>
              <a:rPr lang="zh-CN" altLang="en-US" sz="4000" b="1" kern="0" dirty="0" smtClean="0">
                <a:solidFill>
                  <a:schemeClr val="tx2"/>
                </a:solidFill>
                <a:latin typeface="+mj-lt"/>
                <a:cs typeface="+mj-cs"/>
              </a:rPr>
              <a:t>决策树学习要点</a:t>
            </a:r>
            <a:endParaRPr lang="en-US" altLang="zh-CN" sz="4000" b="1" kern="0" dirty="0">
              <a:solidFill>
                <a:schemeClr val="tx2"/>
              </a:solidFill>
              <a:latin typeface="+mj-lt"/>
              <a:cs typeface="+mj-cs"/>
            </a:endParaRPr>
          </a:p>
        </p:txBody>
      </p:sp>
      <p:sp>
        <p:nvSpPr>
          <p:cNvPr id="3" name="Rectangle 3"/>
          <p:cNvSpPr txBox="1">
            <a:spLocks noChangeArrowheads="1"/>
          </p:cNvSpPr>
          <p:nvPr/>
        </p:nvSpPr>
        <p:spPr>
          <a:xfrm>
            <a:off x="457200" y="1371600"/>
            <a:ext cx="8363272" cy="4865712"/>
          </a:xfrm>
          <a:prstGeom prst="rect">
            <a:avLst/>
          </a:prstGeom>
        </p:spPr>
        <p:txBody>
          <a:bodyPr/>
          <a:lstStyle/>
          <a:p>
            <a:pPr marL="342900" indent="-360000">
              <a:lnSpc>
                <a:spcPct val="150000"/>
              </a:lnSpc>
              <a:spcBef>
                <a:spcPct val="20000"/>
              </a:spcBef>
              <a:buFontTx/>
              <a:buChar char="•"/>
              <a:defRPr/>
            </a:pPr>
            <a:r>
              <a:rPr lang="zh-CN" altLang="en-US" sz="2800" kern="0" dirty="0" smtClean="0">
                <a:solidFill>
                  <a:srgbClr val="0070C0"/>
                </a:solidFill>
                <a:latin typeface="+mn-lt"/>
              </a:rPr>
              <a:t>目标</a:t>
            </a:r>
            <a:r>
              <a:rPr lang="en-US" altLang="zh-CN" sz="2800" kern="0" dirty="0" smtClean="0">
                <a:latin typeface="+mn-lt"/>
              </a:rPr>
              <a:t>: </a:t>
            </a:r>
            <a:r>
              <a:rPr lang="zh-CN" altLang="en-US" sz="2800" kern="0" dirty="0" smtClean="0">
                <a:latin typeface="+mn-lt"/>
              </a:rPr>
              <a:t>找到和训练集一致的</a:t>
            </a:r>
            <a:r>
              <a:rPr lang="zh-CN" altLang="en-US" sz="2800" kern="0" dirty="0" smtClean="0">
                <a:solidFill>
                  <a:srgbClr val="FF0000"/>
                </a:solidFill>
                <a:latin typeface="+mn-lt"/>
              </a:rPr>
              <a:t>较小的树</a:t>
            </a:r>
            <a:r>
              <a:rPr lang="zh-CN" altLang="en-US" sz="2800" kern="0" dirty="0" smtClean="0">
                <a:latin typeface="+mn-lt"/>
              </a:rPr>
              <a:t>（树中所有的路径都佷短，整棵树的规模比较小）</a:t>
            </a:r>
            <a:endParaRPr lang="en-US" altLang="zh-CN" sz="2800" kern="0" dirty="0">
              <a:latin typeface="+mn-lt"/>
            </a:endParaRPr>
          </a:p>
          <a:p>
            <a:pPr marL="342900" indent="-360000">
              <a:lnSpc>
                <a:spcPct val="150000"/>
              </a:lnSpc>
              <a:spcBef>
                <a:spcPct val="20000"/>
              </a:spcBef>
              <a:buFontTx/>
              <a:buChar char="•"/>
              <a:defRPr/>
            </a:pPr>
            <a:r>
              <a:rPr lang="zh-CN" altLang="en-US" sz="2800" kern="0" dirty="0" smtClean="0">
                <a:solidFill>
                  <a:srgbClr val="0070C0"/>
                </a:solidFill>
                <a:latin typeface="+mn-lt"/>
              </a:rPr>
              <a:t>思想</a:t>
            </a:r>
            <a:r>
              <a:rPr lang="en-US" altLang="zh-CN" sz="2800" kern="0" dirty="0" smtClean="0">
                <a:latin typeface="+mn-lt"/>
              </a:rPr>
              <a:t>: </a:t>
            </a:r>
            <a:r>
              <a:rPr lang="zh-CN" altLang="en-US" sz="2800" kern="0" dirty="0" smtClean="0">
                <a:latin typeface="+mn-lt"/>
              </a:rPr>
              <a:t>递归地选择“</a:t>
            </a:r>
            <a:r>
              <a:rPr lang="zh-CN" altLang="en-US" sz="2800" kern="0" dirty="0" smtClean="0">
                <a:solidFill>
                  <a:srgbClr val="FF0000"/>
                </a:solidFill>
                <a:latin typeface="+mn-lt"/>
              </a:rPr>
              <a:t>最好</a:t>
            </a:r>
            <a:r>
              <a:rPr lang="zh-CN" altLang="en-US" sz="2800" kern="0" dirty="0" smtClean="0">
                <a:latin typeface="+mn-lt"/>
              </a:rPr>
              <a:t>”或“</a:t>
            </a:r>
            <a:r>
              <a:rPr lang="zh-CN" altLang="en-US" sz="2800" kern="0" dirty="0" smtClean="0">
                <a:solidFill>
                  <a:srgbClr val="FF0000"/>
                </a:solidFill>
                <a:latin typeface="+mn-lt"/>
              </a:rPr>
              <a:t>最佳</a:t>
            </a:r>
            <a:r>
              <a:rPr lang="zh-CN" altLang="en-US" sz="2800" kern="0" dirty="0" smtClean="0">
                <a:latin typeface="+mn-lt"/>
              </a:rPr>
              <a:t>”的属性作为树或子树的根，通过较少数量的测试就能得到正确的分类</a:t>
            </a:r>
            <a:endParaRPr lang="en-US" altLang="zh-CN" sz="2800" kern="0" dirty="0">
              <a:latin typeface="+mn-lt"/>
            </a:endParaRPr>
          </a:p>
          <a:p>
            <a:pPr marL="342900" indent="-360000">
              <a:lnSpc>
                <a:spcPct val="150000"/>
              </a:lnSpc>
              <a:spcBef>
                <a:spcPct val="20000"/>
              </a:spcBef>
              <a:buFontTx/>
              <a:buChar char="•"/>
              <a:defRPr/>
            </a:pPr>
            <a:r>
              <a:rPr lang="zh-CN" altLang="en-US" sz="2800" kern="0" dirty="0" smtClean="0">
                <a:solidFill>
                  <a:srgbClr val="0070C0"/>
                </a:solidFill>
                <a:latin typeface="+mn-lt"/>
              </a:rPr>
              <a:t>最好</a:t>
            </a:r>
            <a:r>
              <a:rPr lang="zh-CN" altLang="en-US" sz="2800" kern="0" dirty="0" smtClean="0">
                <a:solidFill>
                  <a:srgbClr val="FF0000"/>
                </a:solidFill>
                <a:latin typeface="+mn-lt"/>
              </a:rPr>
              <a:t>：分类能力最好</a:t>
            </a:r>
            <a:endParaRPr lang="en-US" altLang="zh-CN" sz="2800" kern="0" dirty="0">
              <a:solidFill>
                <a:srgbClr val="FF0000"/>
              </a:solidFill>
              <a:latin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2"/>
          <p:cNvPicPr>
            <a:picLocks noChangeAspect="1" noChangeArrowheads="1"/>
          </p:cNvPicPr>
          <p:nvPr/>
        </p:nvPicPr>
        <p:blipFill>
          <a:blip r:embed="rId3" cstate="print"/>
          <a:srcRect/>
          <a:stretch>
            <a:fillRect/>
          </a:stretch>
        </p:blipFill>
        <p:spPr bwMode="auto">
          <a:xfrm>
            <a:off x="467544" y="1124744"/>
            <a:ext cx="8495516" cy="4993158"/>
          </a:xfrm>
          <a:prstGeom prst="rect">
            <a:avLst/>
          </a:prstGeom>
          <a:noFill/>
          <a:ln w="9525">
            <a:noFill/>
            <a:miter lim="800000"/>
            <a:headEnd/>
            <a:tailEnd/>
          </a:ln>
        </p:spPr>
      </p:pic>
      <p:sp>
        <p:nvSpPr>
          <p:cNvPr id="3" name="Rectangle 2"/>
          <p:cNvSpPr txBox="1">
            <a:spLocks noChangeArrowheads="1"/>
          </p:cNvSpPr>
          <p:nvPr/>
        </p:nvSpPr>
        <p:spPr>
          <a:xfrm>
            <a:off x="457200" y="304800"/>
            <a:ext cx="8229600" cy="990600"/>
          </a:xfrm>
          <a:prstGeom prst="rect">
            <a:avLst/>
          </a:prstGeom>
        </p:spPr>
        <p:txBody>
          <a:bodyPr/>
          <a:lstStyle/>
          <a:p>
            <a:pPr algn="ctr">
              <a:defRPr/>
            </a:pPr>
            <a:r>
              <a:rPr lang="zh-CN" altLang="en-US" sz="4000" b="1" kern="0" dirty="0" smtClean="0">
                <a:solidFill>
                  <a:schemeClr val="tx2"/>
                </a:solidFill>
                <a:latin typeface="+mj-lt"/>
                <a:cs typeface="+mj-cs"/>
              </a:rPr>
              <a:t>决策树学习算法</a:t>
            </a:r>
            <a:endParaRPr lang="en-US" altLang="zh-CN" sz="4000" b="1" kern="0" dirty="0">
              <a:solidFill>
                <a:schemeClr val="tx2"/>
              </a:solidFill>
              <a:latin typeface="+mj-lt"/>
              <a:cs typeface="+mj-cs"/>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12603</TotalTime>
  <Words>1039</Words>
  <Application>Microsoft Office PowerPoint</Application>
  <PresentationFormat>全屏显示(4:3)</PresentationFormat>
  <Paragraphs>155</Paragraphs>
  <Slides>19</Slides>
  <Notes>6</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19</vt:i4>
      </vt:variant>
    </vt:vector>
  </HeadingPairs>
  <TitlesOfParts>
    <vt:vector size="21" baseType="lpstr">
      <vt:lpstr>Office 主题</vt:lpstr>
      <vt:lpstr>Equation</vt:lpstr>
      <vt:lpstr>幻灯片 1</vt:lpstr>
      <vt:lpstr>幻灯片 2</vt:lpstr>
      <vt:lpstr>幻灯片 3</vt:lpstr>
      <vt:lpstr>幻灯片 4</vt:lpstr>
      <vt:lpstr>幻灯片 5</vt:lpstr>
      <vt:lpstr>幻灯片 6</vt:lpstr>
      <vt:lpstr>幻灯片 7</vt:lpstr>
      <vt:lpstr>幻灯片 8</vt:lpstr>
      <vt:lpstr>幻灯片 9</vt:lpstr>
      <vt:lpstr>决策树学习算法－结束条件</vt:lpstr>
      <vt:lpstr>幻灯片 11</vt:lpstr>
      <vt:lpstr>幻灯片 12</vt:lpstr>
      <vt:lpstr>幻灯片 13</vt:lpstr>
      <vt:lpstr>幻灯片 14</vt:lpstr>
      <vt:lpstr>幻灯片 15</vt:lpstr>
      <vt:lpstr>幻灯片 16</vt:lpstr>
      <vt:lpstr>幻灯片 17</vt:lpstr>
      <vt:lpstr>幻灯片 18</vt:lpstr>
      <vt:lpstr>思考题</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第2章 智能化智能体</dc:title>
  <dc:creator>think</dc:creator>
  <cp:lastModifiedBy>think</cp:lastModifiedBy>
  <cp:revision>113</cp:revision>
  <dcterms:created xsi:type="dcterms:W3CDTF">2019-05-24T02:14:19Z</dcterms:created>
  <dcterms:modified xsi:type="dcterms:W3CDTF">2020-03-03T13:48:50Z</dcterms:modified>
</cp:coreProperties>
</file>