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98" r:id="rId4"/>
    <p:sldId id="311" r:id="rId5"/>
    <p:sldId id="312" r:id="rId6"/>
    <p:sldId id="399" r:id="rId7"/>
    <p:sldId id="400" r:id="rId8"/>
    <p:sldId id="401" r:id="rId9"/>
    <p:sldId id="404" r:id="rId10"/>
    <p:sldId id="406" r:id="rId11"/>
    <p:sldId id="300" r:id="rId12"/>
    <p:sldId id="403" r:id="rId13"/>
    <p:sldId id="402" r:id="rId14"/>
    <p:sldId id="301" r:id="rId15"/>
    <p:sldId id="302" r:id="rId16"/>
    <p:sldId id="303" r:id="rId17"/>
    <p:sldId id="304" r:id="rId18"/>
    <p:sldId id="305" r:id="rId19"/>
    <p:sldId id="306" r:id="rId20"/>
    <p:sldId id="40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68C25-43D8-4906-9268-0EF9986A2068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C9D13-1015-4291-8D2E-5B16E647CA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例如：预测明天天气（晴天，多云，下雨）分类问题；温度（</a:t>
            </a:r>
            <a:r>
              <a:rPr lang="en-US" altLang="zh-CN" dirty="0" smtClean="0"/>
              <a:t>30</a:t>
            </a:r>
            <a:r>
              <a:rPr lang="zh-CN" altLang="en-US" dirty="0" smtClean="0"/>
              <a:t>度）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C7F30-B138-4153-BAE5-4E27DEFEA95F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 实例学习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Learning from examples)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对学习可用的反馈（续）</a:t>
            </a:r>
            <a:endParaRPr kumimoji="0" lang="en-US" altLang="zh-C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536" y="1268760"/>
            <a:ext cx="8229600" cy="4525963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412776"/>
            <a:ext cx="8352928" cy="3739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kern="0" dirty="0" smtClean="0">
                <a:solidFill>
                  <a:srgbClr val="002060"/>
                </a:solidFill>
              </a:rPr>
              <a:t>强化学习（</a:t>
            </a:r>
            <a:r>
              <a:rPr lang="en-US" altLang="zh-CN" sz="3200" b="1" kern="0" dirty="0" smtClean="0">
                <a:solidFill>
                  <a:srgbClr val="002060"/>
                </a:solidFill>
              </a:rPr>
              <a:t>Reinforcement learning</a:t>
            </a:r>
            <a:r>
              <a:rPr lang="zh-CN" altLang="en-US" sz="3200" b="1" kern="0" dirty="0" smtClean="0">
                <a:solidFill>
                  <a:srgbClr val="002060"/>
                </a:solidFill>
              </a:rPr>
              <a:t>）</a:t>
            </a:r>
            <a:r>
              <a:rPr lang="en-US" altLang="zh-CN" sz="3200" b="1" kern="0" dirty="0" smtClean="0">
                <a:solidFill>
                  <a:srgbClr val="002060"/>
                </a:solidFill>
              </a:rPr>
              <a:t> 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zh-CN" sz="2800" dirty="0" smtClean="0"/>
              <a:t>外部环境仅给出一个对当前输出的一个评价（奖赏或惩罚信号），不会给出具体的期望输出</a:t>
            </a:r>
            <a:endParaRPr lang="en-US" altLang="zh-CN" sz="2800" dirty="0" smtClean="0"/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dirty="0" smtClean="0"/>
              <a:t>系统从环境学习以使得奖励最大</a:t>
            </a:r>
            <a:endParaRPr lang="en-US" altLang="zh-CN" sz="2800" dirty="0" smtClean="0"/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kern="0" dirty="0" smtClean="0"/>
              <a:t>举例</a:t>
            </a:r>
            <a:endParaRPr lang="en-US" altLang="zh-CN" sz="2500" kern="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b="1" kern="0" dirty="0" smtClean="0">
                <a:solidFill>
                  <a:schemeClr val="tx2"/>
                </a:solidFill>
                <a:latin typeface="+mj-lt"/>
                <a:cs typeface="+mj-cs"/>
              </a:rPr>
              <a:t>有监督学习</a:t>
            </a: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7544" y="1268760"/>
            <a:ext cx="8352928" cy="5256584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kern="0" dirty="0" smtClean="0"/>
              <a:t>有监督学习的任务：</a:t>
            </a:r>
            <a:endParaRPr lang="en-US" altLang="zh-CN" sz="3200" kern="0" dirty="0" smtClean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kern="0" dirty="0" smtClean="0"/>
              <a:t>	</a:t>
            </a:r>
            <a:r>
              <a:rPr lang="zh-CN" altLang="en-US" sz="2800" kern="0" dirty="0" smtClean="0"/>
              <a:t>给定一个训练集，</a:t>
            </a:r>
            <a:r>
              <a:rPr lang="en-US" altLang="zh-CN" sz="2800" kern="0" dirty="0" smtClean="0"/>
              <a:t>N</a:t>
            </a:r>
            <a:r>
              <a:rPr lang="zh-CN" altLang="en-US" sz="2800" kern="0" dirty="0" smtClean="0"/>
              <a:t>个样本，每个样本是一个输入－输出数据对：</a:t>
            </a:r>
            <a:r>
              <a:rPr lang="en-US" altLang="zh-CN" sz="2800" kern="0" dirty="0" smtClean="0">
                <a:sym typeface="Wingdings" pitchFamily="2" charset="2"/>
              </a:rPr>
              <a:t> (x</a:t>
            </a:r>
            <a:r>
              <a:rPr lang="en-US" altLang="zh-CN" sz="2800" kern="0" baseline="-25000" dirty="0" smtClean="0">
                <a:sym typeface="Wingdings" pitchFamily="2" charset="2"/>
              </a:rPr>
              <a:t>1</a:t>
            </a:r>
            <a:r>
              <a:rPr lang="en-US" altLang="zh-CN" sz="2800" kern="0" dirty="0" smtClean="0">
                <a:sym typeface="Wingdings" pitchFamily="2" charset="2"/>
              </a:rPr>
              <a:t>, y</a:t>
            </a:r>
            <a:r>
              <a:rPr lang="en-US" altLang="zh-CN" sz="2800" kern="0" baseline="-25000" dirty="0" smtClean="0">
                <a:sym typeface="Wingdings" pitchFamily="2" charset="2"/>
              </a:rPr>
              <a:t>1</a:t>
            </a:r>
            <a:r>
              <a:rPr lang="en-US" altLang="zh-CN" sz="2800" kern="0" dirty="0" smtClean="0">
                <a:sym typeface="Wingdings" pitchFamily="2" charset="2"/>
              </a:rPr>
              <a:t>)</a:t>
            </a:r>
            <a:r>
              <a:rPr lang="zh-CN" altLang="en-US" sz="2800" kern="0" dirty="0" smtClean="0">
                <a:sym typeface="Wingdings" pitchFamily="2" charset="2"/>
              </a:rPr>
              <a:t>，</a:t>
            </a:r>
            <a:r>
              <a:rPr lang="en-US" altLang="zh-CN" sz="2800" kern="0" dirty="0" smtClean="0">
                <a:sym typeface="Wingdings" pitchFamily="2" charset="2"/>
              </a:rPr>
              <a:t> (x</a:t>
            </a:r>
            <a:r>
              <a:rPr lang="en-US" altLang="zh-CN" sz="2800" kern="0" baseline="-25000" dirty="0" smtClean="0">
                <a:sym typeface="Wingdings" pitchFamily="2" charset="2"/>
              </a:rPr>
              <a:t>2</a:t>
            </a:r>
            <a:r>
              <a:rPr lang="en-US" altLang="zh-CN" sz="2800" kern="0" dirty="0" smtClean="0">
                <a:sym typeface="Wingdings" pitchFamily="2" charset="2"/>
              </a:rPr>
              <a:t>, y</a:t>
            </a:r>
            <a:r>
              <a:rPr lang="en-US" altLang="zh-CN" sz="2800" kern="0" baseline="-25000" dirty="0" smtClean="0">
                <a:sym typeface="Wingdings" pitchFamily="2" charset="2"/>
              </a:rPr>
              <a:t>2</a:t>
            </a:r>
            <a:r>
              <a:rPr lang="en-US" altLang="zh-CN" sz="2800" kern="0" dirty="0" smtClean="0">
                <a:sym typeface="Wingdings" pitchFamily="2" charset="2"/>
              </a:rPr>
              <a:t>),…(</a:t>
            </a:r>
            <a:r>
              <a:rPr lang="en-US" altLang="zh-CN" sz="2800" kern="0" dirty="0" err="1" smtClean="0">
                <a:sym typeface="Wingdings" pitchFamily="2" charset="2"/>
              </a:rPr>
              <a:t>x</a:t>
            </a:r>
            <a:r>
              <a:rPr lang="en-US" altLang="zh-CN" sz="2800" kern="0" baseline="-25000" dirty="0" err="1" smtClean="0">
                <a:sym typeface="Wingdings" pitchFamily="2" charset="2"/>
              </a:rPr>
              <a:t>n</a:t>
            </a:r>
            <a:r>
              <a:rPr lang="en-US" altLang="zh-CN" sz="2800" kern="0" dirty="0" smtClean="0">
                <a:sym typeface="Wingdings" pitchFamily="2" charset="2"/>
              </a:rPr>
              <a:t>, </a:t>
            </a:r>
            <a:r>
              <a:rPr lang="en-US" altLang="zh-CN" sz="2800" kern="0" dirty="0" err="1" smtClean="0">
                <a:sym typeface="Wingdings" pitchFamily="2" charset="2"/>
              </a:rPr>
              <a:t>y</a:t>
            </a:r>
            <a:r>
              <a:rPr lang="en-US" altLang="zh-CN" sz="2800" kern="0" baseline="-25000" dirty="0" err="1" smtClean="0">
                <a:sym typeface="Wingdings" pitchFamily="2" charset="2"/>
              </a:rPr>
              <a:t>n</a:t>
            </a:r>
            <a:r>
              <a:rPr lang="en-US" altLang="zh-CN" sz="2800" kern="0" dirty="0" smtClean="0">
                <a:sym typeface="Wingdings" pitchFamily="2" charset="2"/>
              </a:rPr>
              <a:t>)</a:t>
            </a:r>
            <a:r>
              <a:rPr lang="zh-CN" altLang="en-US" sz="2800" kern="0" dirty="0" smtClean="0">
                <a:sym typeface="Wingdings" pitchFamily="2" charset="2"/>
              </a:rPr>
              <a:t>，其中，</a:t>
            </a:r>
            <a:r>
              <a:rPr lang="en-US" altLang="zh-CN" sz="2800" kern="0" dirty="0" smtClean="0">
                <a:sym typeface="Wingdings" pitchFamily="2" charset="2"/>
              </a:rPr>
              <a:t>y=f(x)</a:t>
            </a:r>
            <a:r>
              <a:rPr lang="zh-CN" altLang="en-US" sz="2800" kern="0" dirty="0" smtClean="0">
                <a:sym typeface="Wingdings" pitchFamily="2" charset="2"/>
              </a:rPr>
              <a:t>，找到一个函数或假设</a:t>
            </a:r>
            <a:r>
              <a:rPr lang="en-US" altLang="zh-CN" sz="2800" kern="0" dirty="0" smtClean="0">
                <a:sym typeface="Wingdings" pitchFamily="2" charset="2"/>
              </a:rPr>
              <a:t>h</a:t>
            </a:r>
            <a:r>
              <a:rPr lang="zh-CN" altLang="en-US" sz="2800" kern="0" dirty="0" smtClean="0"/>
              <a:t> （</a:t>
            </a:r>
            <a:r>
              <a:rPr lang="en-US" altLang="zh-CN" sz="2800" kern="0" dirty="0" smtClean="0">
                <a:solidFill>
                  <a:schemeClr val="accent2"/>
                </a:solidFill>
              </a:rPr>
              <a:t>hypothesis</a:t>
            </a:r>
            <a:r>
              <a:rPr lang="zh-CN" altLang="en-US" sz="2800" kern="0" dirty="0" smtClean="0">
                <a:solidFill>
                  <a:schemeClr val="accent2"/>
                </a:solidFill>
              </a:rPr>
              <a:t>），</a:t>
            </a:r>
            <a:r>
              <a:rPr lang="zh-CN" altLang="en-US" sz="2800" kern="0" dirty="0" smtClean="0"/>
              <a:t>使得</a:t>
            </a:r>
            <a:endParaRPr lang="en-US" altLang="zh-CN" sz="2800" kern="0" dirty="0" smtClean="0"/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800" i="1" kern="0" dirty="0" smtClean="0"/>
              <a:t>             h </a:t>
            </a:r>
            <a:r>
              <a:rPr lang="en-US" altLang="zh-CN" sz="2800" i="1" kern="0" dirty="0" smtClean="0">
                <a:cs typeface="Arial" charset="0"/>
              </a:rPr>
              <a:t>≈ </a:t>
            </a:r>
            <a:r>
              <a:rPr lang="en-US" altLang="zh-CN" sz="2800" i="1" kern="0" dirty="0" smtClean="0"/>
              <a:t>f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800" kern="0" dirty="0" smtClean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kern="0" dirty="0" smtClean="0"/>
              <a:t>	x, y</a:t>
            </a:r>
            <a:r>
              <a:rPr lang="zh-CN" altLang="en-US" sz="2800" kern="0" dirty="0" smtClean="0"/>
              <a:t>可以是任何形式的值。</a:t>
            </a:r>
            <a:endParaRPr lang="en-US" altLang="zh-CN" sz="2800" kern="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800" kern="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 smtClean="0"/>
              <a:t>通过测试集来验证它的泛化能力</a:t>
            </a:r>
            <a:endParaRPr lang="en-US" altLang="zh-CN" sz="2800" kern="0" dirty="0" smtClean="0"/>
          </a:p>
          <a:p>
            <a:pPr marL="2057400" lvl="4" indent="-228600">
              <a:spcBef>
                <a:spcPct val="20000"/>
              </a:spcBef>
              <a:buFontTx/>
              <a:buChar char="»"/>
              <a:defRPr/>
            </a:pPr>
            <a:endParaRPr lang="en-US" altLang="zh-CN" sz="1600" kern="0" dirty="0">
              <a:latin typeface="+mn-lt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7544" y="404664"/>
            <a:ext cx="8229600" cy="9445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b="1" kern="0" dirty="0" smtClean="0">
                <a:solidFill>
                  <a:schemeClr val="tx2"/>
                </a:solidFill>
                <a:latin typeface="+mj-lt"/>
                <a:cs typeface="+mj-cs"/>
              </a:rPr>
              <a:t>有监督学习（续）</a:t>
            </a: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7544" y="1484784"/>
            <a:ext cx="8352928" cy="496855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 smtClean="0"/>
              <a:t>分类学习问题：如果输出</a:t>
            </a:r>
            <a:r>
              <a:rPr lang="en-US" altLang="zh-CN" sz="2800" kern="0" dirty="0" smtClean="0"/>
              <a:t>y</a:t>
            </a:r>
            <a:r>
              <a:rPr lang="zh-CN" altLang="en-US" sz="2800" kern="0" dirty="0" smtClean="0"/>
              <a:t>是离散的值</a:t>
            </a:r>
            <a:endParaRPr lang="en-US" altLang="zh-CN" sz="2800" kern="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800" kern="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 smtClean="0"/>
              <a:t>回归学习问题：如果</a:t>
            </a:r>
            <a:r>
              <a:rPr lang="en-US" altLang="zh-CN" sz="2800" kern="0" dirty="0" smtClean="0"/>
              <a:t>y</a:t>
            </a:r>
            <a:r>
              <a:rPr lang="zh-CN" altLang="en-US" sz="2800" kern="0" dirty="0" smtClean="0"/>
              <a:t>是一个连续的数值</a:t>
            </a:r>
            <a:endParaRPr lang="en-US" altLang="zh-CN" sz="2800" kern="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800" kern="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 smtClean="0"/>
              <a:t>举例</a:t>
            </a:r>
            <a:endParaRPr lang="en-US" altLang="zh-CN" sz="2800" kern="0" dirty="0" smtClean="0"/>
          </a:p>
          <a:p>
            <a:pPr marL="2057400" lvl="4" indent="-228600">
              <a:spcBef>
                <a:spcPct val="20000"/>
              </a:spcBef>
              <a:buFontTx/>
              <a:buChar char="»"/>
              <a:defRPr/>
            </a:pPr>
            <a:endParaRPr lang="en-US" altLang="zh-CN" sz="1600" kern="0" dirty="0">
              <a:latin typeface="+mn-lt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7544" y="404664"/>
            <a:ext cx="8229600" cy="9445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b="1" kern="0" dirty="0" smtClean="0">
                <a:solidFill>
                  <a:schemeClr val="tx2"/>
                </a:solidFill>
                <a:latin typeface="+mj-lt"/>
                <a:cs typeface="+mj-cs"/>
              </a:rPr>
              <a:t>有监督学习（续）</a:t>
            </a: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7544" y="1556792"/>
            <a:ext cx="8352928" cy="4824536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i="1" kern="0" dirty="0" smtClean="0"/>
              <a:t>一致假设：如果一个假设</a:t>
            </a:r>
            <a:r>
              <a:rPr lang="en-US" altLang="zh-CN" sz="2800" i="1" kern="0" dirty="0" smtClean="0"/>
              <a:t>h</a:t>
            </a:r>
            <a:r>
              <a:rPr lang="zh-CN" altLang="en-US" sz="2800" i="1" kern="0" dirty="0" smtClean="0"/>
              <a:t>，</a:t>
            </a:r>
            <a:r>
              <a:rPr lang="zh-CN" altLang="en-US" sz="2800" kern="0" dirty="0" smtClean="0"/>
              <a:t>对训练集中的每个</a:t>
            </a:r>
            <a:r>
              <a:rPr lang="en-US" altLang="zh-CN" sz="2800" kern="0" dirty="0" smtClean="0"/>
              <a:t>x</a:t>
            </a:r>
            <a:r>
              <a:rPr lang="zh-CN" altLang="en-US" sz="2800" kern="0" dirty="0" smtClean="0"/>
              <a:t>，</a:t>
            </a:r>
            <a:r>
              <a:rPr lang="en-US" altLang="zh-CN" sz="2800" kern="0" dirty="0" smtClean="0"/>
              <a:t>h(x)=f(x)</a:t>
            </a:r>
            <a:r>
              <a:rPr lang="zh-CN" altLang="en-US" sz="2800" kern="0" dirty="0" smtClean="0"/>
              <a:t>，就称</a:t>
            </a:r>
            <a:r>
              <a:rPr lang="en-US" altLang="zh-CN" sz="2800" kern="0" dirty="0" smtClean="0"/>
              <a:t> </a:t>
            </a:r>
            <a:r>
              <a:rPr lang="en-US" altLang="zh-CN" sz="2800" i="1" kern="0" dirty="0" smtClean="0"/>
              <a:t>h</a:t>
            </a:r>
            <a:r>
              <a:rPr lang="en-US" altLang="zh-CN" sz="2800" kern="0" dirty="0" smtClean="0"/>
              <a:t> </a:t>
            </a:r>
            <a:r>
              <a:rPr lang="zh-CN" altLang="en-US" sz="2800" kern="0" dirty="0" smtClean="0"/>
              <a:t>是</a:t>
            </a:r>
            <a:r>
              <a:rPr lang="zh-CN" altLang="en-US" sz="2800" kern="0" dirty="0" smtClean="0">
                <a:solidFill>
                  <a:srgbClr val="FF0000"/>
                </a:solidFill>
              </a:rPr>
              <a:t>一致的</a:t>
            </a:r>
            <a:r>
              <a:rPr lang="zh-CN" altLang="en-US" sz="2800" kern="0" dirty="0" smtClean="0"/>
              <a:t>（</a:t>
            </a:r>
            <a:r>
              <a:rPr lang="en-US" altLang="zh-CN" sz="2800" kern="0" dirty="0" smtClean="0">
                <a:solidFill>
                  <a:schemeClr val="accent2"/>
                </a:solidFill>
              </a:rPr>
              <a:t>consistent</a:t>
            </a:r>
            <a:r>
              <a:rPr lang="zh-CN" altLang="en-US" sz="2800" kern="0" dirty="0" smtClean="0">
                <a:solidFill>
                  <a:schemeClr val="accent2"/>
                </a:solidFill>
              </a:rPr>
              <a:t>）</a:t>
            </a:r>
            <a:endParaRPr lang="en-US" altLang="zh-CN" sz="2800" kern="0" dirty="0" smtClean="0">
              <a:solidFill>
                <a:schemeClr val="accent2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80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 smtClean="0"/>
              <a:t>不同的假设可能拟合程度不一样，复杂程度也不一样</a:t>
            </a:r>
            <a:endParaRPr lang="en-US" altLang="zh-CN" sz="280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80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 smtClean="0"/>
              <a:t>举例：曲线拟合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800" kern="0" dirty="0" smtClean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kern="0" dirty="0" smtClean="0"/>
              <a:t>	</a:t>
            </a:r>
          </a:p>
          <a:p>
            <a:pPr marL="2057400" lvl="4" indent="-228600">
              <a:spcBef>
                <a:spcPct val="20000"/>
              </a:spcBef>
              <a:buFontTx/>
              <a:buChar char="»"/>
              <a:defRPr/>
            </a:pPr>
            <a:endParaRPr lang="en-US" altLang="zh-CN" sz="1600" kern="0" dirty="0">
              <a:latin typeface="+mn-lt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b="1" kern="0" dirty="0" smtClean="0">
                <a:solidFill>
                  <a:schemeClr val="tx2"/>
                </a:solidFill>
                <a:latin typeface="+mj-lt"/>
                <a:cs typeface="+mj-cs"/>
              </a:rPr>
              <a:t>有监督学习（续）</a:t>
            </a: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524000"/>
            <a:ext cx="8363272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 smtClean="0">
                <a:latin typeface="+mn-lt"/>
              </a:rPr>
              <a:t>例如，曲线拟合</a:t>
            </a:r>
            <a:r>
              <a:rPr lang="zh-CN" altLang="en-US" sz="2800" kern="0" dirty="0" smtClean="0"/>
              <a:t>：</a:t>
            </a:r>
            <a:endParaRPr lang="en-US" altLang="zh-CN" sz="28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400" kern="0" dirty="0">
              <a:latin typeface="+mn-lt"/>
            </a:endParaRPr>
          </a:p>
        </p:txBody>
      </p:sp>
      <p:pic>
        <p:nvPicPr>
          <p:cNvPr id="4" name="Picture 4" descr="curve-fitting1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708920"/>
            <a:ext cx="3810000" cy="293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b="1" kern="0" dirty="0" smtClean="0">
                <a:solidFill>
                  <a:schemeClr val="tx2"/>
                </a:solidFill>
                <a:latin typeface="+mj-lt"/>
                <a:cs typeface="+mj-cs"/>
              </a:rPr>
              <a:t>有监督学习（续）</a:t>
            </a: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528" y="1412776"/>
            <a:ext cx="8507288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 smtClean="0"/>
              <a:t>例如，曲线拟合：</a:t>
            </a:r>
            <a:endParaRPr lang="en-US" altLang="zh-CN" sz="2800" kern="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400" kern="0" dirty="0">
              <a:latin typeface="+mn-lt"/>
            </a:endParaRPr>
          </a:p>
        </p:txBody>
      </p:sp>
      <p:pic>
        <p:nvPicPr>
          <p:cNvPr id="4" name="Picture 6" descr="curve-fitting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708920"/>
            <a:ext cx="3810000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b="1" kern="0" dirty="0" smtClean="0">
                <a:solidFill>
                  <a:schemeClr val="tx2"/>
                </a:solidFill>
                <a:latin typeface="+mj-lt"/>
                <a:cs typeface="+mj-cs"/>
              </a:rPr>
              <a:t>有监督学习（续）</a:t>
            </a: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447800"/>
            <a:ext cx="835908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 smtClean="0"/>
              <a:t>例如，曲线拟合：</a:t>
            </a:r>
            <a:endParaRPr lang="en-US" altLang="zh-CN" sz="2800" kern="0" dirty="0" smtClean="0"/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400" kern="0" dirty="0">
              <a:latin typeface="+mn-lt"/>
            </a:endParaRPr>
          </a:p>
        </p:txBody>
      </p:sp>
      <p:pic>
        <p:nvPicPr>
          <p:cNvPr id="4" name="Picture 6" descr="curve-fitting3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924944"/>
            <a:ext cx="3810000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304800"/>
            <a:ext cx="8229600" cy="94456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b="1" kern="0" dirty="0" smtClean="0">
                <a:solidFill>
                  <a:schemeClr val="tx2"/>
                </a:solidFill>
                <a:latin typeface="+mj-lt"/>
                <a:cs typeface="+mj-cs"/>
              </a:rPr>
              <a:t>有监督学习（续）</a:t>
            </a: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7544" y="1340768"/>
            <a:ext cx="8352928" cy="4824536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 smtClean="0"/>
              <a:t>例如，曲线拟合：</a:t>
            </a:r>
            <a:endParaRPr lang="en-US" altLang="zh-CN" sz="2800" kern="0" dirty="0" smtClean="0"/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400" kern="0" dirty="0">
              <a:latin typeface="+mn-lt"/>
            </a:endParaRPr>
          </a:p>
        </p:txBody>
      </p:sp>
      <p:pic>
        <p:nvPicPr>
          <p:cNvPr id="4" name="Picture 6" descr="curve-fitting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140968"/>
            <a:ext cx="3429000" cy="295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urve-fitting5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819400"/>
            <a:ext cx="3429000" cy="295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b="1" kern="0" dirty="0" smtClean="0">
                <a:solidFill>
                  <a:schemeClr val="tx2"/>
                </a:solidFill>
                <a:latin typeface="+mj-lt"/>
                <a:cs typeface="+mj-cs"/>
              </a:rPr>
              <a:t>有监督学习（续）</a:t>
            </a: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67544" y="1124744"/>
            <a:ext cx="8496944" cy="4876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 smtClean="0"/>
              <a:t>例如，曲线拟合：</a:t>
            </a:r>
            <a:endParaRPr lang="en-US" altLang="zh-CN" sz="2800" kern="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urve-fitting5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132856"/>
            <a:ext cx="3429000" cy="295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b="1" kern="0" dirty="0" smtClean="0">
                <a:solidFill>
                  <a:schemeClr val="tx2"/>
                </a:solidFill>
                <a:latin typeface="+mj-lt"/>
                <a:cs typeface="+mj-cs"/>
              </a:rPr>
              <a:t>有监督学习（续）</a:t>
            </a: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124744"/>
            <a:ext cx="8568952" cy="5184576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 smtClean="0"/>
              <a:t>例如，曲线拟合：</a:t>
            </a:r>
            <a:endParaRPr lang="en-US" altLang="zh-CN" sz="2800" kern="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2600" kern="0" dirty="0" smtClean="0">
              <a:solidFill>
                <a:srgbClr val="FF0000"/>
              </a:solidFill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2600" kern="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 smtClean="0">
                <a:solidFill>
                  <a:srgbClr val="FF0000"/>
                </a:solidFill>
                <a:latin typeface="+mn-lt"/>
              </a:rPr>
              <a:t>奥卡姆剃刀（</a:t>
            </a:r>
            <a:r>
              <a:rPr lang="en-US" altLang="zh-CN" sz="2800" kern="0" dirty="0" smtClean="0">
                <a:solidFill>
                  <a:srgbClr val="FF0000"/>
                </a:solidFill>
                <a:latin typeface="+mn-lt"/>
              </a:rPr>
              <a:t>Ockham’s razor</a:t>
            </a:r>
            <a:r>
              <a:rPr lang="zh-CN" altLang="en-US" sz="2800" kern="0" dirty="0" smtClean="0">
                <a:solidFill>
                  <a:srgbClr val="FF0000"/>
                </a:solidFill>
                <a:latin typeface="+mn-lt"/>
              </a:rPr>
              <a:t>）原则：</a:t>
            </a:r>
            <a:r>
              <a:rPr lang="zh-CN" altLang="en-US" sz="2800" kern="0" dirty="0" smtClean="0">
                <a:latin typeface="+mn-lt"/>
              </a:rPr>
              <a:t>优先选择与数据一致的最简单的假设</a:t>
            </a:r>
            <a:endParaRPr lang="en-US" altLang="zh-CN" sz="2800" kern="0" dirty="0" smtClean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2600" kern="0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400" kern="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提纲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学习概述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决策树学习</a:t>
            </a:r>
            <a:endParaRPr lang="en-US" altLang="zh-CN" dirty="0" smtClean="0"/>
          </a:p>
          <a:p>
            <a:r>
              <a:rPr lang="zh-CN" altLang="en-US" dirty="0" smtClean="0"/>
              <a:t>人工神经网络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怎么理解学习的重要性？</a:t>
            </a:r>
            <a:endParaRPr lang="en-US" altLang="zh-CN" dirty="0" smtClean="0"/>
          </a:p>
          <a:p>
            <a:r>
              <a:rPr lang="zh-CN" altLang="en-US" dirty="0" smtClean="0"/>
              <a:t>请举例说明智能体的反馈有哪几种？对应哪些机器学习方法？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学习是一个过程，通过学习可以对</a:t>
            </a:r>
            <a:r>
              <a:rPr lang="en-US" altLang="zh-CN" sz="2800" dirty="0" smtClean="0">
                <a:latin typeface="+mn-ea"/>
              </a:rPr>
              <a:t>Agent</a:t>
            </a:r>
            <a:r>
              <a:rPr lang="zh-CN" altLang="en-US" sz="2800" dirty="0" smtClean="0">
                <a:latin typeface="+mn-ea"/>
              </a:rPr>
              <a:t>的性能进行改进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+mn-ea"/>
              </a:rPr>
              <a:t>Simon</a:t>
            </a:r>
            <a:r>
              <a:rPr lang="zh-CN" altLang="en-US" sz="2800" dirty="0" smtClean="0">
                <a:latin typeface="+mn-ea"/>
              </a:rPr>
              <a:t>：学习就是系统中的变化，这种变化使系统比以前更有效地去做同样的工作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7544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学习的重要性</a:t>
            </a:r>
            <a:endParaRPr kumimoji="0" lang="en-US" altLang="zh-C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528" y="184482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dirty="0" smtClean="0">
                <a:ea typeface="宋体" pitchFamily="2" charset="-122"/>
              </a:rPr>
              <a:t>对未知的环境来讲，设计者缺少全知，学习是必要的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学习可以用作一种系统构建的方法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通过学习可以修改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agent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的决策机制，提高其性能，</a:t>
            </a:r>
            <a:r>
              <a:rPr lang="en-US" altLang="zh-CN" sz="2800" dirty="0" smtClean="0">
                <a:ea typeface="宋体" pitchFamily="2" charset="-122"/>
              </a:rPr>
              <a:t> Agent</a:t>
            </a:r>
            <a:r>
              <a:rPr lang="zh-CN" altLang="en-US" sz="2800" dirty="0" smtClean="0">
                <a:ea typeface="宋体" pitchFamily="2" charset="-122"/>
              </a:rPr>
              <a:t>任何部件的性能都可以通过从数据中进行学习来改进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学习形式</a:t>
            </a:r>
            <a:endParaRPr kumimoji="0" lang="en-US" altLang="zh-C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zh-CN" sz="2800" dirty="0" smtClean="0"/>
              <a:t>智能体性能的改进以及改进所采用的技术依赖以下四个主要因素</a:t>
            </a:r>
            <a:r>
              <a:rPr lang="zh-CN" altLang="en-US" sz="2800" dirty="0" smtClean="0">
                <a:ea typeface="宋体" pitchFamily="2" charset="-122"/>
              </a:rPr>
              <a:t>：</a:t>
            </a:r>
            <a:endParaRPr lang="en-US" altLang="zh-CN" sz="2800" dirty="0" smtClean="0">
              <a:ea typeface="宋体" pitchFamily="2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要改进哪个部件？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Agent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具备什么样的先验知识？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en-US" sz="2800" dirty="0" smtClean="0">
                <a:ea typeface="宋体" pitchFamily="2" charset="-122"/>
              </a:rPr>
              <a:t>数据和部件使用什么样的表示法？</a:t>
            </a:r>
            <a:endParaRPr lang="en-US" altLang="zh-CN" sz="2800" dirty="0" smtClean="0">
              <a:ea typeface="宋体" pitchFamily="2" charset="-12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en-US" sz="2800" dirty="0" smtClean="0">
                <a:ea typeface="宋体" pitchFamily="2" charset="-122"/>
              </a:rPr>
              <a:t>对学习可用的反馈是什么？</a:t>
            </a:r>
            <a:endParaRPr lang="en-US" altLang="zh-CN" sz="2800" dirty="0" smtClean="0">
              <a:ea typeface="宋体" pitchFamily="2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要改进的部件</a:t>
            </a:r>
            <a:endParaRPr kumimoji="0" lang="en-US" altLang="zh-C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363272" cy="4925144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ea typeface="宋体" pitchFamily="2" charset="-122"/>
              </a:rPr>
              <a:t>条件到动作的直接映射</a:t>
            </a:r>
            <a:endParaRPr lang="en-US" altLang="zh-CN" sz="2800" dirty="0" smtClean="0">
              <a:ea typeface="宋体" pitchFamily="2" charset="-122"/>
            </a:endParaRP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ea typeface="宋体" pitchFamily="2" charset="-122"/>
              </a:rPr>
              <a:t>从感知序列推演世界的相关特性的方法</a:t>
            </a:r>
            <a:endParaRPr lang="en-US" altLang="zh-CN" sz="2800" dirty="0" smtClean="0">
              <a:ea typeface="宋体" pitchFamily="2" charset="-122"/>
            </a:endParaRP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ea typeface="宋体" pitchFamily="2" charset="-122"/>
              </a:rPr>
              <a:t>关于世界进化方式的信息以及</a:t>
            </a:r>
            <a:r>
              <a:rPr lang="en-US" altLang="zh-CN" sz="2800" dirty="0" smtClean="0">
                <a:ea typeface="宋体" pitchFamily="2" charset="-122"/>
              </a:rPr>
              <a:t>Agent</a:t>
            </a:r>
            <a:r>
              <a:rPr lang="zh-CN" altLang="en-US" sz="2800" dirty="0" smtClean="0">
                <a:ea typeface="宋体" pitchFamily="2" charset="-122"/>
              </a:rPr>
              <a:t>能执行的可能行动的结果信息</a:t>
            </a:r>
            <a:endParaRPr lang="en-US" altLang="zh-CN" sz="2800" dirty="0" smtClean="0"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ea typeface="宋体" pitchFamily="2" charset="-122"/>
              </a:rPr>
              <a:t>表明世界状态的愿望的效用信息</a:t>
            </a:r>
            <a:endParaRPr lang="en-US" altLang="zh-CN" sz="2800" dirty="0" smtClean="0">
              <a:ea typeface="宋体" pitchFamily="2" charset="-122"/>
            </a:endParaRP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ea typeface="宋体" pitchFamily="2" charset="-122"/>
              </a:rPr>
              <a:t>表明动作愿望的动作</a:t>
            </a:r>
            <a:r>
              <a:rPr lang="en-US" altLang="zh-CN" sz="2800" dirty="0" smtClean="0">
                <a:ea typeface="宋体" pitchFamily="2" charset="-122"/>
              </a:rPr>
              <a:t>-</a:t>
            </a:r>
            <a:r>
              <a:rPr lang="zh-CN" altLang="en-US" sz="2800" dirty="0" smtClean="0">
                <a:ea typeface="宋体" pitchFamily="2" charset="-122"/>
              </a:rPr>
              <a:t>价值信息</a:t>
            </a:r>
            <a:endParaRPr lang="en-US" altLang="zh-CN" sz="2800" dirty="0" smtClean="0">
              <a:ea typeface="宋体" pitchFamily="2" charset="-122"/>
            </a:endParaRP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ea typeface="宋体" pitchFamily="2" charset="-122"/>
              </a:rPr>
              <a:t>描述能最大化成就</a:t>
            </a:r>
            <a:r>
              <a:rPr lang="en-US" altLang="zh-CN" sz="2800" dirty="0" smtClean="0">
                <a:ea typeface="宋体" pitchFamily="2" charset="-122"/>
              </a:rPr>
              <a:t>Agent</a:t>
            </a:r>
            <a:r>
              <a:rPr lang="zh-CN" altLang="en-US" sz="2800" dirty="0" smtClean="0">
                <a:ea typeface="宋体" pitchFamily="2" charset="-122"/>
              </a:rPr>
              <a:t>效用的状态类的目标</a:t>
            </a:r>
            <a:endParaRPr lang="en-US" altLang="zh-CN" sz="2800" dirty="0" smtClean="0"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zh-CN" sz="2800" dirty="0" smtClean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表示和先验知识</a:t>
            </a:r>
            <a:endParaRPr kumimoji="0" lang="en-US" altLang="zh-C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ea typeface="宋体" pitchFamily="2" charset="-122"/>
              </a:rPr>
              <a:t>逻辑</a:t>
            </a:r>
            <a:r>
              <a:rPr lang="en-US" altLang="zh-CN" sz="2800" dirty="0" smtClean="0">
                <a:ea typeface="宋体" pitchFamily="2" charset="-122"/>
              </a:rPr>
              <a:t>Agent</a:t>
            </a:r>
            <a:r>
              <a:rPr lang="zh-CN" altLang="en-US" sz="2800" dirty="0" smtClean="0">
                <a:ea typeface="宋体" pitchFamily="2" charset="-122"/>
              </a:rPr>
              <a:t>：命题逻辑或一阶逻辑</a:t>
            </a:r>
            <a:endParaRPr lang="en-US" altLang="zh-CN" sz="2800" dirty="0" smtClean="0"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800" dirty="0" smtClean="0"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ea typeface="宋体" pitchFamily="2" charset="-122"/>
              </a:rPr>
              <a:t>决策理论智能体：贝叶斯网络进行推理</a:t>
            </a:r>
            <a:endParaRPr lang="en-US" altLang="zh-CN" sz="2800" dirty="0" smtClean="0"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800" dirty="0" smtClean="0"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ea typeface="宋体" pitchFamily="2" charset="-122"/>
              </a:rPr>
              <a:t>问题求解智能体：状态空间</a:t>
            </a:r>
            <a:endParaRPr lang="en-US" altLang="zh-CN" sz="2800" dirty="0" smtClean="0">
              <a:ea typeface="宋体" pitchFamily="2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对学习可用的反馈</a:t>
            </a:r>
            <a:endParaRPr kumimoji="0" lang="en-US" altLang="zh-C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536" y="1340768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b="1" kern="0" dirty="0" smtClean="0">
                <a:solidFill>
                  <a:srgbClr val="002060"/>
                </a:solidFill>
              </a:rPr>
              <a:t>有监督学习（</a:t>
            </a:r>
            <a:r>
              <a:rPr lang="en-US" altLang="zh-CN" sz="3200" kern="0" dirty="0" smtClean="0">
                <a:solidFill>
                  <a:schemeClr val="accent2"/>
                </a:solidFill>
              </a:rPr>
              <a:t>Supervised learning </a:t>
            </a:r>
            <a:r>
              <a:rPr lang="zh-CN" altLang="en-US" sz="3200" kern="0" dirty="0" smtClean="0">
                <a:solidFill>
                  <a:schemeClr val="accent2"/>
                </a:solidFill>
              </a:rPr>
              <a:t>）</a:t>
            </a:r>
            <a:endParaRPr lang="en-US" altLang="zh-CN" sz="2800" dirty="0" smtClean="0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zh-CN" sz="2800" dirty="0" smtClean="0"/>
              <a:t>外部环境的反馈告知</a:t>
            </a:r>
            <a:r>
              <a:rPr lang="en-US" altLang="zh-CN" sz="2800" dirty="0" smtClean="0"/>
              <a:t>agent</a:t>
            </a:r>
            <a:r>
              <a:rPr lang="zh-CN" altLang="zh-CN" sz="2800" dirty="0" smtClean="0"/>
              <a:t>的期望输出是什么，或当前输出是否正确</a:t>
            </a:r>
            <a:endParaRPr lang="en-US" altLang="zh-CN" sz="2800" dirty="0" smtClean="0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zh-CN" sz="2800" dirty="0" smtClean="0"/>
              <a:t>对每一个输入模式都有一个正确的目标输出</a:t>
            </a:r>
            <a:endParaRPr lang="en-US" altLang="zh-CN" sz="2800" dirty="0" smtClean="0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dirty="0" smtClean="0"/>
              <a:t>从一组输入－输出的实例数据集中学习出一个函数（模型参数）</a:t>
            </a:r>
            <a:endParaRPr lang="en-US" altLang="zh-CN" sz="2500" kern="0" dirty="0" smtClean="0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dirty="0" smtClean="0"/>
              <a:t>当新的数据到来时，可以根据这个函数预测结果</a:t>
            </a:r>
            <a:endParaRPr lang="en-US" altLang="zh-CN" sz="2800" dirty="0" smtClean="0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kern="0" dirty="0" smtClean="0">
                <a:solidFill>
                  <a:srgbClr val="002060"/>
                </a:solidFill>
                <a:ea typeface="宋体" pitchFamily="2" charset="-122"/>
              </a:rPr>
              <a:t>举例</a:t>
            </a:r>
            <a:endParaRPr lang="en-US" altLang="zh-CN" sz="2800" kern="0" dirty="0" smtClean="0">
              <a:solidFill>
                <a:srgbClr val="002060"/>
              </a:solidFill>
              <a:ea typeface="宋体" pitchFamily="2" charset="-122"/>
            </a:endParaRPr>
          </a:p>
          <a:p>
            <a:pPr marL="742950" marR="0" lvl="1" indent="-28575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对学习可用的反馈（续）</a:t>
            </a:r>
            <a:endParaRPr kumimoji="0" lang="en-US" altLang="zh-C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536" y="126876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kern="0" dirty="0" smtClean="0">
                <a:solidFill>
                  <a:srgbClr val="002060"/>
                </a:solidFill>
              </a:rPr>
              <a:t>无监督学习（</a:t>
            </a:r>
            <a:r>
              <a:rPr lang="en-US" altLang="zh-CN" sz="3200" b="1" kern="0" dirty="0" smtClean="0">
                <a:solidFill>
                  <a:srgbClr val="002060"/>
                </a:solidFill>
              </a:rPr>
              <a:t>Unsupervised learning</a:t>
            </a:r>
            <a:r>
              <a:rPr lang="zh-CN" altLang="en-US" sz="3200" b="1" kern="0" dirty="0" smtClean="0">
                <a:solidFill>
                  <a:srgbClr val="002060"/>
                </a:solidFill>
              </a:rPr>
              <a:t>）</a:t>
            </a:r>
            <a:r>
              <a:rPr lang="en-US" altLang="zh-CN" sz="3200" b="1" kern="0" dirty="0" smtClean="0">
                <a:solidFill>
                  <a:srgbClr val="002060"/>
                </a:solidFill>
              </a:rPr>
              <a:t>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zh-CN" sz="2800" dirty="0" smtClean="0"/>
              <a:t>没有来自外部环境的直接反馈（输出值），自组织学习输入的模式</a:t>
            </a:r>
            <a:endParaRPr lang="en-US" altLang="zh-CN" sz="28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dirty="0" smtClean="0"/>
              <a:t>需要挖掘数据中的隐含规律</a:t>
            </a:r>
            <a:endParaRPr lang="en-US" altLang="zh-CN" sz="28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kern="0" dirty="0" smtClean="0"/>
              <a:t>举例</a:t>
            </a:r>
            <a:endParaRPr lang="en-US" altLang="zh-CN" sz="2800" kern="0" dirty="0" smtClean="0"/>
          </a:p>
          <a:p>
            <a:pPr marL="742950" marR="0" lvl="1" indent="-28575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9833</TotalTime>
  <Words>608</Words>
  <Application>Microsoft Office PowerPoint</Application>
  <PresentationFormat>全屏显示(4:3)</PresentationFormat>
  <Paragraphs>116</Paragraphs>
  <Slides>20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第8章  实例学习 （Learning from examples)</vt:lpstr>
      <vt:lpstr>提纲</vt:lpstr>
      <vt:lpstr>什么是机器学习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思考题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智能化智能体</dc:title>
  <dc:creator>think</dc:creator>
  <cp:lastModifiedBy>think</cp:lastModifiedBy>
  <cp:revision>97</cp:revision>
  <dcterms:created xsi:type="dcterms:W3CDTF">2019-05-24T02:14:19Z</dcterms:created>
  <dcterms:modified xsi:type="dcterms:W3CDTF">2020-03-04T00:34:41Z</dcterms:modified>
</cp:coreProperties>
</file>