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285" r:id="rId3"/>
    <p:sldId id="300" r:id="rId4"/>
    <p:sldId id="301" r:id="rId5"/>
    <p:sldId id="302" r:id="rId6"/>
    <p:sldId id="303" r:id="rId7"/>
    <p:sldId id="304" r:id="rId8"/>
    <p:sldId id="294" r:id="rId9"/>
    <p:sldId id="31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401C0-476B-44F1-9DD2-C10C84956EE5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917CA-E119-4CA9-BEEE-872CB9B8AD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7F30-B138-4153-BAE5-4E27DEFEA95F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492896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70C0"/>
                </a:solidFill>
              </a:rPr>
              <a:t>2.4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    智能</a:t>
            </a:r>
            <a:r>
              <a:rPr lang="zh-CN" altLang="en-US" sz="4000" b="1" dirty="0">
                <a:solidFill>
                  <a:srgbClr val="0070C0"/>
                </a:solidFill>
              </a:rPr>
              <a:t>体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的类型</a:t>
            </a:r>
            <a:endParaRPr lang="en-US" altLang="zh-CN" sz="4000" b="1" dirty="0">
              <a:solidFill>
                <a:srgbClr val="0070C0"/>
              </a:solidFill>
            </a:endParaRPr>
          </a:p>
          <a:p>
            <a:endParaRPr lang="zh-CN" altLang="en-US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1520" y="332656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智能体类型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1340768"/>
            <a:ext cx="8667750" cy="4929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 smtClean="0">
                <a:latin typeface="+mn-lt"/>
                <a:ea typeface="+mn-ea"/>
              </a:rPr>
              <a:t>四种</a:t>
            </a:r>
            <a:r>
              <a:rPr lang="zh-CN" altLang="en-US" sz="3200" kern="0" dirty="0" smtClean="0"/>
              <a:t>基本的智能体程序</a:t>
            </a:r>
            <a:endParaRPr lang="en-US" altLang="zh-CN" sz="3200" kern="0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800" kern="0" dirty="0" smtClean="0">
                <a:latin typeface="+mn-lt"/>
                <a:ea typeface="+mn-ea"/>
              </a:rPr>
              <a:t> 简单</a:t>
            </a:r>
            <a:r>
              <a:rPr lang="zh-CN" altLang="en-US" sz="2800" kern="0" dirty="0">
                <a:latin typeface="+mn-lt"/>
                <a:ea typeface="+mn-ea"/>
              </a:rPr>
              <a:t>反射</a:t>
            </a:r>
            <a:r>
              <a:rPr lang="zh-CN" altLang="en-US" sz="2800" kern="0" dirty="0" smtClean="0">
                <a:latin typeface="+mn-lt"/>
                <a:ea typeface="+mn-ea"/>
              </a:rPr>
              <a:t>型智能体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800" kern="0" dirty="0" smtClean="0">
                <a:latin typeface="+mn-lt"/>
                <a:ea typeface="+mn-ea"/>
              </a:rPr>
              <a:t> 基于</a:t>
            </a:r>
            <a:r>
              <a:rPr lang="zh-CN" altLang="en-US" sz="2800" kern="0" dirty="0">
                <a:latin typeface="+mn-lt"/>
                <a:ea typeface="+mn-ea"/>
              </a:rPr>
              <a:t>模型的反射</a:t>
            </a:r>
            <a:r>
              <a:rPr lang="zh-CN" altLang="en-US" sz="2800" kern="0" dirty="0" smtClean="0"/>
              <a:t>型智能体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800" kern="0" dirty="0" smtClean="0">
                <a:latin typeface="+mn-lt"/>
                <a:ea typeface="+mn-ea"/>
              </a:rPr>
              <a:t> 基于</a:t>
            </a:r>
            <a:r>
              <a:rPr lang="zh-CN" altLang="en-US" sz="2800" kern="0" dirty="0">
                <a:latin typeface="+mn-lt"/>
                <a:ea typeface="+mn-ea"/>
              </a:rPr>
              <a:t>目标</a:t>
            </a:r>
            <a:r>
              <a:rPr lang="zh-CN" altLang="en-US" sz="2800" kern="0" dirty="0" smtClean="0"/>
              <a:t>的智能体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800" kern="0" dirty="0" smtClean="0">
                <a:latin typeface="+mn-lt"/>
                <a:ea typeface="+mn-ea"/>
              </a:rPr>
              <a:t> 基于</a:t>
            </a:r>
            <a:r>
              <a:rPr lang="zh-CN" altLang="en-US" sz="2800" kern="0" dirty="0" smtClean="0"/>
              <a:t>效用智能体</a:t>
            </a:r>
            <a:endParaRPr lang="en-US" altLang="zh-CN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98438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简单反射</a:t>
            </a: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型智能体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B3663B4-EE6E-4475-86F8-2B503E2E60EA}"/>
              </a:ext>
            </a:extLst>
          </p:cNvPr>
          <p:cNvSpPr/>
          <p:nvPr/>
        </p:nvSpPr>
        <p:spPr>
          <a:xfrm>
            <a:off x="1225051" y="1412776"/>
            <a:ext cx="4896544" cy="468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881BE9C-31F6-4F0D-85EF-9FA9D1752AF0}"/>
              </a:ext>
            </a:extLst>
          </p:cNvPr>
          <p:cNvSpPr txBox="1"/>
          <p:nvPr/>
        </p:nvSpPr>
        <p:spPr>
          <a:xfrm>
            <a:off x="1763688" y="1771912"/>
            <a:ext cx="100810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智能体</a:t>
            </a:r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FFD36DED-AEE0-4D2D-84B7-834EFDDFD63B}"/>
              </a:ext>
            </a:extLst>
          </p:cNvPr>
          <p:cNvSpPr/>
          <p:nvPr/>
        </p:nvSpPr>
        <p:spPr>
          <a:xfrm>
            <a:off x="6773980" y="1369270"/>
            <a:ext cx="1152128" cy="468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1599FAE-A0F7-4F4C-8CCC-3963369B748E}"/>
              </a:ext>
            </a:extLst>
          </p:cNvPr>
          <p:cNvSpPr txBox="1"/>
          <p:nvPr/>
        </p:nvSpPr>
        <p:spPr>
          <a:xfrm>
            <a:off x="6660232" y="3224169"/>
            <a:ext cx="144016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环境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DD1FE854-79D5-4536-BFD3-7E717CD2C6D9}"/>
              </a:ext>
            </a:extLst>
          </p:cNvPr>
          <p:cNvCxnSpPr>
            <a:cxnSpLocks/>
          </p:cNvCxnSpPr>
          <p:nvPr/>
        </p:nvCxnSpPr>
        <p:spPr>
          <a:xfrm flipH="1" flipV="1">
            <a:off x="5382432" y="1885433"/>
            <a:ext cx="1637840" cy="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95E0EB3-4564-4431-94E0-18B2372787CF}"/>
              </a:ext>
            </a:extLst>
          </p:cNvPr>
          <p:cNvSpPr txBox="1"/>
          <p:nvPr/>
        </p:nvSpPr>
        <p:spPr>
          <a:xfrm>
            <a:off x="4067944" y="1688820"/>
            <a:ext cx="129614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传感器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83FA5174-5FD6-49A8-8FCA-C8E6278D1A6B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710638" y="2058152"/>
            <a:ext cx="537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AB5C83F-0CFF-488B-9665-6283CB211B95}"/>
              </a:ext>
            </a:extLst>
          </p:cNvPr>
          <p:cNvSpPr txBox="1"/>
          <p:nvPr/>
        </p:nvSpPr>
        <p:spPr>
          <a:xfrm>
            <a:off x="3882549" y="2381317"/>
            <a:ext cx="1656177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现在世界是什么样的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E51F4E52-BBAF-43D9-A6F4-15EB62A9C73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4707466" y="3027648"/>
            <a:ext cx="3172" cy="119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FBAE859-CDD6-4106-8297-CCA3F2001F6A}"/>
              </a:ext>
            </a:extLst>
          </p:cNvPr>
          <p:cNvSpPr txBox="1"/>
          <p:nvPr/>
        </p:nvSpPr>
        <p:spPr>
          <a:xfrm>
            <a:off x="3843374" y="4218297"/>
            <a:ext cx="172818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现在我应该采取什么行动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73E42563-0D78-44BB-8624-B932FF8716A4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H="1">
            <a:off x="4707465" y="4864628"/>
            <a:ext cx="1" cy="45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C3064D75-EA7E-473A-89E0-446A8F3253C8}"/>
              </a:ext>
            </a:extLst>
          </p:cNvPr>
          <p:cNvSpPr txBox="1"/>
          <p:nvPr/>
        </p:nvSpPr>
        <p:spPr>
          <a:xfrm>
            <a:off x="4131402" y="5318181"/>
            <a:ext cx="115212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执行器</a:t>
            </a:r>
            <a:endParaRPr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B020201-5635-451B-8295-B1D1753B5DC6}"/>
              </a:ext>
            </a:extLst>
          </p:cNvPr>
          <p:cNvSpPr txBox="1"/>
          <p:nvPr/>
        </p:nvSpPr>
        <p:spPr>
          <a:xfrm>
            <a:off x="1652923" y="4356797"/>
            <a:ext cx="172818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条件</a:t>
            </a:r>
            <a:r>
              <a:rPr lang="en-US" altLang="zh-CN" dirty="0"/>
              <a:t>-</a:t>
            </a:r>
            <a:r>
              <a:rPr lang="zh-CN" altLang="en-US" dirty="0"/>
              <a:t>行为规则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5EAFE9F9-CB4C-4E28-9FA7-3CFE8387C477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>
            <a:off x="3381106" y="4541463"/>
            <a:ext cx="462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8CBABB10-B988-4AA6-B142-D2C44060048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83528" y="5502847"/>
            <a:ext cx="167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030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98438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</a:rPr>
              <a:t>基于模型的反射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型智能体</a:t>
            </a:r>
            <a:endParaRPr lang="en-US" altLang="zh-CN" sz="4000" kern="0" dirty="0">
              <a:solidFill>
                <a:schemeClr val="tx2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B3663B4-EE6E-4475-86F8-2B503E2E60EA}"/>
              </a:ext>
            </a:extLst>
          </p:cNvPr>
          <p:cNvSpPr/>
          <p:nvPr/>
        </p:nvSpPr>
        <p:spPr>
          <a:xfrm>
            <a:off x="1259632" y="1412776"/>
            <a:ext cx="4680520" cy="4536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881BE9C-31F6-4F0D-85EF-9FA9D1752AF0}"/>
              </a:ext>
            </a:extLst>
          </p:cNvPr>
          <p:cNvSpPr txBox="1"/>
          <p:nvPr/>
        </p:nvSpPr>
        <p:spPr>
          <a:xfrm>
            <a:off x="1742078" y="5157192"/>
            <a:ext cx="93090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智能体</a:t>
            </a:r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FFD36DED-AEE0-4D2D-84B7-834EFDDFD63B}"/>
              </a:ext>
            </a:extLst>
          </p:cNvPr>
          <p:cNvSpPr/>
          <p:nvPr/>
        </p:nvSpPr>
        <p:spPr>
          <a:xfrm>
            <a:off x="6770407" y="1412776"/>
            <a:ext cx="1152128" cy="4464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1599FAE-A0F7-4F4C-8CCC-3963369B748E}"/>
              </a:ext>
            </a:extLst>
          </p:cNvPr>
          <p:cNvSpPr txBox="1"/>
          <p:nvPr/>
        </p:nvSpPr>
        <p:spPr>
          <a:xfrm>
            <a:off x="6660232" y="3224169"/>
            <a:ext cx="144016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环境</a:t>
            </a:r>
            <a:endParaRPr lang="en-US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DD1FE854-79D5-4536-BFD3-7E717CD2C6D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381655" y="1867710"/>
            <a:ext cx="171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95E0EB3-4564-4431-94E0-18B2372787CF}"/>
              </a:ext>
            </a:extLst>
          </p:cNvPr>
          <p:cNvSpPr txBox="1"/>
          <p:nvPr/>
        </p:nvSpPr>
        <p:spPr>
          <a:xfrm>
            <a:off x="4085511" y="1683044"/>
            <a:ext cx="129614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传感器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83FA5174-5FD6-49A8-8FCA-C8E6278D1A6B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733583" y="2052376"/>
            <a:ext cx="5565" cy="33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AB5C83F-0CFF-488B-9665-6283CB211B95}"/>
              </a:ext>
            </a:extLst>
          </p:cNvPr>
          <p:cNvSpPr txBox="1"/>
          <p:nvPr/>
        </p:nvSpPr>
        <p:spPr>
          <a:xfrm>
            <a:off x="3911059" y="2385755"/>
            <a:ext cx="1656177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现在世界是什么样的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E51F4E52-BBAF-43D9-A6F4-15EB62A9C73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4739148" y="3032086"/>
            <a:ext cx="0" cy="97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FBAE859-CDD6-4106-8297-CCA3F2001F6A}"/>
              </a:ext>
            </a:extLst>
          </p:cNvPr>
          <p:cNvSpPr txBox="1"/>
          <p:nvPr/>
        </p:nvSpPr>
        <p:spPr>
          <a:xfrm>
            <a:off x="3875056" y="4008546"/>
            <a:ext cx="172818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现在我应该采取什么行动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73E42563-0D78-44BB-8624-B932FF8716A4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H="1">
            <a:off x="4733583" y="4654877"/>
            <a:ext cx="5565" cy="43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C3064D75-EA7E-473A-89E0-446A8F3253C8}"/>
              </a:ext>
            </a:extLst>
          </p:cNvPr>
          <p:cNvSpPr txBox="1"/>
          <p:nvPr/>
        </p:nvSpPr>
        <p:spPr>
          <a:xfrm>
            <a:off x="4157520" y="5094725"/>
            <a:ext cx="115212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执行器</a:t>
            </a:r>
            <a:endParaRPr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B020201-5635-451B-8295-B1D1753B5DC6}"/>
              </a:ext>
            </a:extLst>
          </p:cNvPr>
          <p:cNvSpPr txBox="1"/>
          <p:nvPr/>
        </p:nvSpPr>
        <p:spPr>
          <a:xfrm>
            <a:off x="1531580" y="4147046"/>
            <a:ext cx="176635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条件</a:t>
            </a:r>
            <a:r>
              <a:rPr lang="en-US" altLang="zh-CN" dirty="0"/>
              <a:t>-</a:t>
            </a:r>
            <a:r>
              <a:rPr lang="zh-CN" altLang="en-US" dirty="0"/>
              <a:t>行为规则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5EAFE9F9-CB4C-4E28-9FA7-3CFE8387C477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>
            <a:off x="3297939" y="4331712"/>
            <a:ext cx="577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1E44838-F911-4BBB-8BC3-8CCE2A0769B8}"/>
              </a:ext>
            </a:extLst>
          </p:cNvPr>
          <p:cNvSpPr txBox="1"/>
          <p:nvPr/>
        </p:nvSpPr>
        <p:spPr>
          <a:xfrm>
            <a:off x="1709800" y="1806787"/>
            <a:ext cx="112885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状态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6727A94-D519-4A2E-AB1D-28AAC9FD9AAD}"/>
              </a:ext>
            </a:extLst>
          </p:cNvPr>
          <p:cNvSpPr txBox="1"/>
          <p:nvPr/>
        </p:nvSpPr>
        <p:spPr>
          <a:xfrm>
            <a:off x="1534816" y="2442166"/>
            <a:ext cx="165616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世界如何演变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3649BC7-6F90-4375-8890-A788E9F6F29A}"/>
              </a:ext>
            </a:extLst>
          </p:cNvPr>
          <p:cNvSpPr txBox="1"/>
          <p:nvPr/>
        </p:nvSpPr>
        <p:spPr>
          <a:xfrm>
            <a:off x="1428331" y="3042121"/>
            <a:ext cx="186960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我的行动产生了什么影响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95029FC-AC03-49DB-AAB5-C8C5F273CD3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38656" y="1991453"/>
            <a:ext cx="986399" cy="39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480C6EDD-EDB2-4E28-AA19-D19ABBE55BD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90979" y="2626832"/>
            <a:ext cx="555092" cy="6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DDEB13C3-13BC-4C30-8C94-26C5E9CD6DB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297939" y="3053446"/>
            <a:ext cx="523391" cy="31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xmlns="" id="{2D1B2A65-8A3E-4E0A-9DCA-3A96A216CF70}"/>
              </a:ext>
            </a:extLst>
          </p:cNvPr>
          <p:cNvCxnSpPr/>
          <p:nvPr/>
        </p:nvCxnSpPr>
        <p:spPr>
          <a:xfrm rot="10800000">
            <a:off x="2812496" y="1660178"/>
            <a:ext cx="1152128" cy="648072"/>
          </a:xfrm>
          <a:prstGeom prst="curvedConnector3">
            <a:avLst>
              <a:gd name="adj1" fmla="val 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060276D9-2817-479D-8BD1-10F268A4726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309646" y="5279391"/>
            <a:ext cx="1782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813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98438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</a:rPr>
              <a:t>基于目标的</a:t>
            </a:r>
            <a:r>
              <a:rPr lang="en-US" altLang="zh-CN" sz="4000" kern="0" dirty="0">
                <a:solidFill>
                  <a:schemeClr val="tx2"/>
                </a:solidFill>
              </a:rPr>
              <a:t> 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智能体</a:t>
            </a:r>
            <a:endParaRPr lang="en-US" altLang="zh-CN" sz="4000" kern="0" dirty="0">
              <a:solidFill>
                <a:schemeClr val="tx2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B3663B4-EE6E-4475-86F8-2B503E2E60EA}"/>
              </a:ext>
            </a:extLst>
          </p:cNvPr>
          <p:cNvSpPr/>
          <p:nvPr/>
        </p:nvSpPr>
        <p:spPr>
          <a:xfrm>
            <a:off x="1043608" y="1412776"/>
            <a:ext cx="5040560" cy="4536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881BE9C-31F6-4F0D-85EF-9FA9D1752AF0}"/>
              </a:ext>
            </a:extLst>
          </p:cNvPr>
          <p:cNvSpPr txBox="1"/>
          <p:nvPr/>
        </p:nvSpPr>
        <p:spPr>
          <a:xfrm>
            <a:off x="1582092" y="5286925"/>
            <a:ext cx="9016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智能体</a:t>
            </a:r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FFD36DED-AEE0-4D2D-84B7-834EFDDFD63B}"/>
              </a:ext>
            </a:extLst>
          </p:cNvPr>
          <p:cNvSpPr/>
          <p:nvPr/>
        </p:nvSpPr>
        <p:spPr>
          <a:xfrm>
            <a:off x="6770407" y="1412776"/>
            <a:ext cx="1152128" cy="4536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1599FAE-A0F7-4F4C-8CCC-3963369B748E}"/>
              </a:ext>
            </a:extLst>
          </p:cNvPr>
          <p:cNvSpPr txBox="1"/>
          <p:nvPr/>
        </p:nvSpPr>
        <p:spPr>
          <a:xfrm>
            <a:off x="6660232" y="3224169"/>
            <a:ext cx="144016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环境</a:t>
            </a:r>
            <a:endParaRPr lang="en-US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DD1FE854-79D5-4536-BFD3-7E717CD2C6D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364088" y="1755741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95E0EB3-4564-4431-94E0-18B2372787CF}"/>
              </a:ext>
            </a:extLst>
          </p:cNvPr>
          <p:cNvSpPr txBox="1"/>
          <p:nvPr/>
        </p:nvSpPr>
        <p:spPr>
          <a:xfrm>
            <a:off x="4067944" y="1571075"/>
            <a:ext cx="129614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传感器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83FA5174-5FD6-49A8-8FCA-C8E6278D1A6B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716016" y="1940407"/>
            <a:ext cx="4790" cy="26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AB5C83F-0CFF-488B-9665-6283CB211B95}"/>
              </a:ext>
            </a:extLst>
          </p:cNvPr>
          <p:cNvSpPr txBox="1"/>
          <p:nvPr/>
        </p:nvSpPr>
        <p:spPr>
          <a:xfrm>
            <a:off x="3892717" y="2204847"/>
            <a:ext cx="1656177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现在世界是什么样的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FBAE859-CDD6-4106-8297-CCA3F2001F6A}"/>
              </a:ext>
            </a:extLst>
          </p:cNvPr>
          <p:cNvSpPr txBox="1"/>
          <p:nvPr/>
        </p:nvSpPr>
        <p:spPr>
          <a:xfrm>
            <a:off x="3851924" y="4481336"/>
            <a:ext cx="172818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现在我应该采取什么行动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73E42563-0D78-44BB-8624-B932FF8716A4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4716016" y="5127667"/>
            <a:ext cx="0" cy="38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C3064D75-EA7E-473A-89E0-446A8F3253C8}"/>
              </a:ext>
            </a:extLst>
          </p:cNvPr>
          <p:cNvSpPr txBox="1"/>
          <p:nvPr/>
        </p:nvSpPr>
        <p:spPr>
          <a:xfrm>
            <a:off x="4139953" y="5513608"/>
            <a:ext cx="115212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执行器</a:t>
            </a:r>
            <a:endParaRPr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B020201-5635-451B-8295-B1D1753B5DC6}"/>
              </a:ext>
            </a:extLst>
          </p:cNvPr>
          <p:cNvSpPr txBox="1"/>
          <p:nvPr/>
        </p:nvSpPr>
        <p:spPr>
          <a:xfrm>
            <a:off x="1903657" y="4624991"/>
            <a:ext cx="74104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目标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5EAFE9F9-CB4C-4E28-9FA7-3CFE8387C477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 flipV="1">
            <a:off x="2644704" y="4804502"/>
            <a:ext cx="1207220" cy="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1E44838-F911-4BBB-8BC3-8CCE2A0769B8}"/>
              </a:ext>
            </a:extLst>
          </p:cNvPr>
          <p:cNvSpPr txBox="1"/>
          <p:nvPr/>
        </p:nvSpPr>
        <p:spPr>
          <a:xfrm>
            <a:off x="1474560" y="1791892"/>
            <a:ext cx="112885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状态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6727A94-D519-4A2E-AB1D-28AAC9FD9AAD}"/>
              </a:ext>
            </a:extLst>
          </p:cNvPr>
          <p:cNvSpPr txBox="1"/>
          <p:nvPr/>
        </p:nvSpPr>
        <p:spPr>
          <a:xfrm>
            <a:off x="1251633" y="2494717"/>
            <a:ext cx="165616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世界如何演变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3649BC7-6F90-4375-8890-A788E9F6F29A}"/>
              </a:ext>
            </a:extLst>
          </p:cNvPr>
          <p:cNvSpPr txBox="1"/>
          <p:nvPr/>
        </p:nvSpPr>
        <p:spPr>
          <a:xfrm>
            <a:off x="1175436" y="3358384"/>
            <a:ext cx="1756431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我的行动产生了什么影响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95029FC-AC03-49DB-AAB5-C8C5F273CD3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03416" y="1976558"/>
            <a:ext cx="1120200" cy="34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480C6EDD-EDB2-4E28-AA19-D19ABBE55BD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907796" y="2492038"/>
            <a:ext cx="815820" cy="18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DDEB13C3-13BC-4C30-8C94-26C5E9CD6DBD}"/>
              </a:ext>
            </a:extLst>
          </p:cNvPr>
          <p:cNvCxnSpPr>
            <a:cxnSpLocks/>
          </p:cNvCxnSpPr>
          <p:nvPr/>
        </p:nvCxnSpPr>
        <p:spPr>
          <a:xfrm flipV="1">
            <a:off x="2688155" y="2809420"/>
            <a:ext cx="1183027" cy="50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xmlns="" id="{2D1B2A65-8A3E-4E0A-9DCA-3A96A216CF70}"/>
              </a:ext>
            </a:extLst>
          </p:cNvPr>
          <p:cNvCxnSpPr/>
          <p:nvPr/>
        </p:nvCxnSpPr>
        <p:spPr>
          <a:xfrm rot="10800000">
            <a:off x="2644705" y="1628371"/>
            <a:ext cx="1152128" cy="648072"/>
          </a:xfrm>
          <a:prstGeom prst="curvedConnector3">
            <a:avLst>
              <a:gd name="adj1" fmla="val 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63D0EED-60A0-4CA7-A7BE-A756B440B5C8}"/>
              </a:ext>
            </a:extLst>
          </p:cNvPr>
          <p:cNvSpPr txBox="1"/>
          <p:nvPr/>
        </p:nvSpPr>
        <p:spPr>
          <a:xfrm>
            <a:off x="3570954" y="3033327"/>
            <a:ext cx="2296815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如果我采用了行动</a:t>
            </a:r>
            <a:r>
              <a:rPr lang="en-US" altLang="zh-CN" dirty="0"/>
              <a:t>A</a:t>
            </a:r>
            <a:r>
              <a:rPr lang="zh-CN" altLang="en-US" dirty="0"/>
              <a:t>世界将会是什么样的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02B249F6-9A23-49B6-862B-DCD71270FA33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flipH="1">
            <a:off x="4719362" y="2851178"/>
            <a:ext cx="1444" cy="18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6F25A6DD-3C9B-4782-A9CF-8F7D396F1322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4716016" y="3679658"/>
            <a:ext cx="3346" cy="80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C9DFDA49-A36F-4260-A962-67E1971C8A0F}"/>
              </a:ext>
            </a:extLst>
          </p:cNvPr>
          <p:cNvCxnSpPr>
            <a:cxnSpLocks/>
          </p:cNvCxnSpPr>
          <p:nvPr/>
        </p:nvCxnSpPr>
        <p:spPr>
          <a:xfrm>
            <a:off x="2994890" y="2883836"/>
            <a:ext cx="499733" cy="32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73EDC5CC-9453-49FB-8C4A-54ABF7B0AE65}"/>
              </a:ext>
            </a:extLst>
          </p:cNvPr>
          <p:cNvCxnSpPr>
            <a:cxnSpLocks/>
          </p:cNvCxnSpPr>
          <p:nvPr/>
        </p:nvCxnSpPr>
        <p:spPr>
          <a:xfrm flipV="1">
            <a:off x="2955443" y="3392961"/>
            <a:ext cx="539180" cy="3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C2401223-B426-432F-A810-EABE791DADA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92079" y="5698274"/>
            <a:ext cx="180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959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98438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</a:rPr>
              <a:t>基于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效用智能体</a:t>
            </a:r>
            <a:endParaRPr lang="en-US" altLang="zh-CN" sz="4000" kern="0" dirty="0">
              <a:solidFill>
                <a:schemeClr val="tx2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B3663B4-EE6E-4475-86F8-2B503E2E60EA}"/>
              </a:ext>
            </a:extLst>
          </p:cNvPr>
          <p:cNvSpPr/>
          <p:nvPr/>
        </p:nvSpPr>
        <p:spPr>
          <a:xfrm>
            <a:off x="1081775" y="1412502"/>
            <a:ext cx="5040560" cy="4536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881BE9C-31F6-4F0D-85EF-9FA9D1752AF0}"/>
              </a:ext>
            </a:extLst>
          </p:cNvPr>
          <p:cNvSpPr txBox="1"/>
          <p:nvPr/>
        </p:nvSpPr>
        <p:spPr>
          <a:xfrm>
            <a:off x="1582092" y="5286925"/>
            <a:ext cx="973683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智能体</a:t>
            </a:r>
            <a:endParaRPr lang="en-US" altLang="zh-CN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FFD36DED-AEE0-4D2D-84B7-834EFDDFD63B}"/>
              </a:ext>
            </a:extLst>
          </p:cNvPr>
          <p:cNvSpPr/>
          <p:nvPr/>
        </p:nvSpPr>
        <p:spPr>
          <a:xfrm>
            <a:off x="6770407" y="1412776"/>
            <a:ext cx="1152128" cy="4536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1599FAE-A0F7-4F4C-8CCC-3963369B748E}"/>
              </a:ext>
            </a:extLst>
          </p:cNvPr>
          <p:cNvSpPr txBox="1"/>
          <p:nvPr/>
        </p:nvSpPr>
        <p:spPr>
          <a:xfrm>
            <a:off x="6671078" y="3248782"/>
            <a:ext cx="144016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环境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DD1FE854-79D5-4536-BFD3-7E717CD2C6D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422528" y="1603373"/>
            <a:ext cx="1780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95E0EB3-4564-4431-94E0-18B2372787CF}"/>
              </a:ext>
            </a:extLst>
          </p:cNvPr>
          <p:cNvSpPr txBox="1"/>
          <p:nvPr/>
        </p:nvSpPr>
        <p:spPr>
          <a:xfrm>
            <a:off x="4126384" y="1434096"/>
            <a:ext cx="129614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传感器</a:t>
            </a:r>
            <a:endParaRPr lang="en-US" altLang="zh-CN" sz="16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83FA5174-5FD6-49A8-8FCA-C8E6278D1A6B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774456" y="1772650"/>
            <a:ext cx="11025" cy="20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AB5C83F-0CFF-488B-9665-6283CB211B95}"/>
              </a:ext>
            </a:extLst>
          </p:cNvPr>
          <p:cNvSpPr txBox="1"/>
          <p:nvPr/>
        </p:nvSpPr>
        <p:spPr>
          <a:xfrm>
            <a:off x="3957392" y="1981984"/>
            <a:ext cx="1656177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现在世界是什么样的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FBAE859-CDD6-4106-8297-CCA3F2001F6A}"/>
              </a:ext>
            </a:extLst>
          </p:cNvPr>
          <p:cNvSpPr txBox="1"/>
          <p:nvPr/>
        </p:nvSpPr>
        <p:spPr>
          <a:xfrm>
            <a:off x="3923879" y="4689375"/>
            <a:ext cx="1728183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现在我应该采取什么行动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73E42563-0D78-44BB-8624-B932FF8716A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782098" y="5286925"/>
            <a:ext cx="0" cy="31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C3064D75-EA7E-473A-89E0-446A8F3253C8}"/>
              </a:ext>
            </a:extLst>
          </p:cNvPr>
          <p:cNvSpPr txBox="1"/>
          <p:nvPr/>
        </p:nvSpPr>
        <p:spPr>
          <a:xfrm>
            <a:off x="4206035" y="5600770"/>
            <a:ext cx="115212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执行器</a:t>
            </a:r>
            <a:endParaRPr lang="en-US" altLang="zh-CN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B020201-5635-451B-8295-B1D1753B5DC6}"/>
              </a:ext>
            </a:extLst>
          </p:cNvPr>
          <p:cNvSpPr txBox="1"/>
          <p:nvPr/>
        </p:nvSpPr>
        <p:spPr>
          <a:xfrm>
            <a:off x="2010597" y="3916018"/>
            <a:ext cx="792088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效用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5EAFE9F9-CB4C-4E28-9FA7-3CFE8387C47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2802685" y="4084597"/>
            <a:ext cx="1037599" cy="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1E44838-F911-4BBB-8BC3-8CCE2A0769B8}"/>
              </a:ext>
            </a:extLst>
          </p:cNvPr>
          <p:cNvSpPr txBox="1"/>
          <p:nvPr/>
        </p:nvSpPr>
        <p:spPr>
          <a:xfrm>
            <a:off x="1475224" y="1683688"/>
            <a:ext cx="1128856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状态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6727A94-D519-4A2E-AB1D-28AAC9FD9AAD}"/>
              </a:ext>
            </a:extLst>
          </p:cNvPr>
          <p:cNvSpPr txBox="1"/>
          <p:nvPr/>
        </p:nvSpPr>
        <p:spPr>
          <a:xfrm>
            <a:off x="1236904" y="2257263"/>
            <a:ext cx="1656163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世界如何演变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3649BC7-6F90-4375-8890-A788E9F6F29A}"/>
              </a:ext>
            </a:extLst>
          </p:cNvPr>
          <p:cNvSpPr txBox="1"/>
          <p:nvPr/>
        </p:nvSpPr>
        <p:spPr>
          <a:xfrm>
            <a:off x="1102762" y="2868764"/>
            <a:ext cx="1992948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我的行为产生了什么影响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95029FC-AC03-49DB-AAB5-C8C5F273CD3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04080" y="1852965"/>
            <a:ext cx="1150114" cy="25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480C6EDD-EDB2-4E28-AA19-D19ABBE55BD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93067" y="2244012"/>
            <a:ext cx="975634" cy="1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DDEB13C3-13BC-4C30-8C94-26C5E9CD6DBD}"/>
              </a:ext>
            </a:extLst>
          </p:cNvPr>
          <p:cNvCxnSpPr>
            <a:cxnSpLocks/>
          </p:cNvCxnSpPr>
          <p:nvPr/>
        </p:nvCxnSpPr>
        <p:spPr>
          <a:xfrm flipV="1">
            <a:off x="3179137" y="2341453"/>
            <a:ext cx="663215" cy="7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xmlns="" id="{2D1B2A65-8A3E-4E0A-9DCA-3A96A216CF70}"/>
              </a:ext>
            </a:extLst>
          </p:cNvPr>
          <p:cNvCxnSpPr>
            <a:cxnSpLocks/>
          </p:cNvCxnSpPr>
          <p:nvPr/>
        </p:nvCxnSpPr>
        <p:spPr>
          <a:xfrm rot="10800000">
            <a:off x="2354457" y="1587050"/>
            <a:ext cx="1544083" cy="379151"/>
          </a:xfrm>
          <a:prstGeom prst="curvedConnector3">
            <a:avLst>
              <a:gd name="adj1" fmla="val 26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63D0EED-60A0-4CA7-A7BE-A756B440B5C8}"/>
              </a:ext>
            </a:extLst>
          </p:cNvPr>
          <p:cNvSpPr txBox="1"/>
          <p:nvPr/>
        </p:nvSpPr>
        <p:spPr>
          <a:xfrm>
            <a:off x="3743782" y="2828466"/>
            <a:ext cx="2088378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如果我采用了行动</a:t>
            </a:r>
            <a:r>
              <a:rPr lang="en-US" altLang="zh-CN" sz="1600" dirty="0"/>
              <a:t>A</a:t>
            </a:r>
            <a:r>
              <a:rPr lang="zh-CN" altLang="en-US" sz="1600" dirty="0"/>
              <a:t>世界将会是什么样的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02B249F6-9A23-49B6-862B-DCD71270FA33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4785481" y="2566759"/>
            <a:ext cx="2490" cy="26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C9DFDA49-A36F-4260-A962-67E1971C8A0F}"/>
              </a:ext>
            </a:extLst>
          </p:cNvPr>
          <p:cNvCxnSpPr>
            <a:cxnSpLocks/>
          </p:cNvCxnSpPr>
          <p:nvPr/>
        </p:nvCxnSpPr>
        <p:spPr>
          <a:xfrm>
            <a:off x="2981206" y="2472045"/>
            <a:ext cx="787483" cy="31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73EDC5CC-9453-49FB-8C4A-54ABF7B0AE6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095710" y="3143652"/>
            <a:ext cx="506345" cy="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734C772-2783-4611-AFFB-9EA8A6E321D5}"/>
              </a:ext>
            </a:extLst>
          </p:cNvPr>
          <p:cNvSpPr txBox="1"/>
          <p:nvPr/>
        </p:nvSpPr>
        <p:spPr>
          <a:xfrm>
            <a:off x="3840284" y="3761431"/>
            <a:ext cx="1895374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在这种状态下产生什么效用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1D7B4FAD-E150-4E36-AA40-57ED9C6DC2EA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4787971" y="3413241"/>
            <a:ext cx="0" cy="3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6A428ACF-5362-41FC-A5E5-BA1C69A02BFA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>
            <a:off x="4787971" y="4407762"/>
            <a:ext cx="0" cy="28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0F0F1556-1B08-4061-A56C-BF2BBA74FB8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358161" y="5770047"/>
            <a:ext cx="165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094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98438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kern="0" dirty="0">
                <a:solidFill>
                  <a:schemeClr val="tx2"/>
                </a:solidFill>
              </a:rPr>
              <a:t>学习型</a:t>
            </a:r>
            <a:r>
              <a:rPr lang="en-US" altLang="zh-CN" sz="4000" kern="0" dirty="0">
                <a:solidFill>
                  <a:schemeClr val="tx2"/>
                </a:solidFill>
              </a:rPr>
              <a:t> </a:t>
            </a:r>
            <a:r>
              <a:rPr lang="zh-CN" altLang="en-US" sz="4000" kern="0" dirty="0" smtClean="0">
                <a:solidFill>
                  <a:schemeClr val="tx2"/>
                </a:solidFill>
              </a:rPr>
              <a:t>智能体</a:t>
            </a:r>
            <a:endParaRPr lang="en-US" altLang="zh-CN" sz="4000" kern="0" dirty="0">
              <a:solidFill>
                <a:schemeClr val="tx2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B3663B4-EE6E-4475-86F8-2B503E2E60EA}"/>
              </a:ext>
            </a:extLst>
          </p:cNvPr>
          <p:cNvSpPr/>
          <p:nvPr/>
        </p:nvSpPr>
        <p:spPr>
          <a:xfrm>
            <a:off x="1043608" y="1412776"/>
            <a:ext cx="5040560" cy="4536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881BE9C-31F6-4F0D-85EF-9FA9D1752AF0}"/>
              </a:ext>
            </a:extLst>
          </p:cNvPr>
          <p:cNvSpPr txBox="1"/>
          <p:nvPr/>
        </p:nvSpPr>
        <p:spPr>
          <a:xfrm>
            <a:off x="1582092" y="5286925"/>
            <a:ext cx="97368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智能体</a:t>
            </a:r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FFD36DED-AEE0-4D2D-84B7-834EFDDFD63B}"/>
              </a:ext>
            </a:extLst>
          </p:cNvPr>
          <p:cNvSpPr/>
          <p:nvPr/>
        </p:nvSpPr>
        <p:spPr>
          <a:xfrm>
            <a:off x="6770407" y="1412776"/>
            <a:ext cx="1152128" cy="4536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1599FAE-A0F7-4F4C-8CCC-3963369B748E}"/>
              </a:ext>
            </a:extLst>
          </p:cNvPr>
          <p:cNvSpPr txBox="1"/>
          <p:nvPr/>
        </p:nvSpPr>
        <p:spPr>
          <a:xfrm>
            <a:off x="6660231" y="3262007"/>
            <a:ext cx="144016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环境</a:t>
            </a:r>
            <a:endParaRPr lang="en-US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DD1FE854-79D5-4536-BFD3-7E717CD2C6D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384873" y="2160548"/>
            <a:ext cx="1667012" cy="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95E0EB3-4564-4431-94E0-18B2372787CF}"/>
              </a:ext>
            </a:extLst>
          </p:cNvPr>
          <p:cNvSpPr txBox="1"/>
          <p:nvPr/>
        </p:nvSpPr>
        <p:spPr>
          <a:xfrm>
            <a:off x="4088729" y="2002797"/>
            <a:ext cx="129614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传感器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C3064D75-EA7E-473A-89E0-446A8F3253C8}"/>
              </a:ext>
            </a:extLst>
          </p:cNvPr>
          <p:cNvSpPr txBox="1"/>
          <p:nvPr/>
        </p:nvSpPr>
        <p:spPr>
          <a:xfrm>
            <a:off x="4171657" y="5132394"/>
            <a:ext cx="115212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执行器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6446010-600A-4CA6-A7A5-F40701DFEE94}"/>
              </a:ext>
            </a:extLst>
          </p:cNvPr>
          <p:cNvSpPr txBox="1"/>
          <p:nvPr/>
        </p:nvSpPr>
        <p:spPr>
          <a:xfrm>
            <a:off x="1291339" y="82819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性能标准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05E1959-0BB2-4A13-BC22-E80FAB644091}"/>
              </a:ext>
            </a:extLst>
          </p:cNvPr>
          <p:cNvSpPr txBox="1"/>
          <p:nvPr/>
        </p:nvSpPr>
        <p:spPr>
          <a:xfrm>
            <a:off x="1859619" y="2009677"/>
            <a:ext cx="126952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评判元件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BA2F002E-E09A-4860-8DEE-5453F7CCB040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479471" y="1197527"/>
            <a:ext cx="14912" cy="81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B06187BD-8E8B-4875-8934-EFC6EBA58067}"/>
              </a:ext>
            </a:extLst>
          </p:cNvPr>
          <p:cNvSpPr txBox="1"/>
          <p:nvPr/>
        </p:nvSpPr>
        <p:spPr>
          <a:xfrm>
            <a:off x="1671051" y="3151928"/>
            <a:ext cx="16594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学习元件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3071A943-2D87-454D-9918-5CA0432DB514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2494383" y="2379009"/>
            <a:ext cx="6384" cy="77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02BC9D87-15F6-4DC2-B799-0F8AB2932CEB}"/>
              </a:ext>
            </a:extLst>
          </p:cNvPr>
          <p:cNvSpPr txBox="1"/>
          <p:nvPr/>
        </p:nvSpPr>
        <p:spPr>
          <a:xfrm>
            <a:off x="1325947" y="2555004"/>
            <a:ext cx="10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反馈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CADD785F-7C3B-4A0A-909F-D67DBD15CDE2}"/>
              </a:ext>
            </a:extLst>
          </p:cNvPr>
          <p:cNvSpPr txBox="1"/>
          <p:nvPr/>
        </p:nvSpPr>
        <p:spPr>
          <a:xfrm>
            <a:off x="1983738" y="4377841"/>
            <a:ext cx="1038176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问题产生器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A1E2EDCC-D0AC-4C9C-95C5-1E5BDE1C32D5}"/>
              </a:ext>
            </a:extLst>
          </p:cNvPr>
          <p:cNvCxnSpPr>
            <a:cxnSpLocks/>
            <a:stCxn id="22" idx="2"/>
            <a:endCxn id="37" idx="0"/>
          </p:cNvCxnSpPr>
          <p:nvPr/>
        </p:nvCxnSpPr>
        <p:spPr>
          <a:xfrm>
            <a:off x="2500767" y="3521260"/>
            <a:ext cx="2059" cy="8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42EA0316-2D59-4447-8F43-E7AE494B1B50}"/>
              </a:ext>
            </a:extLst>
          </p:cNvPr>
          <p:cNvSpPr txBox="1"/>
          <p:nvPr/>
        </p:nvSpPr>
        <p:spPr>
          <a:xfrm>
            <a:off x="1398942" y="3645658"/>
            <a:ext cx="97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学习的目标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204FB2DB-D46A-4D43-A6EB-616C66AD59D5}"/>
              </a:ext>
            </a:extLst>
          </p:cNvPr>
          <p:cNvSpPr txBox="1"/>
          <p:nvPr/>
        </p:nvSpPr>
        <p:spPr>
          <a:xfrm>
            <a:off x="4016722" y="3167971"/>
            <a:ext cx="144015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性能元件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CC61687F-7F4E-4DBA-9BFF-4BC88526967C}"/>
              </a:ext>
            </a:extLst>
          </p:cNvPr>
          <p:cNvCxnSpPr>
            <a:stCxn id="14" idx="2"/>
            <a:endCxn id="45" idx="0"/>
          </p:cNvCxnSpPr>
          <p:nvPr/>
        </p:nvCxnSpPr>
        <p:spPr>
          <a:xfrm>
            <a:off x="4736801" y="2372129"/>
            <a:ext cx="0" cy="79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xmlns="" id="{B5DE0F08-4D95-44E3-92D8-AA80DFB8EE4E}"/>
              </a:ext>
            </a:extLst>
          </p:cNvPr>
          <p:cNvCxnSpPr>
            <a:stCxn id="45" idx="2"/>
            <a:endCxn id="27" idx="0"/>
          </p:cNvCxnSpPr>
          <p:nvPr/>
        </p:nvCxnSpPr>
        <p:spPr>
          <a:xfrm>
            <a:off x="4736801" y="3537303"/>
            <a:ext cx="10919" cy="159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xmlns="" id="{ABF04438-C965-43F8-B787-52384A9D45B7}"/>
              </a:ext>
            </a:extLst>
          </p:cNvPr>
          <p:cNvCxnSpPr>
            <a:cxnSpLocks/>
          </p:cNvCxnSpPr>
          <p:nvPr/>
        </p:nvCxnSpPr>
        <p:spPr>
          <a:xfrm>
            <a:off x="3419872" y="3167971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0D1B1342-219E-4229-861C-031DF32060BE}"/>
              </a:ext>
            </a:extLst>
          </p:cNvPr>
          <p:cNvCxnSpPr>
            <a:cxnSpLocks/>
          </p:cNvCxnSpPr>
          <p:nvPr/>
        </p:nvCxnSpPr>
        <p:spPr>
          <a:xfrm flipH="1">
            <a:off x="3419872" y="348702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44F03921-5550-4D3C-BF09-5231C12A2857}"/>
              </a:ext>
            </a:extLst>
          </p:cNvPr>
          <p:cNvSpPr txBox="1"/>
          <p:nvPr/>
        </p:nvSpPr>
        <p:spPr>
          <a:xfrm>
            <a:off x="3163549" y="2670152"/>
            <a:ext cx="100810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828AB92E-0EF7-40E7-8377-CCAD601F3C27}"/>
              </a:ext>
            </a:extLst>
          </p:cNvPr>
          <p:cNvSpPr txBox="1"/>
          <p:nvPr/>
        </p:nvSpPr>
        <p:spPr>
          <a:xfrm>
            <a:off x="3081603" y="3649757"/>
            <a:ext cx="126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知识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09612BDB-E36D-4E7D-8395-AEA0A3B7D46C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021914" y="3702020"/>
            <a:ext cx="1537031" cy="99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C3C03723-CE30-45A8-9658-3179EBA0DBA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323783" y="5317060"/>
            <a:ext cx="1728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F35B9198-46F3-4DCF-A9E4-53AA6C2186BB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3129146" y="2187463"/>
            <a:ext cx="959583" cy="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387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zh-CN" altLang="en-US" dirty="0" smtClean="0"/>
              <a:t>型智能体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学习元件</a:t>
            </a:r>
            <a:endParaRPr lang="en-US" altLang="zh-CN" sz="2400" b="1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负责改进提高，利用来自</a:t>
            </a:r>
            <a:r>
              <a:rPr lang="zh-CN" altLang="en-US" sz="2400" dirty="0" smtClean="0"/>
              <a:t>评判元件</a:t>
            </a:r>
            <a:r>
              <a:rPr lang="zh-CN" altLang="en-US" sz="2400" dirty="0"/>
              <a:t>的反馈评价智能体做的如何，并决定</a:t>
            </a:r>
            <a:r>
              <a:rPr lang="zh-CN" altLang="en-US" sz="2400" dirty="0" smtClean="0"/>
              <a:t>修改性能元件</a:t>
            </a:r>
            <a:r>
              <a:rPr lang="zh-CN" altLang="en-US" sz="2400" dirty="0"/>
              <a:t>使其在未来做的更好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性能元件</a:t>
            </a:r>
            <a:endParaRPr lang="en-US" altLang="zh-CN" sz="2400" b="1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负责选择外部行动，接受感知信息并决策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评判元件</a:t>
            </a:r>
            <a:endParaRPr lang="en-US" altLang="zh-CN" sz="2400" b="1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根据固定的性能指标告诉学习元件</a:t>
            </a:r>
            <a:r>
              <a:rPr lang="en-US" altLang="zh-CN" sz="2400" dirty="0" smtClean="0"/>
              <a:t>Agent</a:t>
            </a:r>
            <a:r>
              <a:rPr lang="zh-CN" altLang="en-US" sz="2400" dirty="0" smtClean="0"/>
              <a:t>的运转情况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问题</a:t>
            </a:r>
            <a:r>
              <a:rPr lang="zh-CN" altLang="en-US" sz="2400" b="1" dirty="0"/>
              <a:t>产生</a:t>
            </a:r>
            <a:r>
              <a:rPr lang="zh-CN" altLang="en-US" sz="2400" b="1" dirty="0" smtClean="0"/>
              <a:t>器</a:t>
            </a:r>
            <a:endParaRPr lang="en-US" altLang="zh-CN" sz="2400" b="1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负责可以得到新的和有信息的经验的行动提议，建议探索性行动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举例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如何使一个智能体程序成为可学习型的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</TotalTime>
  <Words>320</Words>
  <Application>Microsoft Office PowerPoint</Application>
  <PresentationFormat>全屏显示(4:3)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学习型智能体</vt:lpstr>
      <vt:lpstr>思考题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智能化智能体</dc:title>
  <dc:creator>think</dc:creator>
  <cp:lastModifiedBy>think</cp:lastModifiedBy>
  <cp:revision>94</cp:revision>
  <dcterms:created xsi:type="dcterms:W3CDTF">2019-05-24T02:14:19Z</dcterms:created>
  <dcterms:modified xsi:type="dcterms:W3CDTF">2019-07-15T13:14:11Z</dcterms:modified>
</cp:coreProperties>
</file>