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2" r:id="rId2"/>
    <p:sldId id="268" r:id="rId3"/>
    <p:sldId id="269" r:id="rId4"/>
    <p:sldId id="274" r:id="rId5"/>
    <p:sldId id="275" r:id="rId6"/>
    <p:sldId id="273" r:id="rId7"/>
    <p:sldId id="276" r:id="rId8"/>
    <p:sldId id="277" r:id="rId9"/>
    <p:sldId id="278" r:id="rId10"/>
    <p:sldId id="279" r:id="rId11"/>
    <p:sldId id="280" r:id="rId12"/>
    <p:sldId id="281" r:id="rId13"/>
    <p:sldId id="283" r:id="rId14"/>
    <p:sldId id="30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401C0-476B-44F1-9DD2-C10C84956EE5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917CA-E119-4CA9-BEEE-872CB9B8AD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917CA-E119-4CA9-BEEE-872CB9B8AD2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C7F30-B138-4153-BAE5-4E27DEFEA95F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2492896"/>
            <a:ext cx="5581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0070C0"/>
                </a:solidFill>
              </a:rPr>
              <a:t>2.3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   环境</a:t>
            </a:r>
            <a:r>
              <a:rPr lang="zh-CN" altLang="en-US" sz="3600" b="1" dirty="0">
                <a:solidFill>
                  <a:srgbClr val="0070C0"/>
                </a:solidFill>
              </a:rPr>
              <a:t>的本质</a:t>
            </a:r>
            <a:endParaRPr lang="en-US" altLang="zh-CN" sz="3600" b="1" dirty="0">
              <a:solidFill>
                <a:srgbClr val="0070C0"/>
              </a:solidFill>
            </a:endParaRPr>
          </a:p>
          <a:p>
            <a:endParaRPr lang="zh-CN" altLang="en-US" sz="3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0825" y="188913"/>
            <a:ext cx="8642350" cy="7921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环境的</a:t>
            </a:r>
            <a:r>
              <a:rPr lang="zh-CN" altLang="en-US" sz="40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类型</a:t>
            </a:r>
            <a:r>
              <a:rPr lang="zh-CN" altLang="en-US" sz="4000" kern="0" dirty="0" smtClean="0">
                <a:solidFill>
                  <a:schemeClr val="tx2"/>
                </a:solidFill>
              </a:rPr>
              <a:t>（续）</a:t>
            </a:r>
            <a:endParaRPr lang="en-US" altLang="zh-CN" sz="40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23528" y="836712"/>
            <a:ext cx="8496944" cy="4896544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2400" kern="0" dirty="0">
              <a:latin typeface="+mn-lt"/>
              <a:ea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•"/>
              <a:defRPr/>
            </a:pPr>
            <a:r>
              <a:rPr lang="zh-CN" altLang="en-US" sz="3600" kern="0" dirty="0">
                <a:solidFill>
                  <a:srgbClr val="0070C0"/>
                </a:solidFill>
                <a:latin typeface="+mn-lt"/>
                <a:ea typeface="+mn-ea"/>
              </a:rPr>
              <a:t>静态的</a:t>
            </a:r>
            <a:r>
              <a:rPr lang="en-US" altLang="zh-CN" sz="3600" kern="0" dirty="0">
                <a:solidFill>
                  <a:srgbClr val="0070C0"/>
                </a:solidFill>
                <a:latin typeface="+mn-lt"/>
                <a:ea typeface="+mn-ea"/>
              </a:rPr>
              <a:t> vs. </a:t>
            </a:r>
            <a:r>
              <a:rPr lang="zh-CN" altLang="en-US" sz="3600" kern="0" dirty="0">
                <a:solidFill>
                  <a:srgbClr val="0070C0"/>
                </a:solidFill>
                <a:latin typeface="+mn-lt"/>
                <a:ea typeface="+mn-ea"/>
              </a:rPr>
              <a:t>动态的</a:t>
            </a:r>
            <a:endParaRPr lang="en-US" altLang="zh-CN" sz="3600" kern="0" dirty="0">
              <a:solidFill>
                <a:srgbClr val="0070C0"/>
              </a:solidFill>
              <a:latin typeface="+mn-lt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800" dirty="0"/>
              <a:t>如果环境在</a:t>
            </a:r>
            <a:r>
              <a:rPr lang="en-US" altLang="zh-CN" sz="2800" dirty="0"/>
              <a:t>Agent</a:t>
            </a:r>
            <a:r>
              <a:rPr lang="zh-CN" altLang="en-US" sz="2800" dirty="0"/>
              <a:t>决策的时候会变化，该环境是动态的，否则是静态的。 </a:t>
            </a:r>
            <a:endParaRPr lang="en-US" altLang="zh-CN" sz="2800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800" dirty="0"/>
              <a:t>如果环境本身不随时间变化而变化，但</a:t>
            </a:r>
            <a:r>
              <a:rPr lang="en-US" altLang="zh-CN" sz="2800" dirty="0"/>
              <a:t>Agent</a:t>
            </a:r>
            <a:r>
              <a:rPr lang="zh-CN" altLang="en-US" sz="2800" dirty="0"/>
              <a:t>的性能评价随时间变化，则环境是</a:t>
            </a:r>
            <a:r>
              <a:rPr lang="zh-CN" altLang="en-US" sz="2800" dirty="0">
                <a:solidFill>
                  <a:srgbClr val="FF0000"/>
                </a:solidFill>
              </a:rPr>
              <a:t>半动态</a:t>
            </a:r>
            <a:r>
              <a:rPr lang="zh-CN" altLang="en-US" sz="2800" dirty="0"/>
              <a:t>的。</a:t>
            </a:r>
            <a:endParaRPr lang="en-US" altLang="zh-CN" sz="2800" kern="0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800" dirty="0"/>
              <a:t>例如：</a:t>
            </a:r>
            <a:r>
              <a:rPr lang="zh-CN" altLang="en-US" sz="2800" dirty="0">
                <a:solidFill>
                  <a:srgbClr val="FF0000"/>
                </a:solidFill>
              </a:rPr>
              <a:t>自动出租车驾驶（动态的）、国际象棋（半动态）、纵横字谜游戏（静态的）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sz="2400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0825" y="188913"/>
            <a:ext cx="8642350" cy="7921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环境的</a:t>
            </a:r>
            <a:r>
              <a:rPr lang="zh-CN" altLang="en-US" sz="40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类型</a:t>
            </a:r>
            <a:r>
              <a:rPr lang="zh-CN" altLang="en-US" sz="4000" kern="0" dirty="0" smtClean="0">
                <a:solidFill>
                  <a:schemeClr val="tx2"/>
                </a:solidFill>
              </a:rPr>
              <a:t>（续）</a:t>
            </a:r>
            <a:endParaRPr lang="en-US" altLang="zh-CN" sz="40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23528" y="836712"/>
            <a:ext cx="8496944" cy="4896544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2400" kern="0" dirty="0">
              <a:latin typeface="+mn-lt"/>
              <a:ea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•"/>
              <a:defRPr/>
            </a:pPr>
            <a:r>
              <a:rPr lang="zh-CN" altLang="en-US" sz="3600" kern="0" dirty="0">
                <a:solidFill>
                  <a:srgbClr val="0070C0"/>
                </a:solidFill>
                <a:latin typeface="+mn-lt"/>
                <a:ea typeface="+mn-ea"/>
              </a:rPr>
              <a:t>离散的</a:t>
            </a:r>
            <a:r>
              <a:rPr lang="en-US" altLang="zh-CN" sz="3600" kern="0" dirty="0">
                <a:solidFill>
                  <a:srgbClr val="0070C0"/>
                </a:solidFill>
                <a:latin typeface="+mn-lt"/>
                <a:ea typeface="+mn-ea"/>
              </a:rPr>
              <a:t> vs. </a:t>
            </a:r>
            <a:r>
              <a:rPr lang="zh-CN" altLang="en-US" sz="3600" kern="0" dirty="0">
                <a:solidFill>
                  <a:srgbClr val="0070C0"/>
                </a:solidFill>
                <a:latin typeface="+mn-lt"/>
                <a:ea typeface="+mn-ea"/>
              </a:rPr>
              <a:t>连续的</a:t>
            </a:r>
            <a:endParaRPr lang="en-US" altLang="zh-CN" sz="3600" kern="0" dirty="0">
              <a:solidFill>
                <a:srgbClr val="0070C0"/>
              </a:solidFill>
              <a:latin typeface="+mn-lt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800" dirty="0"/>
              <a:t>离散的：能区分出有限数量的的明确的、清晰定义的感知和行动称之为离散的，否则为连续的 </a:t>
            </a:r>
            <a:endParaRPr lang="en-US" altLang="zh-CN" sz="2800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800" dirty="0"/>
              <a:t>环境的状态、时间的处理方式以及智能体的感知信息和行动</a:t>
            </a:r>
            <a:endParaRPr lang="en-US" altLang="zh-CN" sz="2800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800" dirty="0"/>
              <a:t>例如：</a:t>
            </a:r>
            <a:r>
              <a:rPr lang="zh-CN" altLang="en-US" sz="2800" dirty="0">
                <a:solidFill>
                  <a:srgbClr val="FF0000"/>
                </a:solidFill>
              </a:rPr>
              <a:t>自动出租车驾驶（连续的）、国际象棋（离散的）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sz="2400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0825" y="188913"/>
            <a:ext cx="8642350" cy="7921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环境的</a:t>
            </a:r>
            <a:r>
              <a:rPr lang="zh-CN" altLang="en-US" sz="40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类型</a:t>
            </a:r>
            <a:r>
              <a:rPr lang="zh-CN" altLang="en-US" sz="4000" kern="0" dirty="0" smtClean="0">
                <a:solidFill>
                  <a:schemeClr val="tx2"/>
                </a:solidFill>
              </a:rPr>
              <a:t>（续）</a:t>
            </a:r>
            <a:endParaRPr lang="en-US" altLang="zh-CN" sz="40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23528" y="836712"/>
            <a:ext cx="8496944" cy="5544616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2400" kern="0" dirty="0">
              <a:latin typeface="+mn-lt"/>
              <a:ea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•"/>
              <a:defRPr/>
            </a:pPr>
            <a:r>
              <a:rPr lang="zh-CN" altLang="en-US" sz="3600" kern="0" dirty="0">
                <a:solidFill>
                  <a:srgbClr val="0070C0"/>
                </a:solidFill>
                <a:latin typeface="+mn-lt"/>
                <a:ea typeface="+mn-ea"/>
              </a:rPr>
              <a:t>单智能体</a:t>
            </a:r>
            <a:r>
              <a:rPr lang="en-US" altLang="zh-CN" sz="3600" kern="0" dirty="0">
                <a:solidFill>
                  <a:srgbClr val="0070C0"/>
                </a:solidFill>
                <a:latin typeface="+mn-lt"/>
                <a:ea typeface="+mn-ea"/>
              </a:rPr>
              <a:t> vs. </a:t>
            </a:r>
            <a:r>
              <a:rPr lang="zh-CN" altLang="en-US" sz="3600" kern="0" dirty="0">
                <a:solidFill>
                  <a:srgbClr val="0070C0"/>
                </a:solidFill>
                <a:latin typeface="+mn-lt"/>
                <a:ea typeface="+mn-ea"/>
              </a:rPr>
              <a:t>多智能体</a:t>
            </a:r>
            <a:endParaRPr lang="en-US" altLang="zh-CN" sz="3600" kern="0" dirty="0">
              <a:solidFill>
                <a:srgbClr val="0070C0"/>
              </a:solidFill>
              <a:latin typeface="+mn-lt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400" dirty="0"/>
              <a:t>环境中单个或多个智能体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400" dirty="0"/>
              <a:t>例如：下棋的智能体（多智能体）、纵横字谜游戏（单智能体） 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400" dirty="0"/>
              <a:t>竞争性的多</a:t>
            </a:r>
            <a:r>
              <a:rPr lang="en-US" altLang="zh-CN" sz="2400" dirty="0"/>
              <a:t>Agent</a:t>
            </a:r>
            <a:r>
              <a:rPr lang="zh-CN" altLang="en-US" sz="2400" dirty="0"/>
              <a:t>环境，</a:t>
            </a:r>
            <a:r>
              <a:rPr lang="en-US" altLang="zh-CN" sz="2400" dirty="0"/>
              <a:t> Agent B</a:t>
            </a:r>
            <a:r>
              <a:rPr lang="zh-CN" altLang="en-US" sz="2400" dirty="0"/>
              <a:t>想要最大化自己的性能度量，就需要最小化</a:t>
            </a:r>
            <a:r>
              <a:rPr lang="en-US" altLang="zh-CN" sz="2400" dirty="0"/>
              <a:t>Agent A</a:t>
            </a:r>
            <a:r>
              <a:rPr lang="zh-CN" altLang="en-US" sz="2400" dirty="0"/>
              <a:t>的性能度量。如国际象棋 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400" dirty="0"/>
              <a:t>合作性的多</a:t>
            </a:r>
            <a:r>
              <a:rPr lang="en-US" altLang="zh-CN" sz="2400" dirty="0"/>
              <a:t>Agent</a:t>
            </a:r>
            <a:r>
              <a:rPr lang="zh-CN" altLang="en-US" sz="2400" dirty="0"/>
              <a:t>环境：</a:t>
            </a:r>
            <a:r>
              <a:rPr lang="en-US" altLang="zh-CN" sz="2400" dirty="0"/>
              <a:t> Agent B</a:t>
            </a:r>
            <a:r>
              <a:rPr lang="zh-CN" altLang="en-US" sz="2400" dirty="0"/>
              <a:t>想要最大化自己的性能度量，就需要最大化</a:t>
            </a:r>
            <a:r>
              <a:rPr lang="en-US" altLang="zh-CN" sz="2400" dirty="0"/>
              <a:t>Agent A</a:t>
            </a:r>
            <a:r>
              <a:rPr lang="zh-CN" altLang="en-US" sz="2400" dirty="0"/>
              <a:t>的性能度量。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400" dirty="0"/>
              <a:t>部分合作部分竞争的多</a:t>
            </a:r>
            <a:r>
              <a:rPr lang="en-US" altLang="zh-CN" sz="2400" dirty="0"/>
              <a:t>Agent</a:t>
            </a:r>
            <a:r>
              <a:rPr lang="zh-CN" altLang="en-US" sz="2400" dirty="0"/>
              <a:t>环境，如自动出租车</a:t>
            </a:r>
            <a:endParaRPr lang="en-US" altLang="zh-CN" sz="2400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0825" y="188913"/>
            <a:ext cx="8642350" cy="7921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环境</a:t>
            </a:r>
            <a:r>
              <a:rPr lang="zh-CN" altLang="en-US" sz="40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类型</a:t>
            </a:r>
            <a:r>
              <a:rPr lang="zh-CN" altLang="en-US" sz="4000" kern="0" dirty="0" smtClean="0">
                <a:solidFill>
                  <a:schemeClr val="tx2"/>
                </a:solidFill>
              </a:rPr>
              <a:t>（续）</a:t>
            </a:r>
            <a:endParaRPr lang="en-US" altLang="zh-CN" sz="40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23850" y="1196975"/>
            <a:ext cx="8820150" cy="4929188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000" kern="0" dirty="0">
                <a:latin typeface="+mn-lt"/>
                <a:ea typeface="+mn-ea"/>
              </a:rPr>
              <a:t>			</a:t>
            </a:r>
            <a:r>
              <a:rPr lang="en-US" altLang="zh-CN" sz="2000" kern="0" dirty="0" smtClean="0">
                <a:latin typeface="+mn-lt"/>
                <a:ea typeface="+mn-ea"/>
              </a:rPr>
              <a:t>   </a:t>
            </a:r>
            <a:r>
              <a:rPr lang="zh-CN" altLang="en-US" sz="2400" kern="0" dirty="0" smtClean="0"/>
              <a:t>计时</a:t>
            </a:r>
            <a:r>
              <a:rPr lang="zh-CN" altLang="en-US" sz="2400" kern="0" dirty="0"/>
              <a:t>棋赛         不计时棋赛        自动出租车驾驶</a:t>
            </a:r>
            <a:endParaRPr lang="en-US" altLang="zh-CN" sz="2400" kern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000" kern="0" dirty="0" smtClean="0">
                <a:latin typeface="+mn-lt"/>
                <a:ea typeface="+mn-ea"/>
              </a:rPr>
              <a:t>	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000" kern="0" dirty="0">
                <a:latin typeface="+mn-lt"/>
                <a:ea typeface="+mn-ea"/>
              </a:rPr>
              <a:t>完全可以观察的</a:t>
            </a:r>
            <a:r>
              <a:rPr lang="en-US" altLang="zh-CN" sz="2000" kern="0" dirty="0">
                <a:latin typeface="+mn-lt"/>
                <a:ea typeface="+mn-ea"/>
              </a:rPr>
              <a:t>		Yes		</a:t>
            </a:r>
            <a:r>
              <a:rPr lang="en-US" altLang="zh-CN" sz="2000" kern="0" dirty="0" err="1">
                <a:latin typeface="+mn-lt"/>
                <a:ea typeface="+mn-ea"/>
              </a:rPr>
              <a:t>Yes</a:t>
            </a:r>
            <a:r>
              <a:rPr lang="en-US" altLang="zh-CN" sz="2000" kern="0" dirty="0">
                <a:latin typeface="+mn-lt"/>
                <a:ea typeface="+mn-ea"/>
              </a:rPr>
              <a:t>		No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000" kern="0" dirty="0">
                <a:latin typeface="+mn-lt"/>
                <a:ea typeface="+mn-ea"/>
              </a:rPr>
              <a:t>确定性的</a:t>
            </a:r>
            <a:r>
              <a:rPr lang="en-US" altLang="zh-CN" sz="2000" kern="0" dirty="0">
                <a:latin typeface="+mn-lt"/>
                <a:ea typeface="+mn-ea"/>
              </a:rPr>
              <a:t>		Strategic		</a:t>
            </a:r>
            <a:r>
              <a:rPr lang="en-US" altLang="zh-CN" sz="2000" kern="0" dirty="0" err="1">
                <a:latin typeface="+mn-lt"/>
                <a:ea typeface="+mn-ea"/>
              </a:rPr>
              <a:t>Strategic</a:t>
            </a:r>
            <a:r>
              <a:rPr lang="en-US" altLang="zh-CN" sz="2000" kern="0" dirty="0">
                <a:latin typeface="+mn-lt"/>
                <a:ea typeface="+mn-ea"/>
              </a:rPr>
              <a:t>		No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000" kern="0" dirty="0">
                <a:latin typeface="+mn-lt"/>
                <a:ea typeface="+mn-ea"/>
              </a:rPr>
              <a:t>片段式的</a:t>
            </a:r>
            <a:r>
              <a:rPr lang="en-US" altLang="zh-CN" sz="2000" kern="0" dirty="0">
                <a:latin typeface="+mn-lt"/>
                <a:ea typeface="+mn-ea"/>
              </a:rPr>
              <a:t>          		No		</a:t>
            </a:r>
            <a:r>
              <a:rPr lang="en-US" altLang="zh-CN" sz="2000" kern="0" dirty="0" err="1">
                <a:latin typeface="+mn-lt"/>
                <a:ea typeface="+mn-ea"/>
              </a:rPr>
              <a:t>No</a:t>
            </a:r>
            <a:r>
              <a:rPr lang="en-US" altLang="zh-CN" sz="2000" kern="0" dirty="0">
                <a:latin typeface="+mn-lt"/>
                <a:ea typeface="+mn-ea"/>
              </a:rPr>
              <a:t>		</a:t>
            </a:r>
            <a:r>
              <a:rPr lang="en-US" altLang="zh-CN" sz="2000" kern="0" dirty="0" err="1">
                <a:latin typeface="+mn-lt"/>
                <a:ea typeface="+mn-ea"/>
              </a:rPr>
              <a:t>No</a:t>
            </a:r>
            <a:r>
              <a:rPr lang="en-US" altLang="zh-CN" sz="2000" kern="0" dirty="0">
                <a:latin typeface="+mn-lt"/>
                <a:ea typeface="+mn-ea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000" kern="0" dirty="0">
                <a:latin typeface="+mn-lt"/>
                <a:ea typeface="+mn-ea"/>
              </a:rPr>
              <a:t>静态的</a:t>
            </a:r>
            <a:r>
              <a:rPr lang="en-US" altLang="zh-CN" sz="2000" kern="0" dirty="0">
                <a:latin typeface="+mn-lt"/>
                <a:ea typeface="+mn-ea"/>
              </a:rPr>
              <a:t> 			Semi		Yes 		No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000" kern="0" dirty="0">
                <a:latin typeface="+mn-lt"/>
                <a:ea typeface="+mn-ea"/>
              </a:rPr>
              <a:t>离散的</a:t>
            </a:r>
            <a:r>
              <a:rPr lang="en-US" altLang="zh-CN" sz="2000" kern="0" dirty="0">
                <a:latin typeface="+mn-lt"/>
                <a:ea typeface="+mn-ea"/>
              </a:rPr>
              <a:t>			Yes 		</a:t>
            </a:r>
            <a:r>
              <a:rPr lang="en-US" altLang="zh-CN" sz="2000" kern="0" dirty="0" err="1">
                <a:latin typeface="+mn-lt"/>
                <a:ea typeface="+mn-ea"/>
              </a:rPr>
              <a:t>Yes</a:t>
            </a:r>
            <a:r>
              <a:rPr lang="en-US" altLang="zh-CN" sz="2000" kern="0" dirty="0">
                <a:latin typeface="+mn-lt"/>
                <a:ea typeface="+mn-ea"/>
              </a:rPr>
              <a:t>		No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000" kern="0" dirty="0">
                <a:latin typeface="+mn-lt"/>
                <a:ea typeface="+mn-ea"/>
              </a:rPr>
              <a:t>单个</a:t>
            </a:r>
            <a:r>
              <a:rPr lang="en-US" altLang="zh-CN" sz="2000" kern="0" dirty="0">
                <a:latin typeface="+mn-lt"/>
                <a:ea typeface="+mn-ea"/>
              </a:rPr>
              <a:t>Agent		No		</a:t>
            </a:r>
            <a:r>
              <a:rPr lang="en-US" altLang="zh-CN" sz="2000" kern="0" dirty="0" err="1">
                <a:latin typeface="+mn-lt"/>
                <a:ea typeface="+mn-ea"/>
              </a:rPr>
              <a:t>No</a:t>
            </a:r>
            <a:r>
              <a:rPr lang="en-US" altLang="zh-CN" sz="2000" kern="0" dirty="0">
                <a:latin typeface="+mn-lt"/>
                <a:ea typeface="+mn-ea"/>
              </a:rPr>
              <a:t>		</a:t>
            </a:r>
            <a:r>
              <a:rPr lang="en-US" altLang="zh-CN" sz="2000" kern="0" dirty="0" err="1">
                <a:latin typeface="+mn-lt"/>
                <a:ea typeface="+mn-ea"/>
              </a:rPr>
              <a:t>No</a:t>
            </a:r>
            <a:r>
              <a:rPr lang="en-US" altLang="zh-CN" sz="2000" kern="0" dirty="0">
                <a:latin typeface="+mn-lt"/>
                <a:ea typeface="+mn-ea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sz="2000" kern="0" dirty="0">
              <a:latin typeface="+mn-lt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sz="2000" kern="0" dirty="0">
              <a:latin typeface="+mn-lt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sz="2000" kern="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+mn-ea"/>
              </a:rPr>
              <a:t>环境的类型很大程度上决定了智能体的设计</a:t>
            </a:r>
            <a:endParaRPr lang="en-US" altLang="zh-CN" sz="2400" kern="0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400" kern="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kern="0" dirty="0"/>
              <a:t>最难处理的情况：部分可以观察的、随机的、延续式的、动态的、连续的、多智能体的</a:t>
            </a:r>
            <a:endParaRPr lang="en-US" altLang="zh-CN" sz="2400" kern="0" dirty="0">
              <a:latin typeface="+mn-lt"/>
              <a:ea typeface="+mn-ea"/>
            </a:endParaRPr>
          </a:p>
        </p:txBody>
      </p:sp>
      <p:graphicFrame>
        <p:nvGraphicFramePr>
          <p:cNvPr id="4" name="Group 10"/>
          <p:cNvGraphicFramePr>
            <a:graphicFrameLocks noGrp="1"/>
          </p:cNvGraphicFramePr>
          <p:nvPr/>
        </p:nvGraphicFramePr>
        <p:xfrm>
          <a:off x="2438400" y="1752600"/>
          <a:ext cx="5950024" cy="2108448"/>
        </p:xfrm>
        <a:graphic>
          <a:graphicData uri="http://schemas.openxmlformats.org/drawingml/2006/table">
            <a:tbl>
              <a:tblPr/>
              <a:tblGrid>
                <a:gridCol w="59500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084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    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请试着说出垃圾邮件过滤智能体的</a:t>
            </a:r>
            <a:r>
              <a:rPr lang="en-US" altLang="zh-CN" dirty="0" smtClean="0"/>
              <a:t>PEAS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自动出租车司机智能体的环境类型为什么说是很复杂的？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50825" y="188913"/>
            <a:ext cx="8642350" cy="7921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任务环境</a:t>
            </a:r>
            <a:endParaRPr lang="en-US" altLang="zh-CN" sz="40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3528" y="1928812"/>
            <a:ext cx="8591550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zh-CN" sz="2800" dirty="0">
              <a:solidFill>
                <a:srgbClr val="FF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PEAS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描述</a:t>
            </a:r>
            <a:endParaRPr lang="en-US" altLang="zh-CN" sz="2800" dirty="0">
              <a:solidFill>
                <a:srgbClr val="FF0000"/>
              </a:solidFill>
              <a:latin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800" dirty="0">
                <a:latin typeface="Times New Roman" pitchFamily="18" charset="0"/>
              </a:rPr>
              <a:t>性能度量（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lang="en-US" altLang="zh-CN" sz="2800" dirty="0">
                <a:latin typeface="Times New Roman" pitchFamily="18" charset="0"/>
              </a:rPr>
              <a:t>erformance measure</a:t>
            </a:r>
            <a:r>
              <a:rPr lang="zh-CN" altLang="en-US" sz="2800" dirty="0">
                <a:latin typeface="Times New Roman" pitchFamily="18" charset="0"/>
              </a:rPr>
              <a:t>）</a:t>
            </a:r>
            <a:r>
              <a:rPr lang="en-US" altLang="zh-CN" sz="2800" dirty="0">
                <a:latin typeface="Times New Roman" pitchFamily="18" charset="0"/>
              </a:rPr>
              <a:t> 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800" dirty="0">
                <a:latin typeface="Times New Roman" pitchFamily="18" charset="0"/>
              </a:rPr>
              <a:t>环境（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lang="en-US" altLang="zh-CN" sz="2800" dirty="0">
                <a:latin typeface="Times New Roman" pitchFamily="18" charset="0"/>
              </a:rPr>
              <a:t>nvironment</a:t>
            </a:r>
            <a:r>
              <a:rPr lang="zh-CN" altLang="en-US" sz="2800" dirty="0">
                <a:latin typeface="Times New Roman" pitchFamily="18" charset="0"/>
              </a:rPr>
              <a:t>）</a:t>
            </a:r>
            <a:endParaRPr lang="en-US" altLang="zh-CN" sz="2800" dirty="0">
              <a:latin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800" dirty="0">
                <a:latin typeface="Times New Roman" pitchFamily="18" charset="0"/>
              </a:rPr>
              <a:t>执行器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800" dirty="0">
                <a:latin typeface="Times New Roman" pitchFamily="18" charset="0"/>
              </a:rPr>
              <a:t>ctuators</a:t>
            </a:r>
            <a:r>
              <a:rPr lang="zh-CN" altLang="en-US" sz="2800" dirty="0">
                <a:latin typeface="Times New Roman" pitchFamily="18" charset="0"/>
              </a:rPr>
              <a:t>）</a:t>
            </a:r>
            <a:endParaRPr lang="en-US" altLang="zh-CN" sz="2800" dirty="0">
              <a:latin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800" dirty="0">
                <a:latin typeface="Times New Roman" pitchFamily="18" charset="0"/>
              </a:rPr>
              <a:t>传感器（</a:t>
            </a: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S</a:t>
            </a:r>
            <a:r>
              <a:rPr lang="en-US" altLang="zh-CN" sz="2800" dirty="0">
                <a:latin typeface="Times New Roman" pitchFamily="18" charset="0"/>
              </a:rPr>
              <a:t>ensors</a:t>
            </a:r>
            <a:r>
              <a:rPr lang="zh-CN" altLang="en-US" sz="2800" dirty="0">
                <a:latin typeface="Times New Roman" pitchFamily="18" charset="0"/>
              </a:rPr>
              <a:t>）</a:t>
            </a:r>
            <a:endParaRPr lang="en-US" altLang="zh-CN" sz="28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zh-CN" sz="28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800" dirty="0" smtClean="0">
                <a:latin typeface="Times New Roman" pitchFamily="18" charset="0"/>
              </a:rPr>
              <a:t>举例</a:t>
            </a:r>
            <a:endParaRPr lang="en-US" altLang="zh-CN" sz="2800" dirty="0">
              <a:solidFill>
                <a:srgbClr val="FF0000"/>
              </a:solidFill>
              <a:latin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7823" y="1268760"/>
            <a:ext cx="88261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Times New Roman" pitchFamily="18" charset="0"/>
              </a:rPr>
              <a:t>设计智能体第一步</a:t>
            </a:r>
            <a:endParaRPr lang="en-US" altLang="zh-CN" sz="2800" dirty="0">
              <a:solidFill>
                <a:prstClr val="black"/>
              </a:solidFill>
              <a:latin typeface="Times New Roman" pitchFamily="18" charset="0"/>
            </a:endParaRP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dirty="0">
                <a:solidFill>
                  <a:prstClr val="black"/>
                </a:solidFill>
                <a:latin typeface="Times New Roman" pitchFamily="18" charset="0"/>
              </a:rPr>
              <a:t>	</a:t>
            </a:r>
            <a:r>
              <a:rPr lang="zh-CN" altLang="en-US" sz="2400" dirty="0">
                <a:solidFill>
                  <a:srgbClr val="0070C0"/>
                </a:solidFill>
                <a:latin typeface="Times New Roman" pitchFamily="18" charset="0"/>
              </a:rPr>
              <a:t>尽可能全面详细地说明任务环境</a:t>
            </a:r>
            <a:endParaRPr lang="en-US" altLang="zh-CN" sz="2400" dirty="0">
              <a:solidFill>
                <a:srgbClr val="0070C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0825" y="188913"/>
            <a:ext cx="8642350" cy="7921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任务</a:t>
            </a:r>
            <a:r>
              <a:rPr lang="zh-CN" altLang="en-US" sz="40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环境</a:t>
            </a:r>
            <a:r>
              <a:rPr lang="zh-CN" altLang="en-US" sz="40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（续）</a:t>
            </a:r>
            <a:endParaRPr lang="en-US" altLang="zh-CN" sz="40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23850" y="1196975"/>
            <a:ext cx="8591550" cy="4929188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600" kern="0" dirty="0">
                <a:latin typeface="+mn-lt"/>
                <a:ea typeface="+mn-ea"/>
              </a:rPr>
              <a:t>自动出租车司机</a:t>
            </a:r>
            <a:endParaRPr lang="en-US" altLang="zh-CN" sz="3600" kern="0" dirty="0">
              <a:latin typeface="+mn-lt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sz="2000" kern="0" dirty="0">
              <a:latin typeface="+mn-lt"/>
              <a:ea typeface="+mn-ea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+mn-ea"/>
              </a:rPr>
              <a:t>性能度量</a:t>
            </a:r>
            <a:r>
              <a:rPr lang="en-US" altLang="zh-CN" sz="2400" kern="0" dirty="0">
                <a:solidFill>
                  <a:srgbClr val="FF0000"/>
                </a:solidFill>
                <a:latin typeface="+mn-ea"/>
              </a:rPr>
              <a:t>:</a:t>
            </a:r>
            <a:r>
              <a:rPr lang="en-US" altLang="zh-CN" sz="2400" kern="0" dirty="0">
                <a:latin typeface="+mn-ea"/>
              </a:rPr>
              <a:t> </a:t>
            </a:r>
            <a:r>
              <a:rPr lang="zh-CN" altLang="en-US" sz="2400" kern="0" dirty="0">
                <a:latin typeface="+mn-ea"/>
              </a:rPr>
              <a:t>安全、快速、守法、舒适的旅途、利润最大化等</a:t>
            </a:r>
            <a:endParaRPr lang="en-US" altLang="zh-CN" sz="2400" kern="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+mn-ea"/>
              </a:rPr>
              <a:t>环境</a:t>
            </a:r>
            <a:r>
              <a:rPr lang="en-US" altLang="zh-CN" sz="2400" kern="0" dirty="0">
                <a:solidFill>
                  <a:srgbClr val="FF0000"/>
                </a:solidFill>
                <a:latin typeface="+mn-ea"/>
              </a:rPr>
              <a:t>:</a:t>
            </a:r>
            <a:r>
              <a:rPr lang="en-US" altLang="zh-CN" sz="2400" kern="0" dirty="0">
                <a:latin typeface="+mn-ea"/>
              </a:rPr>
              <a:t> </a:t>
            </a:r>
            <a:r>
              <a:rPr lang="zh-CN" altLang="en-US" sz="2400" kern="0" dirty="0">
                <a:latin typeface="+mn-ea"/>
              </a:rPr>
              <a:t>道路、其他车辆、行人、顾客等</a:t>
            </a:r>
            <a:endParaRPr lang="en-US" altLang="zh-CN" sz="2400" kern="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+mn-ea"/>
              </a:rPr>
              <a:t>执行器</a:t>
            </a:r>
            <a:r>
              <a:rPr lang="en-US" altLang="zh-CN" sz="2400" kern="0" dirty="0">
                <a:solidFill>
                  <a:srgbClr val="FF0000"/>
                </a:solidFill>
                <a:latin typeface="+mn-ea"/>
              </a:rPr>
              <a:t>:</a:t>
            </a:r>
            <a:r>
              <a:rPr lang="en-US" altLang="zh-CN" sz="2400" kern="0" dirty="0">
                <a:latin typeface="+mn-ea"/>
              </a:rPr>
              <a:t> </a:t>
            </a:r>
            <a:r>
              <a:rPr lang="zh-CN" altLang="en-US" sz="2400" kern="0" dirty="0">
                <a:latin typeface="+mn-ea"/>
              </a:rPr>
              <a:t>方向盘、加速器、刹车、信号灯、喇叭、显示器等</a:t>
            </a:r>
            <a:endParaRPr lang="en-US" altLang="zh-CN" sz="2400" kern="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+mn-ea"/>
              </a:rPr>
              <a:t>传感器</a:t>
            </a:r>
            <a:r>
              <a:rPr lang="en-US" altLang="zh-CN" sz="2400" kern="0" dirty="0">
                <a:solidFill>
                  <a:srgbClr val="FF0000"/>
                </a:solidFill>
                <a:latin typeface="+mn-ea"/>
              </a:rPr>
              <a:t>: </a:t>
            </a:r>
            <a:r>
              <a:rPr lang="zh-CN" altLang="en-US" sz="2400" kern="0" dirty="0">
                <a:latin typeface="+mn-ea"/>
              </a:rPr>
              <a:t>摄像头、声波传感器、速度计、</a:t>
            </a:r>
            <a:r>
              <a:rPr lang="en-US" altLang="zh-CN" sz="2400" kern="0" dirty="0">
                <a:latin typeface="+mn-ea"/>
              </a:rPr>
              <a:t>GPS</a:t>
            </a:r>
            <a:r>
              <a:rPr lang="zh-CN" altLang="en-US" sz="2400" kern="0" dirty="0">
                <a:latin typeface="+mn-ea"/>
              </a:rPr>
              <a:t>、里程计、加速计、引擎传感器、键盘等</a:t>
            </a:r>
            <a:endParaRPr lang="en-US" altLang="zh-CN" sz="2400" kern="0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0825" y="188913"/>
            <a:ext cx="8642350" cy="7921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任务</a:t>
            </a:r>
            <a:r>
              <a:rPr lang="zh-CN" altLang="en-US" sz="40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环境</a:t>
            </a:r>
            <a:r>
              <a:rPr lang="zh-CN" altLang="en-US" sz="4000" kern="0" dirty="0" smtClean="0">
                <a:solidFill>
                  <a:schemeClr val="tx2"/>
                </a:solidFill>
              </a:rPr>
              <a:t>（续）</a:t>
            </a:r>
            <a:endParaRPr lang="en-US" altLang="zh-CN" sz="40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23850" y="1196975"/>
            <a:ext cx="8435975" cy="4929188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600" kern="0" dirty="0">
                <a:latin typeface="+mn-ea"/>
                <a:cs typeface="Arial Unicode MS" pitchFamily="34" charset="-122"/>
              </a:rPr>
              <a:t>挑拣零件的机器人</a:t>
            </a:r>
            <a:endParaRPr lang="en-US" altLang="zh-CN" sz="3600" kern="0" dirty="0">
              <a:latin typeface="+mn-ea"/>
              <a:cs typeface="Arial Unicode MS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800" b="1" kern="0" dirty="0">
                <a:solidFill>
                  <a:srgbClr val="FF0000"/>
                </a:solidFill>
                <a:latin typeface="+mn-lt"/>
                <a:ea typeface="+mn-ea"/>
              </a:rPr>
              <a:t>性能度量</a:t>
            </a:r>
            <a:r>
              <a:rPr lang="en-US" altLang="zh-CN" sz="2800" b="1" kern="0" dirty="0">
                <a:latin typeface="+mn-lt"/>
                <a:ea typeface="+mn-ea"/>
              </a:rPr>
              <a:t>: </a:t>
            </a:r>
            <a:r>
              <a:rPr lang="zh-CN" altLang="en-US" sz="2800" kern="0" dirty="0">
                <a:latin typeface="+mn-lt"/>
                <a:ea typeface="+mn-ea"/>
              </a:rPr>
              <a:t>放进正确的箱子的零件的百分比</a:t>
            </a:r>
            <a:endParaRPr lang="en-US" altLang="zh-CN" sz="2800" kern="0" dirty="0">
              <a:latin typeface="+mn-lt"/>
              <a:ea typeface="+mn-ea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800" b="1" kern="0" dirty="0">
                <a:solidFill>
                  <a:srgbClr val="FF0000"/>
                </a:solidFill>
                <a:latin typeface="+mn-lt"/>
                <a:ea typeface="+mn-ea"/>
              </a:rPr>
              <a:t>环境</a:t>
            </a:r>
            <a:r>
              <a:rPr lang="en-US" altLang="zh-CN" sz="2800" b="1" kern="0" dirty="0">
                <a:latin typeface="+mn-lt"/>
                <a:ea typeface="+mn-ea"/>
              </a:rPr>
              <a:t>:</a:t>
            </a:r>
            <a:r>
              <a:rPr lang="en-US" altLang="zh-CN" sz="2800" kern="0" dirty="0">
                <a:latin typeface="+mn-lt"/>
                <a:ea typeface="+mn-ea"/>
              </a:rPr>
              <a:t> </a:t>
            </a:r>
            <a:r>
              <a:rPr lang="zh-CN" altLang="en-US" sz="2800" kern="0" dirty="0">
                <a:latin typeface="+mn-lt"/>
                <a:ea typeface="+mn-ea"/>
              </a:rPr>
              <a:t>载有零件的传送带、箱子</a:t>
            </a:r>
            <a:endParaRPr lang="en-US" altLang="zh-CN" sz="2800" kern="0" dirty="0">
              <a:latin typeface="+mn-lt"/>
              <a:ea typeface="+mn-ea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800" b="1" kern="0" dirty="0">
                <a:solidFill>
                  <a:srgbClr val="FF0000"/>
                </a:solidFill>
                <a:latin typeface="+mn-lt"/>
                <a:ea typeface="+mn-ea"/>
              </a:rPr>
              <a:t>执行器</a:t>
            </a:r>
            <a:r>
              <a:rPr lang="en-US" altLang="zh-CN" sz="2800" b="1" kern="0" dirty="0">
                <a:latin typeface="+mn-lt"/>
                <a:ea typeface="+mn-ea"/>
              </a:rPr>
              <a:t>: </a:t>
            </a:r>
            <a:r>
              <a:rPr lang="zh-CN" altLang="en-US" sz="2800" kern="0" dirty="0">
                <a:latin typeface="+mn-lt"/>
                <a:ea typeface="+mn-ea"/>
              </a:rPr>
              <a:t>有关节的胳膊和手</a:t>
            </a:r>
            <a:endParaRPr lang="en-US" altLang="zh-CN" sz="2800" kern="0" dirty="0">
              <a:latin typeface="+mn-lt"/>
              <a:ea typeface="+mn-ea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800" b="1" kern="0" dirty="0">
                <a:solidFill>
                  <a:srgbClr val="FF0000"/>
                </a:solidFill>
                <a:latin typeface="+mn-lt"/>
                <a:ea typeface="+mn-ea"/>
              </a:rPr>
              <a:t>传感器</a:t>
            </a:r>
            <a:r>
              <a:rPr lang="en-US" altLang="zh-CN" sz="2800" b="1" kern="0" dirty="0">
                <a:latin typeface="+mn-lt"/>
                <a:ea typeface="+mn-ea"/>
              </a:rPr>
              <a:t>:</a:t>
            </a:r>
            <a:r>
              <a:rPr lang="en-US" altLang="zh-CN" sz="2800" kern="0" dirty="0">
                <a:latin typeface="+mn-lt"/>
                <a:ea typeface="+mn-ea"/>
              </a:rPr>
              <a:t> </a:t>
            </a:r>
            <a:r>
              <a:rPr lang="zh-CN" altLang="en-US" sz="2800" kern="0" dirty="0">
                <a:latin typeface="+mn-lt"/>
                <a:ea typeface="+mn-ea"/>
              </a:rPr>
              <a:t>摄像头、关节角度传感器</a:t>
            </a:r>
            <a:endParaRPr lang="en-US" altLang="zh-CN" sz="2800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0825" y="188913"/>
            <a:ext cx="8642350" cy="7921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任务</a:t>
            </a:r>
            <a:r>
              <a:rPr lang="zh-CN" altLang="en-US" sz="40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环境</a:t>
            </a:r>
            <a:r>
              <a:rPr lang="zh-CN" altLang="en-US" sz="4000" kern="0" dirty="0" smtClean="0">
                <a:solidFill>
                  <a:schemeClr val="tx2"/>
                </a:solidFill>
              </a:rPr>
              <a:t>（续）</a:t>
            </a:r>
            <a:endParaRPr lang="en-US" altLang="zh-CN" sz="40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23850" y="1196975"/>
            <a:ext cx="8435975" cy="4929188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600" kern="0" dirty="0">
                <a:latin typeface="+mn-ea"/>
                <a:cs typeface="Arial Unicode MS" pitchFamily="34" charset="-122"/>
              </a:rPr>
              <a:t>交互式英语教师</a:t>
            </a:r>
            <a:endParaRPr lang="en-US" altLang="zh-CN" sz="2800" kern="0" dirty="0">
              <a:latin typeface="+mn-lt"/>
              <a:ea typeface="+mn-ea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800" b="1" kern="0" dirty="0">
                <a:solidFill>
                  <a:srgbClr val="FF0000"/>
                </a:solidFill>
                <a:latin typeface="+mn-lt"/>
                <a:ea typeface="+mn-ea"/>
              </a:rPr>
              <a:t>性能度量</a:t>
            </a:r>
            <a:r>
              <a:rPr lang="en-US" altLang="zh-CN" sz="2800" b="1" kern="0" dirty="0">
                <a:latin typeface="+mn-lt"/>
                <a:ea typeface="+mn-ea"/>
              </a:rPr>
              <a:t>: </a:t>
            </a:r>
            <a:r>
              <a:rPr lang="zh-CN" altLang="en-US" sz="2800" kern="0" dirty="0">
                <a:latin typeface="+mn-lt"/>
                <a:ea typeface="+mn-ea"/>
              </a:rPr>
              <a:t>最大化学生的测验成绩</a:t>
            </a:r>
            <a:endParaRPr lang="en-US" altLang="zh-CN" sz="2800" kern="0" dirty="0">
              <a:latin typeface="+mn-lt"/>
              <a:ea typeface="+mn-ea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800" b="1" kern="0" dirty="0">
                <a:solidFill>
                  <a:srgbClr val="FF0000"/>
                </a:solidFill>
                <a:latin typeface="+mn-lt"/>
                <a:ea typeface="+mn-ea"/>
              </a:rPr>
              <a:t>环境</a:t>
            </a:r>
            <a:r>
              <a:rPr lang="en-US" altLang="zh-CN" sz="2800" b="1" kern="0" dirty="0">
                <a:latin typeface="+mn-lt"/>
                <a:ea typeface="+mn-ea"/>
              </a:rPr>
              <a:t>:</a:t>
            </a:r>
            <a:r>
              <a:rPr lang="en-US" altLang="zh-CN" sz="2800" kern="0" dirty="0">
                <a:latin typeface="+mn-lt"/>
                <a:ea typeface="+mn-ea"/>
              </a:rPr>
              <a:t> </a:t>
            </a:r>
            <a:r>
              <a:rPr lang="zh-CN" altLang="en-US" sz="2800" kern="0" dirty="0">
                <a:latin typeface="+mn-lt"/>
                <a:ea typeface="+mn-ea"/>
              </a:rPr>
              <a:t>一组学生、测验机构</a:t>
            </a:r>
            <a:endParaRPr lang="en-US" altLang="zh-CN" sz="2800" kern="0" dirty="0">
              <a:latin typeface="+mn-lt"/>
              <a:ea typeface="+mn-ea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800" b="1" kern="0" dirty="0">
                <a:solidFill>
                  <a:srgbClr val="FF0000"/>
                </a:solidFill>
                <a:latin typeface="+mn-lt"/>
                <a:ea typeface="+mn-ea"/>
              </a:rPr>
              <a:t>执行器</a:t>
            </a:r>
            <a:r>
              <a:rPr lang="en-US" altLang="zh-CN" sz="2800" b="1" kern="0" dirty="0">
                <a:latin typeface="+mn-lt"/>
                <a:ea typeface="+mn-ea"/>
              </a:rPr>
              <a:t>:</a:t>
            </a:r>
            <a:r>
              <a:rPr lang="en-US" altLang="zh-CN" sz="2800" kern="0" dirty="0">
                <a:latin typeface="+mn-lt"/>
                <a:ea typeface="+mn-ea"/>
              </a:rPr>
              <a:t> </a:t>
            </a:r>
            <a:r>
              <a:rPr lang="zh-CN" altLang="en-US" sz="2800" kern="0" dirty="0">
                <a:latin typeface="+mn-lt"/>
                <a:ea typeface="+mn-ea"/>
              </a:rPr>
              <a:t>显示器</a:t>
            </a:r>
            <a:r>
              <a:rPr lang="en-US" altLang="zh-CN" sz="2800" kern="0" dirty="0">
                <a:latin typeface="+mn-lt"/>
                <a:ea typeface="+mn-ea"/>
              </a:rPr>
              <a:t>, </a:t>
            </a:r>
            <a:r>
              <a:rPr lang="zh-CN" altLang="en-US" sz="2800" kern="0" dirty="0">
                <a:latin typeface="+mn-lt"/>
                <a:ea typeface="+mn-ea"/>
              </a:rPr>
              <a:t>扬声器</a:t>
            </a:r>
            <a:r>
              <a:rPr lang="en-US" altLang="zh-CN" sz="2800" kern="0" dirty="0">
                <a:latin typeface="+mn-lt"/>
                <a:ea typeface="+mn-ea"/>
              </a:rPr>
              <a:t> (</a:t>
            </a:r>
            <a:r>
              <a:rPr lang="zh-CN" altLang="en-US" sz="2800" kern="0" dirty="0">
                <a:latin typeface="+mn-lt"/>
                <a:ea typeface="+mn-ea"/>
              </a:rPr>
              <a:t>练习</a:t>
            </a:r>
            <a:r>
              <a:rPr lang="en-US" altLang="zh-CN" sz="2800" kern="0" dirty="0">
                <a:latin typeface="+mn-lt"/>
                <a:ea typeface="+mn-ea"/>
              </a:rPr>
              <a:t>, </a:t>
            </a:r>
            <a:r>
              <a:rPr lang="zh-CN" altLang="en-US" sz="2800" kern="0" dirty="0">
                <a:latin typeface="+mn-lt"/>
                <a:ea typeface="+mn-ea"/>
              </a:rPr>
              <a:t>建议</a:t>
            </a:r>
            <a:r>
              <a:rPr lang="en-US" altLang="zh-CN" sz="2800" kern="0" dirty="0">
                <a:latin typeface="+mn-lt"/>
                <a:ea typeface="+mn-ea"/>
              </a:rPr>
              <a:t>, </a:t>
            </a:r>
            <a:r>
              <a:rPr lang="zh-CN" altLang="en-US" sz="2800" kern="0" dirty="0">
                <a:latin typeface="+mn-lt"/>
                <a:ea typeface="+mn-ea"/>
              </a:rPr>
              <a:t>纠正</a:t>
            </a:r>
            <a:r>
              <a:rPr lang="en-US" altLang="zh-CN" sz="2800" kern="0" dirty="0">
                <a:latin typeface="+mn-lt"/>
                <a:ea typeface="+mn-ea"/>
              </a:rPr>
              <a:t>)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800" b="1" kern="0" dirty="0">
                <a:solidFill>
                  <a:srgbClr val="FF0000"/>
                </a:solidFill>
                <a:latin typeface="+mn-lt"/>
                <a:ea typeface="+mn-ea"/>
              </a:rPr>
              <a:t>传感器</a:t>
            </a:r>
            <a:r>
              <a:rPr lang="en-US" altLang="zh-CN" sz="2800" b="1" kern="0" dirty="0">
                <a:latin typeface="+mn-lt"/>
                <a:ea typeface="+mn-ea"/>
              </a:rPr>
              <a:t>:</a:t>
            </a:r>
            <a:r>
              <a:rPr lang="en-US" altLang="zh-CN" sz="2800" kern="0" dirty="0">
                <a:latin typeface="+mn-lt"/>
                <a:ea typeface="+mn-ea"/>
              </a:rPr>
              <a:t> </a:t>
            </a:r>
            <a:r>
              <a:rPr lang="zh-CN" altLang="en-US" sz="2800" kern="0" dirty="0">
                <a:latin typeface="+mn-lt"/>
                <a:ea typeface="+mn-ea"/>
              </a:rPr>
              <a:t>键盘</a:t>
            </a:r>
            <a:endParaRPr lang="en-US" altLang="zh-CN" sz="2800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0825" y="188913"/>
            <a:ext cx="8642350" cy="7921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任务</a:t>
            </a:r>
            <a:r>
              <a:rPr lang="zh-CN" altLang="en-US" sz="40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环境</a:t>
            </a:r>
            <a:r>
              <a:rPr lang="zh-CN" altLang="en-US" sz="4000" kern="0" dirty="0" smtClean="0">
                <a:solidFill>
                  <a:schemeClr val="tx2"/>
                </a:solidFill>
              </a:rPr>
              <a:t>（续）</a:t>
            </a:r>
            <a:endParaRPr lang="en-US" altLang="zh-CN" sz="40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23850" y="1196975"/>
            <a:ext cx="8435975" cy="4929188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600" kern="0" dirty="0">
                <a:latin typeface="Arial" pitchFamily="34" charset="0"/>
                <a:ea typeface="+mn-ea"/>
                <a:cs typeface="Arial" pitchFamily="34" charset="0"/>
              </a:rPr>
              <a:t>医学诊断系统</a:t>
            </a:r>
            <a:endParaRPr lang="en-US" altLang="zh-CN" sz="3600" kern="0" dirty="0">
              <a:latin typeface="Arial" pitchFamily="34" charset="0"/>
              <a:ea typeface="+mn-ea"/>
              <a:cs typeface="Arial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800" b="1" kern="0" dirty="0">
                <a:solidFill>
                  <a:srgbClr val="FF0000"/>
                </a:solidFill>
                <a:latin typeface="+mn-lt"/>
                <a:ea typeface="+mn-ea"/>
              </a:rPr>
              <a:t>性能度量</a:t>
            </a:r>
            <a:r>
              <a:rPr lang="en-US" altLang="zh-CN" sz="2800" b="1" kern="0" dirty="0">
                <a:latin typeface="+mn-lt"/>
                <a:ea typeface="+mn-ea"/>
              </a:rPr>
              <a:t>:    </a:t>
            </a:r>
            <a:r>
              <a:rPr lang="zh-CN" altLang="en-US" sz="2800" kern="0" dirty="0">
                <a:latin typeface="+mn-lt"/>
                <a:ea typeface="+mn-ea"/>
              </a:rPr>
              <a:t>恢复健康的病人、费用最小化、最小诉讼等</a:t>
            </a:r>
            <a:endParaRPr lang="en-US" altLang="zh-CN" sz="2800" kern="0" dirty="0">
              <a:latin typeface="+mn-lt"/>
              <a:ea typeface="+mn-ea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800" b="1" kern="0" dirty="0">
                <a:solidFill>
                  <a:srgbClr val="FF0000"/>
                </a:solidFill>
                <a:latin typeface="+mn-lt"/>
                <a:ea typeface="+mn-ea"/>
              </a:rPr>
              <a:t>环境</a:t>
            </a:r>
            <a:r>
              <a:rPr lang="en-US" altLang="zh-CN" sz="2800" b="1" kern="0" dirty="0">
                <a:latin typeface="+mn-lt"/>
                <a:ea typeface="+mn-ea"/>
              </a:rPr>
              <a:t>:     </a:t>
            </a:r>
            <a:r>
              <a:rPr lang="zh-CN" altLang="en-US" sz="2800" kern="0" dirty="0">
                <a:latin typeface="+mn-lt"/>
                <a:ea typeface="+mn-ea"/>
              </a:rPr>
              <a:t>病人、医院、职员</a:t>
            </a:r>
            <a:endParaRPr lang="en-US" altLang="zh-CN" sz="2800" kern="0" dirty="0">
              <a:latin typeface="+mn-lt"/>
              <a:ea typeface="宋体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800" b="1" kern="0" dirty="0">
                <a:solidFill>
                  <a:srgbClr val="FF0000"/>
                </a:solidFill>
                <a:latin typeface="+mn-lt"/>
                <a:ea typeface="宋体" charset="-122"/>
              </a:rPr>
              <a:t>执行器</a:t>
            </a:r>
            <a:r>
              <a:rPr lang="en-US" altLang="zh-CN" sz="2800" b="1" kern="0" dirty="0">
                <a:latin typeface="+mn-lt"/>
                <a:ea typeface="宋体" charset="-122"/>
              </a:rPr>
              <a:t>:     </a:t>
            </a:r>
            <a:r>
              <a:rPr lang="zh-CN" altLang="en-US" sz="2800" kern="0" dirty="0">
                <a:latin typeface="+mn-lt"/>
                <a:ea typeface="宋体" charset="-122"/>
              </a:rPr>
              <a:t>显示器</a:t>
            </a:r>
            <a:r>
              <a:rPr lang="en-US" altLang="zh-CN" sz="2800" kern="0" dirty="0">
                <a:latin typeface="+mn-lt"/>
                <a:ea typeface="宋体" charset="-122"/>
              </a:rPr>
              <a:t>(</a:t>
            </a:r>
            <a:r>
              <a:rPr lang="zh-CN" altLang="en-US" sz="2800" kern="0" dirty="0">
                <a:latin typeface="+mn-lt"/>
                <a:ea typeface="宋体" charset="-122"/>
              </a:rPr>
              <a:t>问题、测试、</a:t>
            </a:r>
            <a:r>
              <a:rPr lang="en-US" altLang="zh-CN" sz="2800" kern="0" dirty="0">
                <a:latin typeface="+mn-lt"/>
                <a:ea typeface="宋体" charset="-122"/>
              </a:rPr>
              <a:t> </a:t>
            </a:r>
            <a:r>
              <a:rPr lang="zh-CN" altLang="en-US" sz="2800" kern="0" dirty="0">
                <a:latin typeface="+mn-lt"/>
                <a:ea typeface="宋体" charset="-122"/>
              </a:rPr>
              <a:t>诊断、资料、咨询等</a:t>
            </a:r>
            <a:r>
              <a:rPr lang="en-US" altLang="zh-CN" sz="2800" kern="0" dirty="0">
                <a:latin typeface="+mn-lt"/>
                <a:ea typeface="宋体" charset="-122"/>
              </a:rPr>
              <a:t>)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800" b="1" kern="0" dirty="0">
                <a:solidFill>
                  <a:srgbClr val="FF0000"/>
                </a:solidFill>
                <a:latin typeface="+mn-lt"/>
                <a:ea typeface="宋体" charset="-122"/>
              </a:rPr>
              <a:t>传感器</a:t>
            </a:r>
            <a:r>
              <a:rPr lang="en-US" altLang="zh-CN" sz="2800" kern="0" dirty="0">
                <a:latin typeface="+mn-lt"/>
                <a:ea typeface="宋体" charset="-122"/>
              </a:rPr>
              <a:t>:    </a:t>
            </a:r>
            <a:r>
              <a:rPr lang="zh-CN" altLang="en-US" sz="2800" kern="0" dirty="0">
                <a:latin typeface="+mn-lt"/>
                <a:ea typeface="宋体" charset="-122"/>
              </a:rPr>
              <a:t>键盘</a:t>
            </a:r>
            <a:r>
              <a:rPr lang="en-US" altLang="zh-CN" sz="2800" kern="0" dirty="0">
                <a:latin typeface="+mn-lt"/>
                <a:ea typeface="宋体" charset="-122"/>
              </a:rPr>
              <a:t>(</a:t>
            </a:r>
            <a:r>
              <a:rPr lang="zh-CN" altLang="en-US" sz="2800" kern="0" dirty="0">
                <a:latin typeface="+mn-lt"/>
                <a:ea typeface="宋体" charset="-122"/>
              </a:rPr>
              <a:t>症状、</a:t>
            </a:r>
            <a:r>
              <a:rPr lang="en-US" altLang="zh-CN" sz="2800" kern="0" dirty="0">
                <a:latin typeface="+mn-lt"/>
                <a:ea typeface="宋体" charset="-122"/>
              </a:rPr>
              <a:t> </a:t>
            </a:r>
            <a:r>
              <a:rPr lang="zh-CN" altLang="en-US" sz="2800" kern="0" dirty="0">
                <a:latin typeface="+mn-lt"/>
                <a:ea typeface="宋体" charset="-122"/>
              </a:rPr>
              <a:t>病人的回答、检查报告等</a:t>
            </a:r>
            <a:r>
              <a:rPr lang="en-US" altLang="zh-CN" sz="2800" kern="0" dirty="0">
                <a:latin typeface="+mn-lt"/>
                <a:ea typeface="宋体" charset="-122"/>
              </a:rPr>
              <a:t>)</a:t>
            </a:r>
            <a:endParaRPr lang="en-US" altLang="zh-CN" sz="2800" kern="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kern="0" dirty="0">
                <a:latin typeface="+mn-lt"/>
                <a:ea typeface="+mn-ea"/>
              </a:rPr>
              <a:t>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0825" y="188913"/>
            <a:ext cx="8642350" cy="7921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环境的类型</a:t>
            </a:r>
            <a:endParaRPr lang="en-US" altLang="zh-CN" sz="40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23850" y="1196975"/>
            <a:ext cx="8435975" cy="4929188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kern="0" dirty="0">
                <a:solidFill>
                  <a:srgbClr val="0070C0"/>
                </a:solidFill>
                <a:latin typeface="+mn-lt"/>
                <a:ea typeface="+mn-ea"/>
              </a:rPr>
              <a:t>完全可观察的</a:t>
            </a:r>
            <a:r>
              <a:rPr lang="en-US" altLang="zh-CN" sz="3200" kern="0" dirty="0">
                <a:solidFill>
                  <a:srgbClr val="0070C0"/>
                </a:solidFill>
              </a:rPr>
              <a:t> </a:t>
            </a:r>
            <a:r>
              <a:rPr lang="en-US" altLang="zh-CN" sz="3200" kern="0" dirty="0">
                <a:solidFill>
                  <a:srgbClr val="0070C0"/>
                </a:solidFill>
                <a:latin typeface="+mn-lt"/>
                <a:ea typeface="+mn-ea"/>
              </a:rPr>
              <a:t>vs. </a:t>
            </a:r>
            <a:r>
              <a:rPr lang="zh-CN" altLang="en-US" sz="3200" kern="0" dirty="0">
                <a:solidFill>
                  <a:srgbClr val="0070C0"/>
                </a:solidFill>
                <a:latin typeface="+mn-lt"/>
                <a:ea typeface="+mn-ea"/>
              </a:rPr>
              <a:t>部分可观察的</a:t>
            </a:r>
            <a:endParaRPr lang="en-US" altLang="zh-CN" sz="3200" kern="0" dirty="0">
              <a:solidFill>
                <a:srgbClr val="0070C0"/>
              </a:solidFill>
              <a:latin typeface="+mn-lt"/>
              <a:ea typeface="+mn-ea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800" dirty="0"/>
              <a:t>如果</a:t>
            </a:r>
            <a:r>
              <a:rPr lang="en-US" altLang="zh-CN" sz="2800" dirty="0"/>
              <a:t>Agent</a:t>
            </a:r>
            <a:r>
              <a:rPr lang="zh-CN" altLang="en-US" sz="2800" dirty="0"/>
              <a:t>的传感器在每个时间节点上都能获取环境的完整状态，这个任务环境就是完全可观察的。否则，则是部分可观察的。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800" kern="0" dirty="0"/>
              <a:t>例如：</a:t>
            </a:r>
            <a:r>
              <a:rPr lang="zh-CN" altLang="en-US" sz="2800" kern="0" dirty="0">
                <a:solidFill>
                  <a:srgbClr val="FF0000"/>
                </a:solidFill>
              </a:rPr>
              <a:t>自动出租车、国际象棋</a:t>
            </a:r>
            <a:endParaRPr lang="en-US" altLang="zh-CN" sz="2800" kern="0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800" kern="0" dirty="0"/>
              <a:t>环境因为噪声、不精确的传感器或丢失部分状态数据，而成为部分可观察的</a:t>
            </a:r>
            <a:endParaRPr lang="en-US" altLang="zh-CN" sz="2800" kern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0825" y="188913"/>
            <a:ext cx="8642350" cy="7921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环境的</a:t>
            </a:r>
            <a:r>
              <a:rPr lang="zh-CN" altLang="en-US" sz="40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类型</a:t>
            </a:r>
            <a:r>
              <a:rPr lang="zh-CN" altLang="en-US" sz="4000" kern="0" dirty="0" smtClean="0">
                <a:solidFill>
                  <a:schemeClr val="tx2"/>
                </a:solidFill>
              </a:rPr>
              <a:t>（续）</a:t>
            </a:r>
            <a:endParaRPr lang="en-US" altLang="zh-CN" sz="40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23528" y="836712"/>
            <a:ext cx="8496944" cy="4896544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2400" kern="0" dirty="0">
              <a:latin typeface="+mn-lt"/>
              <a:ea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•"/>
              <a:defRPr/>
            </a:pPr>
            <a:r>
              <a:rPr lang="zh-CN" altLang="en-US" sz="3600" kern="0" dirty="0">
                <a:solidFill>
                  <a:srgbClr val="0070C0"/>
                </a:solidFill>
                <a:latin typeface="+mn-lt"/>
                <a:ea typeface="+mn-ea"/>
              </a:rPr>
              <a:t>确定的</a:t>
            </a:r>
            <a:r>
              <a:rPr lang="en-US" altLang="zh-CN" sz="3600" kern="0" dirty="0">
                <a:solidFill>
                  <a:srgbClr val="0070C0"/>
                </a:solidFill>
                <a:latin typeface="+mn-lt"/>
                <a:ea typeface="+mn-ea"/>
              </a:rPr>
              <a:t> vs. </a:t>
            </a:r>
            <a:r>
              <a:rPr lang="zh-CN" altLang="en-US" sz="3600" kern="0" dirty="0">
                <a:solidFill>
                  <a:srgbClr val="0070C0"/>
                </a:solidFill>
                <a:latin typeface="+mn-lt"/>
                <a:ea typeface="+mn-ea"/>
              </a:rPr>
              <a:t>随机的</a:t>
            </a:r>
            <a:endParaRPr lang="en-US" altLang="zh-CN" sz="3600" kern="0" dirty="0">
              <a:solidFill>
                <a:srgbClr val="0070C0"/>
              </a:solidFill>
              <a:latin typeface="+mn-lt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800" dirty="0"/>
              <a:t>如果环境的下一个状态完全取决于当前状态和</a:t>
            </a:r>
            <a:r>
              <a:rPr lang="en-US" altLang="zh-CN" sz="2800" dirty="0"/>
              <a:t>Agent</a:t>
            </a:r>
            <a:r>
              <a:rPr lang="zh-CN" altLang="en-US" sz="2800" dirty="0"/>
              <a:t>执行的动作，则该环境是确定的；否则，是随机的。</a:t>
            </a:r>
            <a:endParaRPr lang="en-US" altLang="zh-CN" sz="2800" kern="0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800" dirty="0"/>
              <a:t>例如：</a:t>
            </a:r>
            <a:r>
              <a:rPr lang="zh-CN" altLang="en-US" sz="2800" dirty="0">
                <a:solidFill>
                  <a:srgbClr val="FF0000"/>
                </a:solidFill>
              </a:rPr>
              <a:t>自动出租车、真空吸尘器世界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800" dirty="0"/>
              <a:t>如果环境是确定性的，除非有其他智能体活动的影响，则称该环境是</a:t>
            </a:r>
            <a:r>
              <a:rPr lang="zh-CN" altLang="en-US" sz="2800" dirty="0">
                <a:solidFill>
                  <a:srgbClr val="FF0000"/>
                </a:solidFill>
              </a:rPr>
              <a:t>策略的。</a:t>
            </a:r>
            <a:endParaRPr lang="en-US" altLang="zh-CN" sz="2800" kern="0" dirty="0">
              <a:latin typeface="+mn-lt"/>
              <a:ea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sz="2400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0825" y="188913"/>
            <a:ext cx="8642350" cy="7921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环境的</a:t>
            </a:r>
            <a:r>
              <a:rPr lang="zh-CN" altLang="en-US" sz="40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类型</a:t>
            </a:r>
            <a:r>
              <a:rPr lang="zh-CN" altLang="en-US" sz="4000" kern="0" dirty="0" smtClean="0">
                <a:solidFill>
                  <a:schemeClr val="tx2"/>
                </a:solidFill>
              </a:rPr>
              <a:t>（续）</a:t>
            </a:r>
            <a:endParaRPr lang="en-US" altLang="zh-CN" sz="40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23528" y="836712"/>
            <a:ext cx="8496944" cy="4896544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2400" kern="0" dirty="0">
              <a:latin typeface="+mn-lt"/>
              <a:ea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•"/>
              <a:defRPr/>
            </a:pPr>
            <a:r>
              <a:rPr lang="zh-CN" altLang="en-US" sz="3600" kern="0" dirty="0">
                <a:solidFill>
                  <a:srgbClr val="0070C0"/>
                </a:solidFill>
                <a:latin typeface="+mn-lt"/>
                <a:ea typeface="+mn-ea"/>
              </a:rPr>
              <a:t>片段式的</a:t>
            </a:r>
            <a:r>
              <a:rPr lang="en-US" altLang="zh-CN" sz="3600" kern="0" dirty="0">
                <a:solidFill>
                  <a:srgbClr val="0070C0"/>
                </a:solidFill>
                <a:latin typeface="+mn-lt"/>
                <a:ea typeface="+mn-ea"/>
              </a:rPr>
              <a:t> vs. </a:t>
            </a:r>
            <a:r>
              <a:rPr lang="zh-CN" altLang="en-US" sz="3600" kern="0" dirty="0">
                <a:solidFill>
                  <a:srgbClr val="0070C0"/>
                </a:solidFill>
                <a:latin typeface="+mn-lt"/>
                <a:ea typeface="+mn-ea"/>
              </a:rPr>
              <a:t>延续式的</a:t>
            </a:r>
            <a:endParaRPr lang="en-US" altLang="zh-CN" sz="3600" kern="0" dirty="0">
              <a:solidFill>
                <a:srgbClr val="0070C0"/>
              </a:solidFill>
              <a:latin typeface="+mn-lt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800" dirty="0"/>
              <a:t>片段式环境：智能体经验被分成一个个原子片段，行动的选择取决于当前片段，当前的决策不会影响未来的决策</a:t>
            </a:r>
            <a:endParaRPr lang="en-US" altLang="zh-CN" sz="2800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800" dirty="0"/>
              <a:t>延续式是指 当前决策会影响到所有未来的决策</a:t>
            </a:r>
            <a:endParaRPr lang="en-US" altLang="zh-CN" sz="2800" kern="0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800" dirty="0"/>
              <a:t>例如：</a:t>
            </a:r>
            <a:r>
              <a:rPr lang="zh-CN" altLang="en-US" sz="2800" dirty="0">
                <a:solidFill>
                  <a:srgbClr val="FF0000"/>
                </a:solidFill>
              </a:rPr>
              <a:t>自动出租车驾驶、下棋（延续式）、装配线上检测次品零件的机器人（片段式）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sz="2400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7101</TotalTime>
  <Words>610</Words>
  <Application>Microsoft Office PowerPoint</Application>
  <PresentationFormat>全屏显示(4:3)</PresentationFormat>
  <Paragraphs>95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思考题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智能化智能体</dc:title>
  <dc:creator>think</dc:creator>
  <cp:lastModifiedBy>think</cp:lastModifiedBy>
  <cp:revision>90</cp:revision>
  <dcterms:created xsi:type="dcterms:W3CDTF">2019-05-24T02:14:19Z</dcterms:created>
  <dcterms:modified xsi:type="dcterms:W3CDTF">2019-07-19T08:51:27Z</dcterms:modified>
</cp:coreProperties>
</file>