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21"/>
  </p:notesMasterIdLst>
  <p:handoutMasterIdLst>
    <p:handoutMasterId r:id="rId22"/>
  </p:handoutMasterIdLst>
  <p:sldIdLst>
    <p:sldId id="353" r:id="rId2"/>
    <p:sldId id="376" r:id="rId3"/>
    <p:sldId id="387" r:id="rId4"/>
    <p:sldId id="388" r:id="rId5"/>
    <p:sldId id="389" r:id="rId6"/>
    <p:sldId id="391" r:id="rId7"/>
    <p:sldId id="390" r:id="rId8"/>
    <p:sldId id="392" r:id="rId9"/>
    <p:sldId id="393" r:id="rId10"/>
    <p:sldId id="395" r:id="rId11"/>
    <p:sldId id="396" r:id="rId12"/>
    <p:sldId id="397" r:id="rId13"/>
    <p:sldId id="398" r:id="rId14"/>
    <p:sldId id="399" r:id="rId15"/>
    <p:sldId id="400" r:id="rId16"/>
    <p:sldId id="402" r:id="rId17"/>
    <p:sldId id="403" r:id="rId18"/>
    <p:sldId id="404" r:id="rId19"/>
    <p:sldId id="386" r:id="rId20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66CC"/>
    <a:srgbClr val="0033CC"/>
    <a:srgbClr val="006600"/>
    <a:srgbClr val="003300"/>
    <a:srgbClr val="003366"/>
    <a:srgbClr val="0033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7691" autoAdjust="0"/>
  </p:normalViewPr>
  <p:slideViewPr>
    <p:cSldViewPr>
      <p:cViewPr>
        <p:scale>
          <a:sx n="70" d="100"/>
          <a:sy n="70" d="100"/>
        </p:scale>
        <p:origin x="-130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>
      <p:cViewPr varScale="1">
        <p:scale>
          <a:sx n="84" d="100"/>
          <a:sy n="84" d="100"/>
        </p:scale>
        <p:origin x="-19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6229098-1329-484F-A086-BEBFCE9BB0F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486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1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A1898F95-7418-4977-A8E6-A535747B874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2213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2993E0B-D20C-49F9-91E6-00F971046D81}" type="slidenum">
              <a:rPr lang="es-ES" sz="1300"/>
              <a:pPr algn="r" eaLnBrk="1" hangingPunct="1"/>
              <a:t>1</a:t>
            </a:fld>
            <a:endParaRPr lang="es-E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/>
          <a:lstStyle/>
          <a:p>
            <a:pPr eaLnBrk="1" hangingPunct="1"/>
            <a:endParaRPr lang="es-CO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FFC6D-F188-4DAA-8DA0-D3E878F08E1C}" type="datetime1">
              <a:rPr lang="es-ES"/>
              <a:pPr>
                <a:defRPr/>
              </a:pPr>
              <a:t>26/02/2014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33F87-A173-4435-A5B4-C29FA6A8D7E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24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E5728-98BA-479B-B2E1-28DA343ED4B9}" type="datetime1">
              <a:rPr lang="es-ES"/>
              <a:pPr>
                <a:defRPr/>
              </a:pPr>
              <a:t>26/02/2014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37036-BD5B-4F48-9B96-7136D32247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91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4ACBA-DA90-4CFF-8D45-AF3246C243B6}" type="datetime1">
              <a:rPr lang="es-ES"/>
              <a:pPr>
                <a:defRPr/>
              </a:pPr>
              <a:t>26/02/2014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FE23D-2B6E-4A51-BBE4-1B4108AE1DF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98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880A4-E45C-4844-8016-F95FFC6BF527}" type="datetime1">
              <a:rPr lang="es-ES"/>
              <a:pPr>
                <a:defRPr/>
              </a:pPr>
              <a:t>26/02/2014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EAC00-B8F4-49FA-821A-B4A93874B26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70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9754D-94CC-49D5-8417-E382BB0B811E}" type="datetime1">
              <a:rPr lang="es-ES"/>
              <a:pPr>
                <a:defRPr/>
              </a:pPr>
              <a:t>26/02/2014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B3306-2843-4D19-9B84-3DBEB17AF8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36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64613-93DC-4EEE-B400-1C49ACAC34B2}" type="datetime1">
              <a:rPr lang="es-ES"/>
              <a:pPr>
                <a:defRPr/>
              </a:pPr>
              <a:t>26/02/2014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70472-7A13-4A28-98B5-D6B77089F2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31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F05-EA6B-4D5E-B8B3-BAFFEC13DD90}" type="datetime1">
              <a:rPr lang="es-ES"/>
              <a:pPr>
                <a:defRPr/>
              </a:pPr>
              <a:t>26/02/2014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19781-C6E9-4366-AEB7-34A9104C85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78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1D0AB-54AE-424A-8695-7F9296E53B78}" type="datetime1">
              <a:rPr lang="es-ES"/>
              <a:pPr>
                <a:defRPr/>
              </a:pPr>
              <a:t>26/02/2014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74D63-BECD-417A-870D-CD22F9186F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79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F7252-067C-4642-80C8-782C1F1DF8FC}" type="datetime1">
              <a:rPr lang="es-ES"/>
              <a:pPr>
                <a:defRPr/>
              </a:pPr>
              <a:t>26/02/2014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207EF-64C7-4B52-AB6A-4586F57267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29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E62C0-D993-434C-8E27-A15FE0440B7C}" type="datetime1">
              <a:rPr lang="es-ES"/>
              <a:pPr>
                <a:defRPr/>
              </a:pPr>
              <a:t>26/02/2014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B8A79-0A12-439D-89F6-B0850AF917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9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D4711-DB51-439C-B35B-3788C91B3591}" type="datetime1">
              <a:rPr lang="es-ES"/>
              <a:pPr>
                <a:defRPr/>
              </a:pPr>
              <a:t>26/02/2014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E1C8-F48B-4030-90F4-51BDF2516E2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74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574335-3936-4913-AD52-D16FAE960E76}" type="datetime1">
              <a:rPr lang="es-ES"/>
              <a:pPr>
                <a:defRPr/>
              </a:pPr>
              <a:t>26/02/2014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CB82DEA-C67C-49CF-B50F-72726199D1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5688013" cy="1143000"/>
          </a:xfrm>
        </p:spPr>
        <p:txBody>
          <a:bodyPr/>
          <a:lstStyle/>
          <a:p>
            <a:pPr algn="l" eaLnBrk="1" hangingPunct="1"/>
            <a:r>
              <a:rPr lang="es-CO" sz="4000" smtClean="0">
                <a:latin typeface="Arial" charset="0"/>
              </a:rPr>
              <a:t>Análisis y diseño de algoritmos – Clase 3</a:t>
            </a:r>
            <a:endParaRPr lang="es-ES" sz="4000" smtClean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1825"/>
            <a:ext cx="7772400" cy="3398838"/>
          </a:xfrm>
        </p:spPr>
        <p:txBody>
          <a:bodyPr wrap="none"/>
          <a:lstStyle/>
          <a:p>
            <a:pPr eaLnBrk="1" hangingPunct="1">
              <a:buFont typeface="Wingdings" pitchFamily="2" charset="2"/>
              <a:buNone/>
            </a:pPr>
            <a:r>
              <a:rPr lang="es-CO" sz="2400" b="1" smtClean="0">
                <a:latin typeface="Arial" charset="0"/>
                <a:cs typeface="Arial" charset="0"/>
              </a:rPr>
              <a:t>Contenido</a:t>
            </a:r>
          </a:p>
          <a:p>
            <a:pPr eaLnBrk="1" hangingPunct="1">
              <a:buFont typeface="Wingdings" pitchFamily="2" charset="2"/>
              <a:buNone/>
            </a:pPr>
            <a:endParaRPr lang="es-CO" sz="2400" b="1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MX" sz="2400" i="1" smtClean="0">
                <a:latin typeface="Arial" charset="0"/>
                <a:cs typeface="Arial" charset="0"/>
              </a:rPr>
              <a:t>mergeSort</a:t>
            </a:r>
          </a:p>
          <a:p>
            <a:pPr eaLnBrk="1" hangingPunct="1"/>
            <a:r>
              <a:rPr lang="es-MX" sz="2400" smtClean="0">
                <a:latin typeface="Arial" charset="0"/>
                <a:cs typeface="Arial" charset="0"/>
              </a:rPr>
              <a:t>Paradigma “divide &amp; conquer”</a:t>
            </a:r>
            <a:endParaRPr lang="es-MX" sz="2400" i="1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MX" sz="2400" smtClean="0">
                <a:latin typeface="Arial" charset="0"/>
                <a:cs typeface="Arial" charset="0"/>
              </a:rPr>
              <a:t>Método “maestro”</a:t>
            </a:r>
            <a:endParaRPr lang="es-CO" sz="2400" smtClean="0">
              <a:latin typeface="Arial" charset="0"/>
              <a:cs typeface="Arial" charset="0"/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5930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2000"/>
              <a:t>Material elaborado por: Julián Moreno</a:t>
            </a:r>
          </a:p>
          <a:p>
            <a:pPr algn="ctr" eaLnBrk="1" hangingPunct="1"/>
            <a:endParaRPr lang="es-CO" sz="1400"/>
          </a:p>
          <a:p>
            <a:pPr algn="ctr" eaLnBrk="1" hangingPunct="1"/>
            <a:r>
              <a:rPr lang="es-CO" sz="2000"/>
              <a:t>Facultad de Minas, Departamento de Ciencias de la Computación y la Decisión</a:t>
            </a:r>
            <a:endParaRPr lang="es-ES" sz="2000"/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15888"/>
            <a:ext cx="2997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484313"/>
            <a:ext cx="9144000" cy="144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4" name="3 Conector recto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¿Cuál es la eficiencia del </a:t>
            </a:r>
            <a:r>
              <a:rPr lang="es-MX" sz="3600" i="1"/>
              <a:t>mergeSort</a:t>
            </a:r>
            <a:r>
              <a:rPr lang="es-MX" sz="3600"/>
              <a:t>?</a:t>
            </a:r>
            <a:endParaRPr lang="es-ES" sz="3600" i="1"/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395288" y="1196975"/>
            <a:ext cx="8353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*asumiendo que n es una potencia de 2 (para simplificar)</a:t>
            </a:r>
          </a:p>
        </p:txBody>
      </p:sp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395288" y="1944688"/>
            <a:ext cx="1439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/>
              <a:t>Nivel 0</a:t>
            </a:r>
            <a:endParaRPr lang="es-CO"/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288" y="2798763"/>
            <a:ext cx="1439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/>
              <a:t>Nivel 1</a:t>
            </a:r>
            <a:endParaRPr lang="es-CO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395288" y="3662363"/>
            <a:ext cx="1439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/>
              <a:t>Nivel 2</a:t>
            </a:r>
            <a:endParaRPr lang="es-CO"/>
          </a:p>
        </p:txBody>
      </p:sp>
      <p:sp>
        <p:nvSpPr>
          <p:cNvPr id="3" name="2 Rectángulo"/>
          <p:cNvSpPr/>
          <p:nvPr/>
        </p:nvSpPr>
        <p:spPr>
          <a:xfrm>
            <a:off x="2843213" y="1944688"/>
            <a:ext cx="3313112" cy="31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4" name="3 Rectángulo"/>
          <p:cNvSpPr/>
          <p:nvPr/>
        </p:nvSpPr>
        <p:spPr>
          <a:xfrm>
            <a:off x="2339975" y="2808288"/>
            <a:ext cx="1655763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5003800" y="2808288"/>
            <a:ext cx="1655763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2051050" y="3754438"/>
            <a:ext cx="828675" cy="27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3455988" y="3744913"/>
            <a:ext cx="828675" cy="27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4859338" y="3754438"/>
            <a:ext cx="828675" cy="27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6264275" y="3744913"/>
            <a:ext cx="828675" cy="27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395288" y="5103813"/>
            <a:ext cx="1439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/>
              <a:t>Nivel log(n)</a:t>
            </a:r>
            <a:endParaRPr lang="es-CO"/>
          </a:p>
        </p:txBody>
      </p:sp>
      <p:sp>
        <p:nvSpPr>
          <p:cNvPr id="16" name="15 Rectángulo"/>
          <p:cNvSpPr/>
          <p:nvPr/>
        </p:nvSpPr>
        <p:spPr>
          <a:xfrm>
            <a:off x="2051050" y="5194300"/>
            <a:ext cx="288925" cy="277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7" name="16 Rectángulo"/>
          <p:cNvSpPr/>
          <p:nvPr/>
        </p:nvSpPr>
        <p:spPr>
          <a:xfrm>
            <a:off x="2555875" y="5197475"/>
            <a:ext cx="287338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3059113" y="5197475"/>
            <a:ext cx="28892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9" name="18 Rectángulo"/>
          <p:cNvSpPr/>
          <p:nvPr/>
        </p:nvSpPr>
        <p:spPr>
          <a:xfrm>
            <a:off x="3563938" y="5202238"/>
            <a:ext cx="287337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0" name="19 Rectángulo"/>
          <p:cNvSpPr/>
          <p:nvPr/>
        </p:nvSpPr>
        <p:spPr>
          <a:xfrm>
            <a:off x="4067175" y="5197475"/>
            <a:ext cx="28892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1" name="20 Rectángulo"/>
          <p:cNvSpPr/>
          <p:nvPr/>
        </p:nvSpPr>
        <p:spPr>
          <a:xfrm>
            <a:off x="4572000" y="5202238"/>
            <a:ext cx="287338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2" name="21 Rectángulo"/>
          <p:cNvSpPr/>
          <p:nvPr/>
        </p:nvSpPr>
        <p:spPr>
          <a:xfrm>
            <a:off x="5076825" y="5202238"/>
            <a:ext cx="287338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3" name="22 Rectángulo"/>
          <p:cNvSpPr/>
          <p:nvPr/>
        </p:nvSpPr>
        <p:spPr>
          <a:xfrm>
            <a:off x="5580063" y="5207000"/>
            <a:ext cx="287337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4" name="23 Rectángulo"/>
          <p:cNvSpPr/>
          <p:nvPr/>
        </p:nvSpPr>
        <p:spPr>
          <a:xfrm>
            <a:off x="6070600" y="5197475"/>
            <a:ext cx="287338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5" name="24 Rectángulo"/>
          <p:cNvSpPr/>
          <p:nvPr/>
        </p:nvSpPr>
        <p:spPr>
          <a:xfrm>
            <a:off x="6573838" y="5202238"/>
            <a:ext cx="28892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6" name="25 Rectángulo"/>
          <p:cNvSpPr/>
          <p:nvPr/>
        </p:nvSpPr>
        <p:spPr>
          <a:xfrm>
            <a:off x="7078663" y="5202238"/>
            <a:ext cx="287337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7" name="26 Rectángulo"/>
          <p:cNvSpPr/>
          <p:nvPr/>
        </p:nvSpPr>
        <p:spPr>
          <a:xfrm>
            <a:off x="7581900" y="5207000"/>
            <a:ext cx="28892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1763713" y="5688013"/>
            <a:ext cx="6553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MX" sz="1600"/>
              <a:t>Hojas del árbol de recursión: casos base (arreglos de tamaño 1 ó 0)</a:t>
            </a:r>
            <a:endParaRPr lang="es-CO" sz="160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468313" y="6007431"/>
            <a:ext cx="8351837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000" dirty="0"/>
              <a:t>En cada nivel j del árbol, ¿cuántos </a:t>
            </a:r>
            <a:r>
              <a:rPr lang="es-MX" sz="2000" dirty="0" err="1"/>
              <a:t>subproblemas</a:t>
            </a:r>
            <a:r>
              <a:rPr lang="es-MX" sz="2000" dirty="0"/>
              <a:t> hay y cuál es el tamaño de cada uno?</a:t>
            </a:r>
          </a:p>
        </p:txBody>
      </p:sp>
      <p:sp>
        <p:nvSpPr>
          <p:cNvPr id="30" name="29 CuadroTexto"/>
          <p:cNvSpPr txBox="1">
            <a:spLocks noChangeArrowheads="1"/>
          </p:cNvSpPr>
          <p:nvPr/>
        </p:nvSpPr>
        <p:spPr bwMode="auto">
          <a:xfrm>
            <a:off x="692150" y="4149725"/>
            <a:ext cx="2111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b="1"/>
              <a:t>.</a:t>
            </a:r>
          </a:p>
          <a:p>
            <a:pPr eaLnBrk="1" hangingPunct="1"/>
            <a:r>
              <a:rPr lang="es-MX" b="1"/>
              <a:t>.</a:t>
            </a:r>
          </a:p>
          <a:p>
            <a:pPr eaLnBrk="1" hangingPunct="1"/>
            <a:r>
              <a:rPr lang="es-MX" b="1"/>
              <a:t>.</a:t>
            </a:r>
            <a:endParaRPr lang="es-CO" b="1"/>
          </a:p>
        </p:txBody>
      </p:sp>
      <p:sp>
        <p:nvSpPr>
          <p:cNvPr id="31" name="30 CuadroTexto"/>
          <p:cNvSpPr txBox="1">
            <a:spLocks noChangeArrowheads="1"/>
          </p:cNvSpPr>
          <p:nvPr/>
        </p:nvSpPr>
        <p:spPr bwMode="auto">
          <a:xfrm>
            <a:off x="4432300" y="4149725"/>
            <a:ext cx="2111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b="1"/>
              <a:t>.</a:t>
            </a:r>
          </a:p>
          <a:p>
            <a:pPr eaLnBrk="1" hangingPunct="1"/>
            <a:r>
              <a:rPr lang="es-MX" b="1"/>
              <a:t>.</a:t>
            </a:r>
          </a:p>
          <a:p>
            <a:pPr eaLnBrk="1" hangingPunct="1"/>
            <a:r>
              <a:rPr lang="es-MX" b="1"/>
              <a:t>.</a:t>
            </a:r>
            <a:endParaRPr lang="es-CO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3167062" y="6364288"/>
                <a:ext cx="1692275" cy="346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s-MX" sz="20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es-MX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s-MX" sz="2000" dirty="0">
                    <a:solidFill>
                      <a:srgbClr val="FF0000"/>
                    </a:solidFill>
                  </a:rPr>
                  <a:t>y</a:t>
                </a:r>
                <a:r>
                  <a:rPr lang="es-MX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s-MX" sz="20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s-MX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MX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s-MX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sup>
                        </m:sSup>
                      </m:den>
                    </m:f>
                  </m:oMath>
                </a14:m>
                <a:endParaRPr lang="es-MX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7062" y="6364288"/>
                <a:ext cx="1692275" cy="346075"/>
              </a:xfrm>
              <a:prstGeom prst="rect">
                <a:avLst/>
              </a:prstGeom>
              <a:blipFill rotWithShape="1">
                <a:blip r:embed="rId2"/>
                <a:stretch>
                  <a:fillRect b="-543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7" grpId="0"/>
      <p:bldP spid="29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¿Cuál es la eficiencia del </a:t>
            </a:r>
            <a:r>
              <a:rPr lang="es-MX" sz="3600" i="1"/>
              <a:t>mergeSort</a:t>
            </a:r>
            <a:r>
              <a:rPr lang="es-MX" sz="3600"/>
              <a:t>?</a:t>
            </a:r>
            <a:endParaRPr lang="es-ES" sz="3600" i="1"/>
          </a:p>
        </p:txBody>
      </p:sp>
      <p:sp>
        <p:nvSpPr>
          <p:cNvPr id="12291" name="Rectangle 9"/>
          <p:cNvSpPr>
            <a:spLocks noChangeArrowheads="1"/>
          </p:cNvSpPr>
          <p:nvPr/>
        </p:nvSpPr>
        <p:spPr bwMode="auto">
          <a:xfrm>
            <a:off x="395288" y="1196975"/>
            <a:ext cx="83534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Siendo así tenemos:</a:t>
            </a:r>
          </a:p>
          <a:p>
            <a:pPr algn="just"/>
            <a:endParaRPr lang="es-MX" sz="2400"/>
          </a:p>
          <a:p>
            <a:pPr algn="just"/>
            <a:r>
              <a:rPr lang="es-MX" sz="2400"/>
              <a:t>Número de operaciones en el nivel </a:t>
            </a:r>
            <a:r>
              <a:rPr lang="es-MX" sz="2400" i="1"/>
              <a:t>j</a:t>
            </a:r>
            <a:r>
              <a:rPr lang="es-MX" sz="2400"/>
              <a:t>, con </a:t>
            </a:r>
            <a:r>
              <a:rPr lang="es-MX" sz="2400" i="1"/>
              <a:t>j=0:log(n)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9"/>
              <p:cNvSpPr>
                <a:spLocks noChangeArrowheads="1"/>
              </p:cNvSpPr>
              <p:nvPr/>
            </p:nvSpPr>
            <p:spPr bwMode="auto">
              <a:xfrm>
                <a:off x="2124075" y="2636838"/>
                <a:ext cx="935038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400" dirty="0" smtClean="0"/>
                  <a:t>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s-MX" sz="2400" b="0" i="1" smtClean="0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endParaRPr lang="es-MX" sz="2400" i="1" dirty="0"/>
              </a:p>
            </p:txBody>
          </p:sp>
        </mc:Choice>
        <mc:Fallback>
          <p:sp>
            <p:nvSpPr>
              <p:cNvPr id="33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2636838"/>
                <a:ext cx="935038" cy="431800"/>
              </a:xfrm>
              <a:prstGeom prst="rect">
                <a:avLst/>
              </a:prstGeom>
              <a:blipFill rotWithShape="1">
                <a:blip r:embed="rId2"/>
                <a:stretch>
                  <a:fillRect l="-9740" t="-7143" b="-4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250825" y="3357563"/>
            <a:ext cx="3025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 # de subproblemas</a:t>
            </a:r>
            <a:endParaRPr lang="es-MX" sz="2400" i="1"/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4140200" y="3357563"/>
            <a:ext cx="43202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/>
              <a:t>Tamaño de </a:t>
            </a:r>
            <a:r>
              <a:rPr lang="es-MX" sz="2400" dirty="0" smtClean="0"/>
              <a:t>los </a:t>
            </a:r>
            <a:r>
              <a:rPr lang="es-MX" sz="2400" dirty="0" err="1" smtClean="0"/>
              <a:t>subproblemas</a:t>
            </a:r>
            <a:endParaRPr lang="es-MX" sz="2400" i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2425700" y="3144838"/>
            <a:ext cx="5032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635896" y="3284984"/>
            <a:ext cx="5043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flipH="1">
            <a:off x="2425700" y="3141663"/>
            <a:ext cx="252413" cy="2428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3851920" y="3284984"/>
            <a:ext cx="323850" cy="2397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 redondeado"/>
          <p:cNvSpPr/>
          <p:nvPr/>
        </p:nvSpPr>
        <p:spPr>
          <a:xfrm>
            <a:off x="3173413" y="2636837"/>
            <a:ext cx="1366837" cy="720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44" name="43 Conector recto de flecha"/>
          <p:cNvCxnSpPr/>
          <p:nvPr/>
        </p:nvCxnSpPr>
        <p:spPr>
          <a:xfrm>
            <a:off x="3276600" y="3076575"/>
            <a:ext cx="250825" cy="12477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3563938" y="4292600"/>
            <a:ext cx="46085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# operaciones por  subproblema</a:t>
            </a:r>
            <a:endParaRPr lang="es-MX" sz="2400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3402013" y="2636838"/>
                <a:ext cx="1241425" cy="627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400" i="1" dirty="0" smtClean="0"/>
                  <a:t>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4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MX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MX" sz="24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MX" sz="2400" i="1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s-MX" sz="2400" i="1" dirty="0"/>
              </a:p>
            </p:txBody>
          </p:sp>
        </mc:Choice>
        <mc:Fallback>
          <p:sp>
            <p:nvSpPr>
              <p:cNvPr id="5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2013" y="2636838"/>
                <a:ext cx="1241425" cy="627856"/>
              </a:xfrm>
              <a:prstGeom prst="rect">
                <a:avLst/>
              </a:prstGeom>
              <a:blipFill rotWithShape="1">
                <a:blip r:embed="rId3"/>
                <a:stretch>
                  <a:fillRect l="-7353" b="-97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9"/>
          <p:cNvSpPr>
            <a:spLocks noChangeArrowheads="1"/>
          </p:cNvSpPr>
          <p:nvPr/>
        </p:nvSpPr>
        <p:spPr bwMode="auto">
          <a:xfrm flipH="1">
            <a:off x="2875293" y="2636838"/>
            <a:ext cx="877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/>
              <a:t>* </a:t>
            </a:r>
            <a:r>
              <a:rPr lang="es-MX" sz="2400" i="1" dirty="0" smtClean="0"/>
              <a:t>10</a:t>
            </a:r>
            <a:endParaRPr lang="es-MX" sz="2400" i="1" dirty="0"/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716463" y="2636838"/>
            <a:ext cx="41767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/>
              <a:t>= </a:t>
            </a:r>
            <a:r>
              <a:rPr lang="es-MX" sz="2400" i="1" dirty="0" smtClean="0"/>
              <a:t>10n</a:t>
            </a:r>
            <a:r>
              <a:rPr lang="es-MX" sz="2400" dirty="0" smtClean="0"/>
              <a:t> </a:t>
            </a:r>
            <a:r>
              <a:rPr lang="es-MX" sz="2400" dirty="0"/>
              <a:t>(Ojo: no depende de </a:t>
            </a:r>
            <a:r>
              <a:rPr lang="es-MX" sz="2400" i="1" dirty="0"/>
              <a:t>j</a:t>
            </a:r>
            <a:r>
              <a:rPr lang="es-MX" sz="2400" dirty="0"/>
              <a:t>)</a:t>
            </a:r>
            <a:endParaRPr lang="es-MX" sz="2400" i="1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395288" y="5084763"/>
            <a:ext cx="84978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Y entonces el número total de operaciones del </a:t>
            </a:r>
            <a:r>
              <a:rPr lang="es-MX" sz="2400" i="1"/>
              <a:t>mergeSort</a:t>
            </a:r>
            <a:r>
              <a:rPr lang="es-MX" sz="2400"/>
              <a:t> es:</a:t>
            </a:r>
            <a:endParaRPr lang="es-MX" sz="2400" i="1"/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395288" y="5805488"/>
            <a:ext cx="8497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/>
              <a:t>≤ </a:t>
            </a:r>
            <a:r>
              <a:rPr lang="es-MX" sz="2400" i="1" dirty="0"/>
              <a:t>(log(n) + 1</a:t>
            </a:r>
            <a:r>
              <a:rPr lang="es-MX" sz="2400" i="1" dirty="0" smtClean="0"/>
              <a:t>)*10n</a:t>
            </a:r>
            <a:r>
              <a:rPr lang="es-MX" sz="2400" dirty="0"/>
              <a:t>, lo que significa </a:t>
            </a:r>
            <a:r>
              <a:rPr lang="es-MX" sz="2400" i="1" dirty="0"/>
              <a:t>O(n.log(n))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1" grpId="0" animBg="1"/>
      <p:bldP spid="48" grpId="0"/>
      <p:bldP spid="50" grpId="0"/>
      <p:bldP spid="51" grpId="0"/>
      <p:bldP spid="52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¿Es significativa la mejoría?</a:t>
            </a:r>
            <a:endParaRPr lang="es-ES" sz="3600" i="1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95288" y="1196975"/>
            <a:ext cx="83534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En la clase pasada vimos una tabla comparativa de eficiencias típicas, sin embargo revisemos gráficamente para el caso específico de los algoritmos de ordenamiento que hemos discutido hasta el momento.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38463"/>
            <a:ext cx="8353425" cy="375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Paradigma “divide &amp; conquer”</a:t>
            </a:r>
            <a:endParaRPr lang="es-ES" sz="3600" i="1"/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395288" y="1196975"/>
            <a:ext cx="83534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Esta clase comenzó con la explicación del algoritmo </a:t>
            </a:r>
            <a:r>
              <a:rPr lang="es-MX" sz="2400" i="1"/>
              <a:t>mergeSort</a:t>
            </a:r>
            <a:r>
              <a:rPr lang="es-MX" sz="2400"/>
              <a:t>, no solo porque es un algoritmo de ordenamiento mucho más eficiente que lo más conocidos, si no porque es un excelente ejemplo del paradigma “divide &amp; conquer”.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95288" y="2924175"/>
            <a:ext cx="83534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defRPr/>
            </a:pPr>
            <a:r>
              <a:rPr lang="es-MX" sz="2400" dirty="0"/>
              <a:t>Este paradigma consiste en tres pasos generales:</a:t>
            </a:r>
          </a:p>
          <a:p>
            <a:pPr algn="just">
              <a:defRPr/>
            </a:pPr>
            <a:endParaRPr lang="es-MX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sz="2400" b="1" dirty="0"/>
              <a:t>Dividir</a:t>
            </a:r>
            <a:r>
              <a:rPr lang="es-MX" sz="2400" dirty="0"/>
              <a:t> el problema en </a:t>
            </a:r>
            <a:r>
              <a:rPr lang="es-MX" sz="2400" dirty="0" err="1"/>
              <a:t>subproblemas</a:t>
            </a:r>
            <a:r>
              <a:rPr lang="es-MX" sz="2400" dirty="0"/>
              <a:t> de un tamaño menor,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sz="2400" b="1" dirty="0"/>
              <a:t>Conquistar</a:t>
            </a:r>
            <a:r>
              <a:rPr lang="es-MX" sz="2400" dirty="0"/>
              <a:t> los </a:t>
            </a:r>
            <a:r>
              <a:rPr lang="es-MX" sz="2400" dirty="0" err="1"/>
              <a:t>subproblemas</a:t>
            </a:r>
            <a:r>
              <a:rPr lang="es-MX" sz="2400" dirty="0"/>
              <a:t> haciendo llamados recursivos hasta llegar a un tamaño lo suficientemente pequeño (casos base), y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sz="2400" dirty="0"/>
              <a:t>Finalmente, combinar las soluciones de los </a:t>
            </a:r>
            <a:r>
              <a:rPr lang="es-MX" sz="2400" dirty="0" err="1"/>
              <a:t>subproblemas</a:t>
            </a:r>
            <a:r>
              <a:rPr lang="es-MX" sz="2400" dirty="0"/>
              <a:t> en caso de ser necesario</a:t>
            </a:r>
          </a:p>
          <a:p>
            <a:pPr algn="just">
              <a:defRPr/>
            </a:pPr>
            <a:r>
              <a:rPr lang="es-MX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Paradigma “divide &amp; conquer”</a:t>
            </a:r>
            <a:endParaRPr lang="es-ES" sz="3600" i="1"/>
          </a:p>
        </p:txBody>
      </p:sp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395288" y="1196975"/>
            <a:ext cx="83534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Observemos que el </a:t>
            </a:r>
            <a:r>
              <a:rPr lang="es-MX" sz="2400" i="1"/>
              <a:t>mergeSort</a:t>
            </a:r>
            <a:r>
              <a:rPr lang="es-MX" sz="2400"/>
              <a:t> sigue al pie de la letra estos pasos: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95288" y="2276475"/>
            <a:ext cx="83534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sz="2400" b="1" dirty="0"/>
              <a:t>Dividir: </a:t>
            </a:r>
            <a:r>
              <a:rPr lang="es-MX" sz="2400" dirty="0"/>
              <a:t>Separa el arreglo a ser ordenado en dos </a:t>
            </a:r>
            <a:r>
              <a:rPr lang="es-MX" sz="2400" dirty="0" err="1"/>
              <a:t>subarreglos</a:t>
            </a:r>
            <a:r>
              <a:rPr lang="es-MX" sz="2400" dirty="0"/>
              <a:t> de la mitad del tamaño,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sz="2400" b="1" dirty="0"/>
              <a:t>Conquistar: </a:t>
            </a:r>
            <a:r>
              <a:rPr lang="es-MX" sz="2400" dirty="0"/>
              <a:t>Ordena los dos </a:t>
            </a:r>
            <a:r>
              <a:rPr lang="es-MX" sz="2400" dirty="0" err="1"/>
              <a:t>subarreglos</a:t>
            </a:r>
            <a:r>
              <a:rPr lang="es-MX" sz="2400" dirty="0"/>
              <a:t> recursivamente hasta llegar a un tamaño de 0 </a:t>
            </a:r>
            <a:r>
              <a:rPr lang="es-MX" sz="2400" dirty="0" err="1"/>
              <a:t>ó</a:t>
            </a:r>
            <a:r>
              <a:rPr lang="es-MX" sz="2400" dirty="0"/>
              <a:t> 1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sz="2400" dirty="0"/>
              <a:t>Combinar</a:t>
            </a:r>
            <a:r>
              <a:rPr lang="es-MX" sz="2400" b="1" dirty="0"/>
              <a:t>: </a:t>
            </a:r>
            <a:r>
              <a:rPr lang="es-MX" sz="2400" dirty="0"/>
              <a:t>Fusiona los dos </a:t>
            </a:r>
            <a:r>
              <a:rPr lang="es-MX" sz="2400" dirty="0" err="1"/>
              <a:t>subarreglos</a:t>
            </a:r>
            <a:r>
              <a:rPr lang="es-MX" sz="2400" dirty="0"/>
              <a:t> ordenados en un solo arreglo ordenado</a:t>
            </a:r>
          </a:p>
          <a:p>
            <a:pPr algn="just">
              <a:defRPr/>
            </a:pP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Cálculo general de la eficiencia</a:t>
            </a:r>
            <a:endParaRPr lang="es-ES" sz="3600" i="1"/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395288" y="1196975"/>
            <a:ext cx="83534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Una ventaja del paradigma “divide &amp; conquer” es que existe un método general para determinar el tiempo de ejecución (la eficiencia) de los algoritmos de este tipo.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50825" y="2492375"/>
                <a:ext cx="8642350" cy="417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177800" indent="-177800" algn="just">
                  <a:defRPr/>
                </a:pPr>
                <a:r>
                  <a:rPr lang="es-MX" sz="2400" i="1" dirty="0" smtClean="0"/>
                  <a:t>T(n</a:t>
                </a:r>
                <a:r>
                  <a:rPr lang="es-MX" sz="1600" i="1" dirty="0"/>
                  <a:t>0</a:t>
                </a:r>
                <a:r>
                  <a:rPr lang="es-MX" sz="2400" i="1" dirty="0"/>
                  <a:t>) = c</a:t>
                </a:r>
                <a:r>
                  <a:rPr lang="es-MX" sz="2400" dirty="0"/>
                  <a:t> </a:t>
                </a:r>
                <a:r>
                  <a:rPr lang="es-MX" sz="2000" dirty="0"/>
                  <a:t>para tamaños de </a:t>
                </a:r>
                <a:r>
                  <a:rPr lang="es-MX" sz="2000" i="1" dirty="0"/>
                  <a:t>n</a:t>
                </a:r>
                <a:r>
                  <a:rPr lang="es-MX" sz="2000" dirty="0"/>
                  <a:t> lo suficientemente pequeños (casos base)</a:t>
                </a:r>
              </a:p>
              <a:p>
                <a:pPr marL="177800" algn="just">
                  <a:buFont typeface="Arial" pitchFamily="34" charset="0"/>
                  <a:buChar char="•"/>
                  <a:defRPr/>
                </a:pPr>
                <a:endParaRPr lang="es-MX" sz="2400" dirty="0"/>
              </a:p>
              <a:p>
                <a:pPr marL="177800" indent="-177800" algn="just">
                  <a:defRPr/>
                </a:pPr>
                <a:r>
                  <a:rPr lang="es-MX" sz="2400" dirty="0"/>
                  <a:t>Para </a:t>
                </a:r>
                <a:r>
                  <a:rPr lang="es-MX" sz="2400" i="1" dirty="0"/>
                  <a:t>n</a:t>
                </a:r>
                <a:r>
                  <a:rPr lang="es-MX" sz="2400" dirty="0"/>
                  <a:t> &gt;</a:t>
                </a:r>
                <a:r>
                  <a:rPr lang="es-MX" sz="2400" i="1" dirty="0"/>
                  <a:t> n</a:t>
                </a:r>
                <a:r>
                  <a:rPr lang="es-MX" sz="1600" i="1" dirty="0"/>
                  <a:t>0</a:t>
                </a:r>
                <a:r>
                  <a:rPr lang="es-MX" sz="2400" dirty="0"/>
                  <a:t>:</a:t>
                </a:r>
              </a:p>
              <a:p>
                <a:pPr marL="177800" algn="just">
                  <a:defRPr/>
                </a:pPr>
                <a:r>
                  <a:rPr lang="es-MX" sz="2400" i="1" dirty="0"/>
                  <a:t>T(n) ≤ a*T(n/b) + </a:t>
                </a:r>
                <a:r>
                  <a:rPr lang="es-MX" sz="2400" i="1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4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MX" sz="2400" i="1" dirty="0" smtClean="0"/>
                  <a:t>)</a:t>
                </a:r>
                <a:endParaRPr lang="es-MX" sz="2400" i="1" dirty="0"/>
              </a:p>
              <a:p>
                <a:pPr marL="177800" algn="just">
                  <a:defRPr/>
                </a:pPr>
                <a:endParaRPr lang="es-MX" sz="2400" dirty="0"/>
              </a:p>
              <a:p>
                <a:pPr marL="177800" algn="just">
                  <a:defRPr/>
                </a:pPr>
                <a:r>
                  <a:rPr lang="es-MX" sz="2400" dirty="0"/>
                  <a:t>Donde:</a:t>
                </a:r>
              </a:p>
              <a:p>
                <a:pPr marL="177800" algn="just">
                  <a:defRPr/>
                </a:pPr>
                <a:r>
                  <a:rPr lang="es-MX" sz="2000" i="1" dirty="0"/>
                  <a:t>a</a:t>
                </a:r>
                <a:r>
                  <a:rPr lang="es-MX" sz="2000" dirty="0"/>
                  <a:t> es el número de llamados recursivos, o número de </a:t>
                </a:r>
                <a:r>
                  <a:rPr lang="es-MX" sz="2000" dirty="0" err="1"/>
                  <a:t>subproblemas</a:t>
                </a:r>
                <a:r>
                  <a:rPr lang="es-MX" sz="2000" dirty="0"/>
                  <a:t> (≥ 1)</a:t>
                </a:r>
              </a:p>
              <a:p>
                <a:pPr marL="177800" algn="just">
                  <a:defRPr/>
                </a:pPr>
                <a:r>
                  <a:rPr lang="es-MX" sz="2000" i="1" dirty="0"/>
                  <a:t>b</a:t>
                </a:r>
                <a:r>
                  <a:rPr lang="es-MX" sz="2000" dirty="0"/>
                  <a:t> es el factor de “encogimiento” de los </a:t>
                </a:r>
                <a:r>
                  <a:rPr lang="es-MX" sz="2000" dirty="0" err="1"/>
                  <a:t>subproblemas</a:t>
                </a:r>
                <a:r>
                  <a:rPr lang="es-MX" sz="2000" dirty="0"/>
                  <a:t> (&gt; 1)</a:t>
                </a:r>
              </a:p>
              <a:p>
                <a:pPr marL="177800" algn="just">
                  <a:defRPr/>
                </a:pPr>
                <a:r>
                  <a:rPr lang="es-MX" sz="2000" i="1" dirty="0"/>
                  <a:t>d</a:t>
                </a:r>
                <a:r>
                  <a:rPr lang="es-MX" sz="2000" dirty="0"/>
                  <a:t> es el exponente de la cantidad de operaciones respecto al tamaño de la suma de tamaños de los </a:t>
                </a:r>
                <a:r>
                  <a:rPr lang="es-MX" sz="2000" dirty="0" err="1"/>
                  <a:t>subproblemas</a:t>
                </a:r>
                <a:r>
                  <a:rPr lang="es-MX" sz="2000" dirty="0"/>
                  <a:t> realizadas durante la combinación, es decir , las realizadas por fuera de los llamados recursivos (≥ 0)</a:t>
                </a:r>
              </a:p>
            </p:txBody>
          </p:sp>
        </mc:Choice>
        <mc:Fallback>
          <p:sp>
            <p:nvSpPr>
              <p:cNvPr id="7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2492375"/>
                <a:ext cx="8642350" cy="4176713"/>
              </a:xfrm>
              <a:prstGeom prst="rect">
                <a:avLst/>
              </a:prstGeom>
              <a:blipFill rotWithShape="1">
                <a:blip r:embed="rId2"/>
                <a:stretch>
                  <a:fillRect l="-1058" t="-1022" r="-776" b="-14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755650" y="115888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Método/Teorema “maestro”</a:t>
            </a:r>
            <a:endParaRPr lang="es-ES" sz="3600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9"/>
              <p:cNvSpPr>
                <a:spLocks noChangeArrowheads="1"/>
              </p:cNvSpPr>
              <p:nvPr/>
            </p:nvSpPr>
            <p:spPr bwMode="auto">
              <a:xfrm>
                <a:off x="395288" y="981075"/>
                <a:ext cx="835342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400" dirty="0" smtClean="0"/>
                  <a:t>		</a:t>
                </a:r>
                <a:r>
                  <a:rPr lang="es-MX" sz="2400" i="1" dirty="0" smtClean="0"/>
                  <a:t>O[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4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s-MX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/>
                          </a:rPr>
                          <m:t>𝐿𝑜𝑔</m:t>
                        </m:r>
                      </m:e>
                      <m:sub>
                        <m:r>
                          <a:rPr lang="es-MX" sz="24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s-MX" sz="2400" b="0" i="1" smtClean="0">
                        <a:latin typeface="Cambria Math"/>
                      </a:rPr>
                      <m:t>(</m:t>
                    </m:r>
                    <m:r>
                      <a:rPr lang="es-MX" sz="2400" b="0" i="1" smtClean="0">
                        <a:latin typeface="Cambria Math"/>
                      </a:rPr>
                      <m:t>𝑛</m:t>
                    </m:r>
                    <m:r>
                      <a:rPr lang="es-MX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s-MX" sz="2400" i="1" dirty="0"/>
                  <a:t>] </a:t>
                </a:r>
                <a:r>
                  <a:rPr lang="es-MX" sz="2400" dirty="0"/>
                  <a:t>	Si </a:t>
                </a:r>
                <a:r>
                  <a:rPr lang="es-MX" sz="2400" i="1" dirty="0"/>
                  <a:t>a = </a:t>
                </a:r>
                <a:r>
                  <a:rPr lang="es-MX" sz="2400" i="1" dirty="0" err="1"/>
                  <a:t>b^d</a:t>
                </a:r>
                <a:r>
                  <a:rPr lang="es-MX" sz="2400" dirty="0"/>
                  <a:t>	(caso 1)</a:t>
                </a:r>
              </a:p>
              <a:p>
                <a:pPr algn="just"/>
                <a:r>
                  <a:rPr lang="es-MX" sz="2400" i="1" dirty="0"/>
                  <a:t> 	</a:t>
                </a:r>
              </a:p>
              <a:p>
                <a:pPr algn="just"/>
                <a:r>
                  <a:rPr lang="es-MX" sz="2400" i="1" dirty="0"/>
                  <a:t>T(n) = 	</a:t>
                </a:r>
                <a:r>
                  <a:rPr lang="es-MX" sz="2400" dirty="0"/>
                  <a:t>	</a:t>
                </a:r>
                <a:r>
                  <a:rPr lang="es-MX" sz="2400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400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MX" sz="2400" i="1" dirty="0"/>
                  <a:t>)</a:t>
                </a:r>
                <a:r>
                  <a:rPr lang="es-MX" sz="2400" i="1" dirty="0" smtClean="0"/>
                  <a:t>	</a:t>
                </a:r>
                <a:r>
                  <a:rPr lang="es-MX" sz="2400" dirty="0"/>
                  <a:t>		Si </a:t>
                </a:r>
                <a:r>
                  <a:rPr lang="es-MX" sz="2400" i="1" dirty="0"/>
                  <a:t>a &lt; </a:t>
                </a:r>
                <a:r>
                  <a:rPr lang="es-MX" sz="2400" i="1" dirty="0" err="1"/>
                  <a:t>b^d</a:t>
                </a:r>
                <a:r>
                  <a:rPr lang="es-MX" sz="2400" dirty="0"/>
                  <a:t>	(caso 2)</a:t>
                </a:r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dirty="0"/>
                  <a:t>	 	</a:t>
                </a:r>
                <a:r>
                  <a:rPr lang="es-MX" sz="2400" i="1" dirty="0"/>
                  <a:t>O[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400" i="1">
                                <a:latin typeface="Cambria Math"/>
                              </a:rPr>
                              <m:t>𝐿𝑜𝑔</m:t>
                            </m:r>
                          </m:e>
                          <m:sub>
                            <m:r>
                              <a:rPr lang="es-MX" sz="2400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s-MX" sz="2400" i="1">
                            <a:latin typeface="Cambria Math"/>
                          </a:rPr>
                          <m:t>(</m:t>
                        </m:r>
                        <m:r>
                          <a:rPr lang="es-MX" sz="2400" b="0" i="1" smtClean="0">
                            <a:latin typeface="Cambria Math"/>
                          </a:rPr>
                          <m:t>𝑎</m:t>
                        </m:r>
                        <m:r>
                          <a:rPr lang="es-MX" sz="24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s-MX" sz="2400" i="1" dirty="0"/>
                  <a:t>]</a:t>
                </a:r>
                <a:r>
                  <a:rPr lang="es-MX" sz="2400" i="1" dirty="0" smtClean="0"/>
                  <a:t>	</a:t>
                </a:r>
                <a:r>
                  <a:rPr lang="es-MX" sz="2400" i="1" dirty="0"/>
                  <a:t> </a:t>
                </a:r>
                <a:r>
                  <a:rPr lang="es-MX" sz="2400" dirty="0"/>
                  <a:t>	Si </a:t>
                </a:r>
                <a:r>
                  <a:rPr lang="es-MX" sz="2400" i="1" dirty="0"/>
                  <a:t>a &gt; </a:t>
                </a:r>
                <a:r>
                  <a:rPr lang="es-MX" sz="2400" i="1" dirty="0" err="1"/>
                  <a:t>b^d</a:t>
                </a:r>
                <a:r>
                  <a:rPr lang="es-MX" sz="2400" dirty="0"/>
                  <a:t>	(caso 3)</a:t>
                </a:r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dirty="0"/>
                  <a:t>Atención: pare evitar confusiones a lo largo de este curso usaremos la siguiente notación: </a:t>
                </a:r>
                <a:r>
                  <a:rPr lang="es-MX" sz="2400" i="1" dirty="0" err="1"/>
                  <a:t>ln</a:t>
                </a:r>
                <a:r>
                  <a:rPr lang="es-MX" sz="2400" i="1" dirty="0"/>
                  <a:t>(n)</a:t>
                </a:r>
                <a:r>
                  <a:rPr lang="es-MX" sz="2400" dirty="0"/>
                  <a:t> = logaritmo base </a:t>
                </a:r>
                <a:r>
                  <a:rPr lang="es-MX" sz="2400" i="1" dirty="0"/>
                  <a:t>e</a:t>
                </a:r>
                <a:r>
                  <a:rPr lang="es-MX" sz="2400" dirty="0"/>
                  <a:t> (logaritmo natural) de </a:t>
                </a:r>
                <a:r>
                  <a:rPr lang="es-MX" sz="2400" i="1" dirty="0"/>
                  <a:t>n</a:t>
                </a:r>
                <a:r>
                  <a:rPr lang="es-MX" sz="2400" dirty="0"/>
                  <a:t>; </a:t>
                </a:r>
                <a:r>
                  <a:rPr lang="es-MX" sz="2400" i="1" dirty="0"/>
                  <a:t>log(n)</a:t>
                </a:r>
                <a:r>
                  <a:rPr lang="es-MX" sz="2400" dirty="0"/>
                  <a:t> = logaritmo base </a:t>
                </a:r>
                <a:r>
                  <a:rPr lang="es-MX" sz="2400" i="1" dirty="0"/>
                  <a:t>2</a:t>
                </a:r>
                <a:r>
                  <a:rPr lang="es-MX" sz="2400" dirty="0"/>
                  <a:t> de </a:t>
                </a:r>
                <a:r>
                  <a:rPr lang="es-MX" sz="2400" i="1" dirty="0"/>
                  <a:t>n (en vez de base 10)</a:t>
                </a:r>
                <a:r>
                  <a:rPr lang="es-MX" sz="2400" dirty="0"/>
                  <a:t>; </a:t>
                </a:r>
                <a:r>
                  <a:rPr lang="es-MX" sz="2400" i="1" dirty="0" err="1"/>
                  <a:t>log</a:t>
                </a:r>
                <a:r>
                  <a:rPr lang="es-MX" i="1" dirty="0" err="1"/>
                  <a:t>x</a:t>
                </a:r>
                <a:r>
                  <a:rPr lang="es-MX" sz="2400" i="1" dirty="0"/>
                  <a:t>(n)</a:t>
                </a:r>
                <a:r>
                  <a:rPr lang="es-MX" sz="2400" dirty="0"/>
                  <a:t> = logaritmo base x de </a:t>
                </a:r>
                <a:r>
                  <a:rPr lang="es-MX" sz="2400" i="1" dirty="0"/>
                  <a:t>n</a:t>
                </a:r>
                <a:r>
                  <a:rPr lang="es-MX" sz="2400" dirty="0"/>
                  <a:t>. </a:t>
                </a:r>
              </a:p>
            </p:txBody>
          </p:sp>
        </mc:Choice>
        <mc:Fallback>
          <p:sp>
            <p:nvSpPr>
              <p:cNvPr id="17411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981075"/>
                <a:ext cx="8353425" cy="3743325"/>
              </a:xfrm>
              <a:prstGeom prst="rect">
                <a:avLst/>
              </a:prstGeom>
              <a:blipFill rotWithShape="1">
                <a:blip r:embed="rId2"/>
                <a:stretch>
                  <a:fillRect l="-1168" t="-977" r="-1095" b="-47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Abrir llave"/>
          <p:cNvSpPr/>
          <p:nvPr/>
        </p:nvSpPr>
        <p:spPr>
          <a:xfrm>
            <a:off x="1489075" y="1125538"/>
            <a:ext cx="720725" cy="19431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288" y="4868863"/>
            <a:ext cx="83534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Se cumple este método maestro para el </a:t>
            </a:r>
            <a:r>
              <a:rPr lang="es-MX" sz="2400" i="1"/>
              <a:t>mergeSort</a:t>
            </a:r>
            <a:r>
              <a:rPr lang="es-MX" sz="240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395288" y="5589588"/>
                <a:ext cx="8353425" cy="129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400" i="1" dirty="0" smtClean="0"/>
                  <a:t>a = 2; b = 2; d = 1</a:t>
                </a:r>
                <a:r>
                  <a:rPr lang="es-MX" sz="2400" dirty="0"/>
                  <a:t> por lo tanto es caso 1</a:t>
                </a:r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dirty="0"/>
                  <a:t>=&gt; </a:t>
                </a:r>
                <a:r>
                  <a:rPr lang="es-MX" sz="2400" i="1" dirty="0"/>
                  <a:t>T(n)</a:t>
                </a:r>
                <a:r>
                  <a:rPr lang="es-MX" sz="2400" dirty="0"/>
                  <a:t> = </a:t>
                </a:r>
                <a:r>
                  <a:rPr lang="es-MX" sz="2400" i="1" dirty="0"/>
                  <a:t>O[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400" i="1">
                            <a:latin typeface="Cambria Math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s-MX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/>
                          </a:rPr>
                          <m:t>𝐿𝑜𝑔</m:t>
                        </m:r>
                      </m:e>
                      <m:sub>
                        <m:r>
                          <a:rPr lang="es-MX" sz="2400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s-MX" sz="2400" i="1">
                        <a:latin typeface="Cambria Math"/>
                      </a:rPr>
                      <m:t>(</m:t>
                    </m:r>
                    <m:r>
                      <a:rPr lang="es-MX" sz="2400" i="1">
                        <a:latin typeface="Cambria Math"/>
                      </a:rPr>
                      <m:t>𝑛</m:t>
                    </m:r>
                    <m:r>
                      <a:rPr lang="es-MX" sz="2400" i="1">
                        <a:latin typeface="Cambria Math"/>
                      </a:rPr>
                      <m:t>)</m:t>
                    </m:r>
                  </m:oMath>
                </a14:m>
                <a:r>
                  <a:rPr lang="es-MX" sz="2400" i="1" dirty="0"/>
                  <a:t>]</a:t>
                </a:r>
                <a:r>
                  <a:rPr lang="es-MX" sz="2400" dirty="0"/>
                  <a:t> = </a:t>
                </a:r>
                <a:r>
                  <a:rPr lang="es-MX" sz="2400" i="1" dirty="0"/>
                  <a:t>O[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s-MX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/>
                          </a:rPr>
                          <m:t>𝐿𝑜𝑔</m:t>
                        </m:r>
                      </m:e>
                      <m:sub>
                        <m:r>
                          <a:rPr lang="es-MX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MX" sz="2400" i="1">
                        <a:latin typeface="Cambria Math"/>
                      </a:rPr>
                      <m:t>(</m:t>
                    </m:r>
                    <m:r>
                      <a:rPr lang="es-MX" sz="2400" i="1">
                        <a:latin typeface="Cambria Math"/>
                      </a:rPr>
                      <m:t>𝑛</m:t>
                    </m:r>
                    <m:r>
                      <a:rPr lang="es-MX" sz="2400" i="1">
                        <a:latin typeface="Cambria Math"/>
                      </a:rPr>
                      <m:t>)</m:t>
                    </m:r>
                  </m:oMath>
                </a14:m>
                <a:r>
                  <a:rPr lang="es-MX" sz="2400" i="1" dirty="0"/>
                  <a:t>] = </a:t>
                </a:r>
                <a:r>
                  <a:rPr lang="es-MX" sz="2400" i="1" dirty="0" smtClean="0"/>
                  <a:t>O(n*Log(n</a:t>
                </a:r>
                <a:r>
                  <a:rPr lang="es-MX" sz="2400" i="1" dirty="0"/>
                  <a:t>))</a:t>
                </a:r>
              </a:p>
            </p:txBody>
          </p:sp>
        </mc:Choice>
        <mc:Fallback>
          <p:sp>
            <p:nvSpPr>
              <p:cNvPr id="9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5589588"/>
                <a:ext cx="8353425" cy="1295400"/>
              </a:xfrm>
              <a:prstGeom prst="rect">
                <a:avLst/>
              </a:prstGeom>
              <a:blipFill rotWithShape="1">
                <a:blip r:embed="rId3"/>
                <a:stretch>
                  <a:fillRect l="-1168" t="-3302" b="-37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ChangeArrowheads="1"/>
          </p:cNvSpPr>
          <p:nvPr/>
        </p:nvSpPr>
        <p:spPr bwMode="auto">
          <a:xfrm>
            <a:off x="755650" y="115888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Método “maestro”</a:t>
            </a:r>
            <a:endParaRPr lang="es-ES" sz="3600" i="1"/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395288" y="981075"/>
            <a:ext cx="83534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Pongamos este método maestro a prueba con algoritmo bien conocido”: búsqueda binaria o búsqueda por bisección.</a:t>
            </a:r>
          </a:p>
          <a:p>
            <a:pPr algn="just"/>
            <a:endParaRPr lang="es-MX" sz="2400"/>
          </a:p>
          <a:p>
            <a:pPr algn="just"/>
            <a:r>
              <a:rPr lang="es-MX" sz="2400"/>
              <a:t>Aunque no resulta intuitivo pensar en él como de tipo “divide &amp; conquer” puesto que no combina la solución de los subproblemas que propone, sirve para probar el método ante precisamente un caso “atípico”.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31800" y="4076700"/>
            <a:ext cx="8243888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b="1"/>
              <a:t>Entrada:</a:t>
            </a:r>
            <a:r>
              <a:rPr lang="es-MX" sz="2400"/>
              <a:t> Arreglo </a:t>
            </a:r>
            <a:r>
              <a:rPr lang="es-MX" sz="2400" i="1"/>
              <a:t>X</a:t>
            </a:r>
            <a:r>
              <a:rPr lang="es-MX" sz="2400"/>
              <a:t> con </a:t>
            </a:r>
            <a:r>
              <a:rPr lang="es-MX" sz="2400" i="1"/>
              <a:t>n</a:t>
            </a:r>
            <a:r>
              <a:rPr lang="es-MX" sz="2400"/>
              <a:t> elementos ordenados ascendentemete y un valor </a:t>
            </a:r>
            <a:r>
              <a:rPr lang="es-MX" sz="2400" i="1"/>
              <a:t>z</a:t>
            </a:r>
          </a:p>
          <a:p>
            <a:pPr algn="just"/>
            <a:endParaRPr lang="es-MX" sz="2400" b="1"/>
          </a:p>
          <a:p>
            <a:pPr algn="just"/>
            <a:r>
              <a:rPr lang="es-MX" sz="2400" b="1"/>
              <a:t>Salida:</a:t>
            </a:r>
            <a:r>
              <a:rPr lang="es-MX" sz="2400"/>
              <a:t> Posición en la que se encuentra </a:t>
            </a:r>
            <a:r>
              <a:rPr lang="es-MX" sz="2400" i="1"/>
              <a:t>a</a:t>
            </a:r>
            <a:r>
              <a:rPr lang="es-MX" sz="2400"/>
              <a:t> dentro del arreglo ó -1 si no se encuentra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ChangeArrowheads="1"/>
          </p:cNvSpPr>
          <p:nvPr/>
        </p:nvSpPr>
        <p:spPr bwMode="auto">
          <a:xfrm>
            <a:off x="755650" y="115888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Método “maestro”</a:t>
            </a:r>
            <a:endParaRPr lang="es-ES" sz="3600" i="1"/>
          </a:p>
        </p:txBody>
      </p:sp>
      <p:sp>
        <p:nvSpPr>
          <p:cNvPr id="19459" name="Rectangle 9"/>
          <p:cNvSpPr>
            <a:spLocks noChangeArrowheads="1"/>
          </p:cNvSpPr>
          <p:nvPr/>
        </p:nvSpPr>
        <p:spPr bwMode="auto">
          <a:xfrm>
            <a:off x="395288" y="981075"/>
            <a:ext cx="648017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El pseudocódigo simplificado sería algo como:</a:t>
            </a:r>
            <a:endParaRPr lang="es-MX" sz="2000"/>
          </a:p>
          <a:p>
            <a:pPr algn="just"/>
            <a:endParaRPr lang="es-MX" sz="2000"/>
          </a:p>
          <a:p>
            <a:pPr algn="just"/>
            <a:r>
              <a:rPr lang="es-MX" sz="2000"/>
              <a:t>funcion busquedaBinaria(X, n, z){</a:t>
            </a:r>
          </a:p>
          <a:p>
            <a:pPr algn="just"/>
            <a:r>
              <a:rPr lang="es-MX" sz="2000"/>
              <a:t>   return buscar(X, z, 0, n-1)</a:t>
            </a:r>
          </a:p>
          <a:p>
            <a:pPr algn="just"/>
            <a:r>
              <a:rPr lang="es-MX" sz="2000"/>
              <a:t>}</a:t>
            </a:r>
          </a:p>
          <a:p>
            <a:pPr algn="just"/>
            <a:endParaRPr lang="es-MX" sz="2000"/>
          </a:p>
          <a:p>
            <a:pPr algn="just"/>
            <a:r>
              <a:rPr lang="es-MX" sz="2000"/>
              <a:t>funcion buscar(X, a, i, j){</a:t>
            </a:r>
          </a:p>
          <a:p>
            <a:pPr algn="just"/>
            <a:r>
              <a:rPr lang="es-MX" sz="2000"/>
              <a:t>   if j-i &lt; 0: return -1</a:t>
            </a:r>
          </a:p>
          <a:p>
            <a:pPr algn="just"/>
            <a:r>
              <a:rPr lang="es-MX" sz="2000"/>
              <a:t>   else</a:t>
            </a:r>
          </a:p>
          <a:p>
            <a:pPr algn="just"/>
            <a:r>
              <a:rPr lang="es-MX" sz="2000"/>
              <a:t>      k = (i+j)/2</a:t>
            </a:r>
          </a:p>
          <a:p>
            <a:pPr algn="just"/>
            <a:r>
              <a:rPr lang="es-MX" sz="2000"/>
              <a:t>      if a &lt; X[k]: j = k</a:t>
            </a:r>
          </a:p>
          <a:p>
            <a:pPr algn="just"/>
            <a:r>
              <a:rPr lang="es-MX" sz="2000"/>
              <a:t>      else if a &gt; X[k]: i = k</a:t>
            </a:r>
          </a:p>
          <a:p>
            <a:pPr algn="just"/>
            <a:r>
              <a:rPr lang="es-MX" sz="2000"/>
              <a:t>      else: return k</a:t>
            </a:r>
          </a:p>
          <a:p>
            <a:pPr algn="just"/>
            <a:r>
              <a:rPr lang="es-MX" sz="2000"/>
              <a:t>      return buscar(X, a, i, j)</a:t>
            </a:r>
          </a:p>
          <a:p>
            <a:pPr algn="just"/>
            <a:r>
              <a:rPr lang="es-MX" sz="2000"/>
              <a:t>}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93700" y="6021388"/>
            <a:ext cx="35274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¿Cuánto valen </a:t>
            </a:r>
            <a:r>
              <a:rPr lang="es-MX" sz="2400" i="1"/>
              <a:t>a</a:t>
            </a:r>
            <a:r>
              <a:rPr lang="es-MX" sz="2400"/>
              <a:t>, </a:t>
            </a:r>
            <a:r>
              <a:rPr lang="es-MX" sz="2400" i="1"/>
              <a:t>b</a:t>
            </a:r>
            <a:r>
              <a:rPr lang="es-MX" sz="2400"/>
              <a:t>, y </a:t>
            </a:r>
            <a:r>
              <a:rPr lang="es-MX" sz="2400" i="1"/>
              <a:t>d</a:t>
            </a:r>
            <a:r>
              <a:rPr lang="es-MX" sz="2400"/>
              <a:t>?</a:t>
            </a:r>
            <a:endParaRPr lang="es-MX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4284663" y="5732463"/>
                <a:ext cx="4751387" cy="1125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400" i="1" dirty="0" smtClean="0"/>
                  <a:t>a</a:t>
                </a:r>
                <a:r>
                  <a:rPr lang="es-MX" sz="2400" dirty="0"/>
                  <a:t> = 1, b = 2, d = 0 =&gt; caso 1</a:t>
                </a:r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dirty="0"/>
                  <a:t>=&gt; T(n) = </a:t>
                </a:r>
                <a:r>
                  <a:rPr lang="es-MX" sz="2000" i="1" dirty="0"/>
                  <a:t>O[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000" b="0" i="1" dirty="0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s-MX" sz="2000" b="0" i="1" dirty="0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s-MX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2000" b="0" i="1" dirty="0" smtClean="0">
                            <a:latin typeface="Cambria Math"/>
                          </a:rPr>
                          <m:t>𝐿𝑜𝑔</m:t>
                        </m:r>
                      </m:e>
                      <m:sub>
                        <m:r>
                          <a:rPr lang="es-MX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MX" sz="2000" b="0" i="1" dirty="0" smtClean="0">
                        <a:latin typeface="Cambria Math"/>
                      </a:rPr>
                      <m:t>(</m:t>
                    </m:r>
                    <m:r>
                      <a:rPr lang="es-MX" sz="2000" b="0" i="1" dirty="0" smtClean="0">
                        <a:latin typeface="Cambria Math"/>
                      </a:rPr>
                      <m:t>𝑛</m:t>
                    </m:r>
                    <m:r>
                      <a:rPr lang="es-MX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s-MX" sz="2000" i="1" dirty="0"/>
                  <a:t>] = O(log(n))</a:t>
                </a:r>
              </a:p>
              <a:p>
                <a:pPr algn="just"/>
                <a:endParaRPr lang="es-MX" sz="2000" dirty="0"/>
              </a:p>
            </p:txBody>
          </p:sp>
        </mc:Choice>
        <mc:Fallback>
          <p:sp>
            <p:nvSpPr>
              <p:cNvPr id="7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4663" y="5732463"/>
                <a:ext cx="4751387" cy="1125537"/>
              </a:xfrm>
              <a:prstGeom prst="rect">
                <a:avLst/>
              </a:prstGeom>
              <a:blipFill rotWithShape="1">
                <a:blip r:embed="rId2"/>
                <a:stretch>
                  <a:fillRect l="-2054" t="-3784" b="-183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Abrir llave"/>
          <p:cNvSpPr/>
          <p:nvPr/>
        </p:nvSpPr>
        <p:spPr>
          <a:xfrm>
            <a:off x="3854450" y="5891213"/>
            <a:ext cx="430213" cy="863600"/>
          </a:xfrm>
          <a:prstGeom prst="leftBrace">
            <a:avLst>
              <a:gd name="adj1" fmla="val 8333"/>
              <a:gd name="adj2" fmla="val 5157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/>
              <a:t>Tareas</a:t>
            </a:r>
            <a:endParaRPr lang="es-ES" sz="400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609600" y="1196975"/>
            <a:ext cx="79946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s-MX" sz="2400" dirty="0"/>
              <a:t>Programar el </a:t>
            </a:r>
            <a:r>
              <a:rPr lang="es-MX" sz="2400" i="1" dirty="0" err="1"/>
              <a:t>mergeSort</a:t>
            </a:r>
            <a:r>
              <a:rPr lang="es-MX" sz="2400" i="1" dirty="0"/>
              <a:t> </a:t>
            </a:r>
            <a:r>
              <a:rPr lang="es-MX" sz="2400" dirty="0"/>
              <a:t>(considerando casos pares e impares). Luego probarlo con diferentes tamaños de arreglos (100, 1.000, 10.000, 100.000, 1’000.000). Hacer un gráfico tamaño vs tiempo de ejecución. Comprobar si tiene la forma </a:t>
            </a:r>
            <a:r>
              <a:rPr lang="es-MX" sz="2400" i="1" dirty="0"/>
              <a:t>n*log(n). </a:t>
            </a:r>
            <a:r>
              <a:rPr lang="es-MX" sz="2400" dirty="0"/>
              <a:t>Comparar los resultados con los obtenidos en la clase anterior para </a:t>
            </a:r>
            <a:r>
              <a:rPr lang="es-MX" sz="2400" i="1" dirty="0" err="1"/>
              <a:t>selectSort</a:t>
            </a:r>
            <a:r>
              <a:rPr lang="es-MX" sz="2400" dirty="0"/>
              <a:t>, </a:t>
            </a:r>
            <a:r>
              <a:rPr lang="es-MX" sz="2400" i="1" dirty="0" err="1"/>
              <a:t>insertSort</a:t>
            </a:r>
            <a:r>
              <a:rPr lang="es-MX" sz="2400" dirty="0"/>
              <a:t>, </a:t>
            </a:r>
            <a:r>
              <a:rPr lang="es-MX" sz="2400" i="1" dirty="0" err="1"/>
              <a:t>bubbleSort</a:t>
            </a:r>
            <a:r>
              <a:rPr lang="es-MX" sz="2400" dirty="0"/>
              <a:t>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400" dirty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400" dirty="0"/>
              <a:t>Adicional: para quienes quieran analizar la demostración del método maestro, leer capítulo 4.6 de </a:t>
            </a:r>
            <a:r>
              <a:rPr lang="es-MX" sz="2400" i="1" dirty="0" err="1"/>
              <a:t>Introduction</a:t>
            </a:r>
            <a:r>
              <a:rPr lang="es-MX" sz="2400" i="1" dirty="0"/>
              <a:t> </a:t>
            </a:r>
            <a:r>
              <a:rPr lang="es-MX" sz="2400" i="1" dirty="0" err="1"/>
              <a:t>to</a:t>
            </a:r>
            <a:r>
              <a:rPr lang="es-MX" sz="2400" i="1" dirty="0"/>
              <a:t> </a:t>
            </a:r>
            <a:r>
              <a:rPr lang="es-MX" sz="2400" i="1" dirty="0" err="1"/>
              <a:t>algorithms</a:t>
            </a:r>
            <a:endParaRPr lang="es-MX" sz="2400" i="1" dirty="0"/>
          </a:p>
          <a:p>
            <a:pPr algn="just">
              <a:defRPr/>
            </a:pPr>
            <a:endParaRPr lang="es-MX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Ordenamiento mediante </a:t>
            </a:r>
            <a:r>
              <a:rPr lang="es-MX" sz="3600" i="1"/>
              <a:t>mergeSort</a:t>
            </a:r>
            <a:endParaRPr lang="es-ES" sz="3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9"/>
              <p:cNvSpPr>
                <a:spLocks noChangeArrowheads="1"/>
              </p:cNvSpPr>
              <p:nvPr/>
            </p:nvSpPr>
            <p:spPr bwMode="auto">
              <a:xfrm>
                <a:off x="609600" y="1341438"/>
                <a:ext cx="7994650" cy="532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400" dirty="0" smtClean="0"/>
                  <a:t>Hasta el momento hemos discutido tres algoritmos </a:t>
                </a:r>
                <a:r>
                  <a:rPr lang="es-MX" sz="2400" dirty="0"/>
                  <a:t>de ordenamiento (</a:t>
                </a:r>
                <a:r>
                  <a:rPr lang="es-MX" sz="2400" i="1" dirty="0" err="1" smtClean="0"/>
                  <a:t>selectSort</a:t>
                </a:r>
                <a:r>
                  <a:rPr lang="es-MX" sz="2400" dirty="0" smtClean="0"/>
                  <a:t>,</a:t>
                </a:r>
                <a:r>
                  <a:rPr lang="es-MX" sz="2400" i="1" dirty="0" smtClean="0"/>
                  <a:t> </a:t>
                </a:r>
                <a:r>
                  <a:rPr lang="es-MX" sz="2400" i="1" dirty="0" err="1" smtClean="0"/>
                  <a:t>insertSort</a:t>
                </a:r>
                <a:r>
                  <a:rPr lang="es-MX" sz="2400" dirty="0" smtClean="0"/>
                  <a:t> </a:t>
                </a:r>
                <a:r>
                  <a:rPr lang="es-MX" sz="2400" dirty="0"/>
                  <a:t>y </a:t>
                </a:r>
                <a:r>
                  <a:rPr lang="es-MX" sz="2400" i="1" dirty="0" err="1"/>
                  <a:t>bubbleSort</a:t>
                </a:r>
                <a:r>
                  <a:rPr lang="es-MX" sz="2400" dirty="0"/>
                  <a:t>), </a:t>
                </a:r>
                <a:r>
                  <a:rPr lang="es-MX" sz="2400" dirty="0" smtClean="0"/>
                  <a:t>todos </a:t>
                </a:r>
                <a:r>
                  <a:rPr lang="es-MX" sz="24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400" dirty="0"/>
                  <a:t>).</a:t>
                </a:r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dirty="0"/>
                  <a:t>¿Significa esto que eso es lo mejor que se puede hacer?</a:t>
                </a:r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dirty="0"/>
                  <a:t>Recordemos el mantra del buen programador …</a:t>
                </a:r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dirty="0"/>
                  <a:t>… y la respuesta es no. El </a:t>
                </a:r>
                <a:r>
                  <a:rPr lang="es-MX" sz="2400" i="1" dirty="0" err="1"/>
                  <a:t>mergeSort</a:t>
                </a:r>
                <a:r>
                  <a:rPr lang="es-MX" sz="2400" dirty="0"/>
                  <a:t> es una prueba de ello (y eso que se conoce desde 1945).</a:t>
                </a:r>
              </a:p>
            </p:txBody>
          </p:sp>
        </mc:Choice>
        <mc:Fallback xmlns="">
          <p:sp>
            <p:nvSpPr>
              <p:cNvPr id="307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341438"/>
                <a:ext cx="7994650" cy="5327650"/>
              </a:xfrm>
              <a:prstGeom prst="rect">
                <a:avLst/>
              </a:prstGeom>
              <a:blipFill rotWithShape="1">
                <a:blip r:embed="rId2"/>
                <a:stretch>
                  <a:fillRect l="-1144" t="-801" r="-11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Ordenamiento mediante </a:t>
            </a:r>
            <a:r>
              <a:rPr lang="es-MX" sz="3600" i="1"/>
              <a:t>mergeSort</a:t>
            </a:r>
            <a:endParaRPr lang="es-ES" sz="3600" i="1"/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609600" y="1196975"/>
            <a:ext cx="799465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defRPr/>
            </a:pPr>
            <a:r>
              <a:rPr lang="es-CO" sz="2400" dirty="0"/>
              <a:t>El funcionamiento es el siguiente: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O" sz="2400" dirty="0"/>
              <a:t>Si la longitud del arreglo es 0 </a:t>
            </a:r>
            <a:r>
              <a:rPr lang="es-CO" sz="2400" dirty="0" err="1"/>
              <a:t>ó</a:t>
            </a:r>
            <a:r>
              <a:rPr lang="es-CO" sz="2400" dirty="0"/>
              <a:t> 1, entonces ya está ordenado. En otro caso: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O" sz="2400" dirty="0"/>
              <a:t>Separar el arreglo en dos sub-arreglos de aproximadamente la mitad del tamaño.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O" sz="2400" dirty="0"/>
              <a:t>Ordenar cada sub-arreglo recursivamente.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sz="2400" dirty="0"/>
              <a:t>Mezclar los dos sub-arreglos ya ordenados en un  solo arreglo ordenado y retornarlo.</a:t>
            </a:r>
          </a:p>
          <a:p>
            <a:pPr algn="just">
              <a:defRPr/>
            </a:pPr>
            <a:endParaRPr lang="es-CO" sz="2400" dirty="0"/>
          </a:p>
          <a:p>
            <a:pPr algn="just">
              <a:defRPr/>
            </a:pPr>
            <a:r>
              <a:rPr lang="es-CO" sz="2400" dirty="0"/>
              <a:t>Este algoritmo se basa en dos ideas: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O" sz="2400" dirty="0"/>
              <a:t>Un arreglo pequeño necesitará menos pasos para ordenarse que uno grande.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O" sz="2400" dirty="0"/>
              <a:t>Se necesitan menos pasos para construir un arreglo ordenado a partir de dos arreglos ordenados, que a partir de dos desordenados.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Ordenamiento mediante </a:t>
            </a:r>
            <a:r>
              <a:rPr lang="es-MX" sz="3600" i="1"/>
              <a:t>mergeSort</a:t>
            </a:r>
            <a:endParaRPr lang="es-ES" sz="3600" i="1"/>
          </a:p>
        </p:txBody>
      </p:sp>
      <p:sp>
        <p:nvSpPr>
          <p:cNvPr id="5123" name="Rectangle 9"/>
          <p:cNvSpPr>
            <a:spLocks noChangeArrowheads="1"/>
          </p:cNvSpPr>
          <p:nvPr/>
        </p:nvSpPr>
        <p:spPr bwMode="auto">
          <a:xfrm>
            <a:off x="609600" y="1089025"/>
            <a:ext cx="799465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Veamos el siguiente ejemplo: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908175" y="2565400"/>
          <a:ext cx="4895848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1187450" y="3922713"/>
          <a:ext cx="2447924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292725" y="3922713"/>
          <a:ext cx="2447924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827088" y="5291138"/>
          <a:ext cx="1223962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771775" y="5291138"/>
          <a:ext cx="1223964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2"/>
                <a:gridCol w="611982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4932363" y="5291138"/>
          <a:ext cx="1223962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6875463" y="5291138"/>
          <a:ext cx="122555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775"/>
                <a:gridCol w="612775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546" marR="91546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546" marR="91546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576263" y="6316663"/>
          <a:ext cx="611187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308" marR="91308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1584325" y="6316663"/>
          <a:ext cx="61118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8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309" marR="91309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2592388" y="6316663"/>
          <a:ext cx="611187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308" marR="91308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600450" y="6316663"/>
          <a:ext cx="61118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8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309" marR="91309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4751388" y="6316663"/>
          <a:ext cx="612775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775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546" marR="91546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/>
        </p:nvGraphicFramePr>
        <p:xfrm>
          <a:off x="5759450" y="6316663"/>
          <a:ext cx="612775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775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546" marR="91546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6767513" y="6316663"/>
          <a:ext cx="612775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775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546" marR="91546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7775575" y="6316663"/>
          <a:ext cx="612775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775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546" marR="91546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13 Conector recto"/>
          <p:cNvCxnSpPr>
            <a:stCxn id="2" idx="2"/>
            <a:endCxn id="3" idx="0"/>
          </p:cNvCxnSpPr>
          <p:nvPr/>
        </p:nvCxnSpPr>
        <p:spPr>
          <a:xfrm flipH="1">
            <a:off x="2411412" y="2935288"/>
            <a:ext cx="1944687" cy="9874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" idx="2"/>
            <a:endCxn id="5" idx="0"/>
          </p:cNvCxnSpPr>
          <p:nvPr/>
        </p:nvCxnSpPr>
        <p:spPr>
          <a:xfrm>
            <a:off x="4356099" y="2935288"/>
            <a:ext cx="2160588" cy="9874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3" idx="2"/>
            <a:endCxn id="6" idx="0"/>
          </p:cNvCxnSpPr>
          <p:nvPr/>
        </p:nvCxnSpPr>
        <p:spPr>
          <a:xfrm flipH="1">
            <a:off x="1439069" y="4292600"/>
            <a:ext cx="972343" cy="9985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6" idx="2"/>
            <a:endCxn id="12" idx="0"/>
          </p:cNvCxnSpPr>
          <p:nvPr/>
        </p:nvCxnSpPr>
        <p:spPr>
          <a:xfrm flipH="1">
            <a:off x="881063" y="5661025"/>
            <a:ext cx="558800" cy="655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6" idx="2"/>
            <a:endCxn id="15" idx="0"/>
          </p:cNvCxnSpPr>
          <p:nvPr/>
        </p:nvCxnSpPr>
        <p:spPr>
          <a:xfrm>
            <a:off x="1439863" y="5661025"/>
            <a:ext cx="449262" cy="655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7" idx="2"/>
            <a:endCxn id="16" idx="0"/>
          </p:cNvCxnSpPr>
          <p:nvPr/>
        </p:nvCxnSpPr>
        <p:spPr>
          <a:xfrm flipH="1">
            <a:off x="2897981" y="5661025"/>
            <a:ext cx="485776" cy="655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7" idx="2"/>
            <a:endCxn id="17" idx="0"/>
          </p:cNvCxnSpPr>
          <p:nvPr/>
        </p:nvCxnSpPr>
        <p:spPr>
          <a:xfrm>
            <a:off x="3383757" y="5661025"/>
            <a:ext cx="522287" cy="655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10" idx="2"/>
            <a:endCxn id="18" idx="0"/>
          </p:cNvCxnSpPr>
          <p:nvPr/>
        </p:nvCxnSpPr>
        <p:spPr>
          <a:xfrm flipH="1">
            <a:off x="5057775" y="5661025"/>
            <a:ext cx="485775" cy="655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10" idx="2"/>
            <a:endCxn id="19" idx="0"/>
          </p:cNvCxnSpPr>
          <p:nvPr/>
        </p:nvCxnSpPr>
        <p:spPr>
          <a:xfrm>
            <a:off x="5543550" y="5661025"/>
            <a:ext cx="522288" cy="655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1" idx="2"/>
            <a:endCxn id="20" idx="0"/>
          </p:cNvCxnSpPr>
          <p:nvPr/>
        </p:nvCxnSpPr>
        <p:spPr>
          <a:xfrm flipH="1">
            <a:off x="7073900" y="5661025"/>
            <a:ext cx="414338" cy="655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stCxn id="11" idx="2"/>
            <a:endCxn id="21" idx="0"/>
          </p:cNvCxnSpPr>
          <p:nvPr/>
        </p:nvCxnSpPr>
        <p:spPr>
          <a:xfrm>
            <a:off x="7488238" y="5661025"/>
            <a:ext cx="593725" cy="655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3" idx="2"/>
            <a:endCxn id="7" idx="0"/>
          </p:cNvCxnSpPr>
          <p:nvPr/>
        </p:nvCxnSpPr>
        <p:spPr>
          <a:xfrm>
            <a:off x="2411412" y="4292600"/>
            <a:ext cx="972345" cy="9985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5" idx="2"/>
            <a:endCxn id="10" idx="0"/>
          </p:cNvCxnSpPr>
          <p:nvPr/>
        </p:nvCxnSpPr>
        <p:spPr>
          <a:xfrm flipH="1">
            <a:off x="5544344" y="4292600"/>
            <a:ext cx="972343" cy="9985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5" idx="2"/>
            <a:endCxn id="11" idx="0"/>
          </p:cNvCxnSpPr>
          <p:nvPr/>
        </p:nvCxnSpPr>
        <p:spPr>
          <a:xfrm>
            <a:off x="6516687" y="4292600"/>
            <a:ext cx="971551" cy="9985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4100 Rectángulo redondeado"/>
          <p:cNvSpPr/>
          <p:nvPr/>
        </p:nvSpPr>
        <p:spPr>
          <a:xfrm>
            <a:off x="436563" y="6237288"/>
            <a:ext cx="1871662" cy="504825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graphicFrame>
        <p:nvGraphicFramePr>
          <p:cNvPr id="71" name="70 Tabla"/>
          <p:cNvGraphicFramePr>
            <a:graphicFrameLocks noGrp="1"/>
          </p:cNvGraphicFramePr>
          <p:nvPr/>
        </p:nvGraphicFramePr>
        <p:xfrm>
          <a:off x="611188" y="4724400"/>
          <a:ext cx="1223962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4110" name="4109 Conector angular"/>
          <p:cNvCxnSpPr>
            <a:stCxn id="4101" idx="1"/>
            <a:endCxn id="71" idx="1"/>
          </p:cNvCxnSpPr>
          <p:nvPr/>
        </p:nvCxnSpPr>
        <p:spPr>
          <a:xfrm rot="10800000" flipH="1">
            <a:off x="436563" y="4910138"/>
            <a:ext cx="174625" cy="1579562"/>
          </a:xfrm>
          <a:prstGeom prst="bentConnector3">
            <a:avLst>
              <a:gd name="adj1" fmla="val -130569"/>
            </a:avLst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Rectángulo redondeado"/>
          <p:cNvSpPr/>
          <p:nvPr/>
        </p:nvSpPr>
        <p:spPr>
          <a:xfrm>
            <a:off x="2484438" y="6237288"/>
            <a:ext cx="1871662" cy="504825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82" name="81 Conector angular"/>
          <p:cNvCxnSpPr>
            <a:stCxn id="81" idx="1"/>
            <a:endCxn id="83" idx="1"/>
          </p:cNvCxnSpPr>
          <p:nvPr/>
        </p:nvCxnSpPr>
        <p:spPr>
          <a:xfrm rot="10800000" flipH="1">
            <a:off x="2484437" y="4910137"/>
            <a:ext cx="71437" cy="1579564"/>
          </a:xfrm>
          <a:prstGeom prst="bentConnector3">
            <a:avLst>
              <a:gd name="adj1" fmla="val -320002"/>
            </a:avLst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82 Tabla"/>
          <p:cNvGraphicFramePr>
            <a:graphicFrameLocks noGrp="1"/>
          </p:cNvGraphicFramePr>
          <p:nvPr/>
        </p:nvGraphicFramePr>
        <p:xfrm>
          <a:off x="2555875" y="4724400"/>
          <a:ext cx="1223964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2"/>
                <a:gridCol w="611982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85" name="84 Rectángulo redondeado"/>
          <p:cNvSpPr/>
          <p:nvPr/>
        </p:nvSpPr>
        <p:spPr>
          <a:xfrm>
            <a:off x="4613275" y="6237288"/>
            <a:ext cx="1871663" cy="504825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graphicFrame>
        <p:nvGraphicFramePr>
          <p:cNvPr id="86" name="85 Tabla"/>
          <p:cNvGraphicFramePr>
            <a:graphicFrameLocks noGrp="1"/>
          </p:cNvGraphicFramePr>
          <p:nvPr/>
        </p:nvGraphicFramePr>
        <p:xfrm>
          <a:off x="4787900" y="4724400"/>
          <a:ext cx="1223964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2"/>
                <a:gridCol w="611982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87" name="86 Conector angular"/>
          <p:cNvCxnSpPr>
            <a:stCxn id="85" idx="1"/>
            <a:endCxn id="86" idx="1"/>
          </p:cNvCxnSpPr>
          <p:nvPr/>
        </p:nvCxnSpPr>
        <p:spPr>
          <a:xfrm rot="10800000" flipH="1">
            <a:off x="4613274" y="4910137"/>
            <a:ext cx="174625" cy="1579564"/>
          </a:xfrm>
          <a:prstGeom prst="bentConnector3">
            <a:avLst>
              <a:gd name="adj1" fmla="val -130909"/>
            </a:avLst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Rectángulo redondeado"/>
          <p:cNvSpPr/>
          <p:nvPr/>
        </p:nvSpPr>
        <p:spPr>
          <a:xfrm>
            <a:off x="6659563" y="6237288"/>
            <a:ext cx="1873250" cy="504825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89" name="88 Conector angular"/>
          <p:cNvCxnSpPr>
            <a:stCxn id="88" idx="1"/>
            <a:endCxn id="90" idx="1"/>
          </p:cNvCxnSpPr>
          <p:nvPr/>
        </p:nvCxnSpPr>
        <p:spPr>
          <a:xfrm rot="10800000" flipH="1">
            <a:off x="6659563" y="4910138"/>
            <a:ext cx="73025" cy="1579562"/>
          </a:xfrm>
          <a:prstGeom prst="bentConnector3">
            <a:avLst>
              <a:gd name="adj1" fmla="val -317465"/>
            </a:avLst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89 Tabla"/>
          <p:cNvGraphicFramePr>
            <a:graphicFrameLocks noGrp="1"/>
          </p:cNvGraphicFramePr>
          <p:nvPr/>
        </p:nvGraphicFramePr>
        <p:xfrm>
          <a:off x="6732588" y="4724400"/>
          <a:ext cx="1223962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91" name="90 Rectángulo redondeado"/>
          <p:cNvSpPr/>
          <p:nvPr/>
        </p:nvSpPr>
        <p:spPr>
          <a:xfrm>
            <a:off x="498475" y="4659313"/>
            <a:ext cx="3406775" cy="503237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93" name="92 Conector angular"/>
          <p:cNvCxnSpPr>
            <a:stCxn id="91" idx="3"/>
            <a:endCxn id="103" idx="3"/>
          </p:cNvCxnSpPr>
          <p:nvPr/>
        </p:nvCxnSpPr>
        <p:spPr>
          <a:xfrm flipV="1">
            <a:off x="3905250" y="3470275"/>
            <a:ext cx="19049" cy="1440657"/>
          </a:xfrm>
          <a:prstGeom prst="bentConnector3">
            <a:avLst>
              <a:gd name="adj1" fmla="val 1300063"/>
            </a:avLst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102 Tabla"/>
          <p:cNvGraphicFramePr>
            <a:graphicFrameLocks noGrp="1"/>
          </p:cNvGraphicFramePr>
          <p:nvPr/>
        </p:nvGraphicFramePr>
        <p:xfrm>
          <a:off x="1476375" y="3284538"/>
          <a:ext cx="2447924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05" name="104 Rectángulo redondeado"/>
          <p:cNvSpPr/>
          <p:nvPr/>
        </p:nvSpPr>
        <p:spPr>
          <a:xfrm>
            <a:off x="4675188" y="4659313"/>
            <a:ext cx="3406775" cy="503237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106" name="105 Conector angular"/>
          <p:cNvCxnSpPr>
            <a:stCxn id="105" idx="3"/>
            <a:endCxn id="107" idx="3"/>
          </p:cNvCxnSpPr>
          <p:nvPr/>
        </p:nvCxnSpPr>
        <p:spPr>
          <a:xfrm flipV="1">
            <a:off x="8081963" y="3470275"/>
            <a:ext cx="19049" cy="1440657"/>
          </a:xfrm>
          <a:prstGeom prst="bentConnector3">
            <a:avLst>
              <a:gd name="adj1" fmla="val 1300063"/>
            </a:avLst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106 Tabla"/>
          <p:cNvGraphicFramePr>
            <a:graphicFrameLocks noGrp="1"/>
          </p:cNvGraphicFramePr>
          <p:nvPr/>
        </p:nvGraphicFramePr>
        <p:xfrm>
          <a:off x="5651500" y="3284538"/>
          <a:ext cx="2449512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78"/>
                <a:gridCol w="612378"/>
                <a:gridCol w="612378"/>
                <a:gridCol w="612378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86" marR="91486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86" marR="91486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86" marR="91486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86" marR="91486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08" name="107 Rectángulo redondeado"/>
          <p:cNvSpPr/>
          <p:nvPr/>
        </p:nvSpPr>
        <p:spPr>
          <a:xfrm>
            <a:off x="1373188" y="3213100"/>
            <a:ext cx="6861175" cy="503238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graphicFrame>
        <p:nvGraphicFramePr>
          <p:cNvPr id="109" name="108 Tabla"/>
          <p:cNvGraphicFramePr>
            <a:graphicFrameLocks noGrp="1"/>
          </p:cNvGraphicFramePr>
          <p:nvPr/>
        </p:nvGraphicFramePr>
        <p:xfrm>
          <a:off x="1692275" y="1916113"/>
          <a:ext cx="489584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110" name="109 Conector angular"/>
          <p:cNvCxnSpPr>
            <a:stCxn id="108" idx="1"/>
            <a:endCxn id="109" idx="1"/>
          </p:cNvCxnSpPr>
          <p:nvPr/>
        </p:nvCxnSpPr>
        <p:spPr>
          <a:xfrm rot="10800000" flipH="1">
            <a:off x="1373187" y="2101851"/>
            <a:ext cx="319087" cy="1362869"/>
          </a:xfrm>
          <a:prstGeom prst="bentConnector3">
            <a:avLst>
              <a:gd name="adj1" fmla="val -71642"/>
            </a:avLst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81" grpId="0" animBg="1"/>
      <p:bldP spid="85" grpId="0" animBg="1"/>
      <p:bldP spid="88" grpId="0" animBg="1"/>
      <p:bldP spid="91" grpId="0" animBg="1"/>
      <p:bldP spid="105" grpId="0" animBg="1"/>
      <p:bldP spid="1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Ordenamiento mediante </a:t>
            </a:r>
            <a:r>
              <a:rPr lang="es-MX" sz="3600" i="1"/>
              <a:t>mergeSort</a:t>
            </a:r>
            <a:endParaRPr lang="es-ES" sz="3600" i="1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250825" y="1196975"/>
            <a:ext cx="86423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000" dirty="0" err="1"/>
              <a:t>function</a:t>
            </a:r>
            <a:r>
              <a:rPr lang="es-MX" sz="2000" dirty="0"/>
              <a:t> </a:t>
            </a:r>
            <a:r>
              <a:rPr lang="es-MX" sz="2000" dirty="0" err="1"/>
              <a:t>mergeSort</a:t>
            </a:r>
            <a:r>
              <a:rPr lang="es-MX" sz="2000" dirty="0"/>
              <a:t>(</a:t>
            </a:r>
            <a:r>
              <a:rPr lang="es-MX" sz="2000" dirty="0" err="1"/>
              <a:t>X,n</a:t>
            </a:r>
            <a:r>
              <a:rPr lang="es-MX" sz="2000" dirty="0"/>
              <a:t>){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return</a:t>
            </a:r>
            <a:r>
              <a:rPr lang="es-MX" sz="2000" dirty="0"/>
              <a:t> </a:t>
            </a:r>
            <a:r>
              <a:rPr lang="es-MX" sz="2000" dirty="0" err="1"/>
              <a:t>divideAndMerge</a:t>
            </a:r>
            <a:r>
              <a:rPr lang="es-MX" sz="2000" dirty="0"/>
              <a:t>(X, n)</a:t>
            </a:r>
          </a:p>
          <a:p>
            <a:pPr algn="just"/>
            <a:r>
              <a:rPr lang="es-MX" sz="2000" dirty="0"/>
              <a:t>} 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//Este pseudocódigo es una simplificación, solo considera </a:t>
            </a:r>
            <a:r>
              <a:rPr lang="es-MX" sz="2000" i="1" dirty="0"/>
              <a:t>m</a:t>
            </a:r>
            <a:r>
              <a:rPr lang="es-MX" sz="2000" dirty="0"/>
              <a:t> pares</a:t>
            </a:r>
          </a:p>
          <a:p>
            <a:pPr algn="just"/>
            <a:r>
              <a:rPr lang="es-MX" sz="2000" dirty="0" err="1"/>
              <a:t>function</a:t>
            </a:r>
            <a:r>
              <a:rPr lang="es-MX" sz="2000" dirty="0"/>
              <a:t> </a:t>
            </a:r>
            <a:r>
              <a:rPr lang="es-MX" sz="2000" dirty="0" err="1"/>
              <a:t>divideAndMerge</a:t>
            </a:r>
            <a:r>
              <a:rPr lang="es-MX" sz="2000" dirty="0"/>
              <a:t>(X, m){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if</a:t>
            </a:r>
            <a:r>
              <a:rPr lang="es-MX" sz="2000" dirty="0"/>
              <a:t> </a:t>
            </a:r>
            <a:r>
              <a:rPr lang="es-MX" sz="2000" dirty="0" smtClean="0"/>
              <a:t>m </a:t>
            </a:r>
            <a:r>
              <a:rPr lang="es-MX" sz="2000" dirty="0" smtClean="0"/>
              <a:t>&gt; </a:t>
            </a:r>
            <a:r>
              <a:rPr lang="es-MX" sz="2000" dirty="0"/>
              <a:t>1</a:t>
            </a:r>
          </a:p>
          <a:p>
            <a:pPr algn="just"/>
            <a:r>
              <a:rPr lang="es-MX" sz="2000" dirty="0"/>
              <a:t>      X1 = primera mitad de X</a:t>
            </a:r>
          </a:p>
          <a:p>
            <a:pPr algn="just"/>
            <a:r>
              <a:rPr lang="es-MX" sz="2000" dirty="0"/>
              <a:t>      X2 = segunda mitad de X</a:t>
            </a:r>
          </a:p>
          <a:p>
            <a:pPr algn="just"/>
            <a:r>
              <a:rPr lang="es-MX" sz="2000" dirty="0"/>
              <a:t>      </a:t>
            </a:r>
            <a:r>
              <a:rPr lang="es-MX" sz="2000" dirty="0" err="1"/>
              <a:t>return</a:t>
            </a:r>
            <a:r>
              <a:rPr lang="es-MX" sz="2000" dirty="0"/>
              <a:t> </a:t>
            </a:r>
            <a:r>
              <a:rPr lang="es-MX" sz="2000" dirty="0" err="1"/>
              <a:t>merge</a:t>
            </a:r>
            <a:r>
              <a:rPr lang="es-MX" sz="2000" dirty="0"/>
              <a:t>(</a:t>
            </a:r>
            <a:r>
              <a:rPr lang="es-MX" sz="2000" dirty="0" err="1"/>
              <a:t>divideAndMerge</a:t>
            </a:r>
            <a:r>
              <a:rPr lang="es-MX" sz="2000" dirty="0"/>
              <a:t>(X1, m/2), </a:t>
            </a:r>
            <a:r>
              <a:rPr lang="es-MX" sz="2000" dirty="0" err="1"/>
              <a:t>divideAndMerge</a:t>
            </a:r>
            <a:r>
              <a:rPr lang="es-MX" sz="2000" dirty="0"/>
              <a:t>(X2, m/2), m)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else</a:t>
            </a:r>
            <a:endParaRPr lang="es-MX" sz="2000" dirty="0"/>
          </a:p>
          <a:p>
            <a:pPr algn="just"/>
            <a:r>
              <a:rPr lang="es-MX" sz="2000" dirty="0"/>
              <a:t>      </a:t>
            </a:r>
            <a:r>
              <a:rPr lang="es-MX" sz="2000" dirty="0" err="1"/>
              <a:t>return</a:t>
            </a:r>
            <a:r>
              <a:rPr lang="es-MX" sz="2000" dirty="0"/>
              <a:t> X</a:t>
            </a:r>
          </a:p>
          <a:p>
            <a:pPr algn="just"/>
            <a:r>
              <a:rPr lang="es-MX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Ordenamiento mediante </a:t>
            </a:r>
            <a:r>
              <a:rPr lang="es-MX" sz="3600" i="1"/>
              <a:t>mergeSort</a:t>
            </a:r>
            <a:endParaRPr lang="es-ES" sz="3600" i="1"/>
          </a:p>
        </p:txBody>
      </p:sp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395288" y="1196975"/>
            <a:ext cx="8353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¿Qué hace la función </a:t>
            </a:r>
            <a:r>
              <a:rPr lang="es-MX" sz="2400" i="1"/>
              <a:t>merge</a:t>
            </a:r>
            <a:r>
              <a:rPr lang="es-MX" sz="2400"/>
              <a:t>?</a:t>
            </a:r>
            <a:endParaRPr lang="es-MX" sz="200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76375" y="4076700"/>
          <a:ext cx="2447924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5651500" y="4076700"/>
          <a:ext cx="2449512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78"/>
                <a:gridCol w="612378"/>
                <a:gridCol w="612378"/>
                <a:gridCol w="612378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86" marR="91486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86" marR="91486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86" marR="91486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86" marR="91486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7" name="6 Rectángulo redondeado"/>
          <p:cNvSpPr/>
          <p:nvPr/>
        </p:nvSpPr>
        <p:spPr>
          <a:xfrm>
            <a:off x="1373188" y="4005263"/>
            <a:ext cx="6861175" cy="503237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124075" y="2708275"/>
          <a:ext cx="489584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9" name="8 Conector angular"/>
          <p:cNvCxnSpPr>
            <a:stCxn id="7" idx="1"/>
            <a:endCxn id="8" idx="1"/>
          </p:cNvCxnSpPr>
          <p:nvPr/>
        </p:nvCxnSpPr>
        <p:spPr>
          <a:xfrm rot="10800000" flipH="1">
            <a:off x="1373187" y="2894012"/>
            <a:ext cx="750887" cy="1362870"/>
          </a:xfrm>
          <a:prstGeom prst="bentConnector3">
            <a:avLst>
              <a:gd name="adj1" fmla="val -30444"/>
            </a:avLst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8" name="1 CuadroTexto"/>
          <p:cNvSpPr txBox="1">
            <a:spLocks noChangeArrowheads="1"/>
          </p:cNvSpPr>
          <p:nvPr/>
        </p:nvSpPr>
        <p:spPr bwMode="auto">
          <a:xfrm>
            <a:off x="2339975" y="2276475"/>
            <a:ext cx="28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b="1"/>
              <a:t>k</a:t>
            </a:r>
            <a:endParaRPr lang="es-CO" b="1"/>
          </a:p>
        </p:txBody>
      </p:sp>
      <p:cxnSp>
        <p:nvCxnSpPr>
          <p:cNvPr id="10" name="9 Conector recto de flecha"/>
          <p:cNvCxnSpPr>
            <a:stCxn id="7218" idx="3"/>
          </p:cNvCxnSpPr>
          <p:nvPr/>
        </p:nvCxnSpPr>
        <p:spPr>
          <a:xfrm>
            <a:off x="2627313" y="2462213"/>
            <a:ext cx="40322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0" name="12 CuadroTexto"/>
          <p:cNvSpPr txBox="1">
            <a:spLocks noChangeArrowheads="1"/>
          </p:cNvSpPr>
          <p:nvPr/>
        </p:nvSpPr>
        <p:spPr bwMode="auto">
          <a:xfrm>
            <a:off x="1692275" y="3635375"/>
            <a:ext cx="28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b="1"/>
              <a:t>i</a:t>
            </a:r>
            <a:endParaRPr lang="es-CO" b="1"/>
          </a:p>
        </p:txBody>
      </p:sp>
      <p:cxnSp>
        <p:nvCxnSpPr>
          <p:cNvPr id="14" name="13 Conector recto de flecha"/>
          <p:cNvCxnSpPr>
            <a:stCxn id="7220" idx="3"/>
          </p:cNvCxnSpPr>
          <p:nvPr/>
        </p:nvCxnSpPr>
        <p:spPr>
          <a:xfrm>
            <a:off x="1979613" y="3821113"/>
            <a:ext cx="17287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2" name="15 CuadroTexto"/>
          <p:cNvSpPr txBox="1">
            <a:spLocks noChangeArrowheads="1"/>
          </p:cNvSpPr>
          <p:nvPr/>
        </p:nvSpPr>
        <p:spPr bwMode="auto">
          <a:xfrm>
            <a:off x="5837238" y="36449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b="1"/>
              <a:t>j</a:t>
            </a:r>
            <a:endParaRPr lang="es-CO" b="1"/>
          </a:p>
        </p:txBody>
      </p:sp>
      <p:cxnSp>
        <p:nvCxnSpPr>
          <p:cNvPr id="17" name="16 Conector recto de flecha"/>
          <p:cNvCxnSpPr>
            <a:stCxn id="7222" idx="3"/>
          </p:cNvCxnSpPr>
          <p:nvPr/>
        </p:nvCxnSpPr>
        <p:spPr>
          <a:xfrm>
            <a:off x="6124575" y="3829050"/>
            <a:ext cx="17287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Ordenamiento mediante </a:t>
            </a:r>
            <a:r>
              <a:rPr lang="es-MX" sz="3600" i="1"/>
              <a:t>mergeSort</a:t>
            </a:r>
            <a:endParaRPr lang="es-ES" sz="3600" i="1"/>
          </a:p>
        </p:txBody>
      </p:sp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395288" y="981075"/>
            <a:ext cx="83534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000"/>
              <a:t>//Este pseudocódigo es una simplificación, solo considera </a:t>
            </a:r>
            <a:r>
              <a:rPr lang="es-MX" sz="2000" i="1"/>
              <a:t>m</a:t>
            </a:r>
            <a:r>
              <a:rPr lang="es-MX" sz="2000"/>
              <a:t> pares</a:t>
            </a:r>
          </a:p>
          <a:p>
            <a:pPr algn="just"/>
            <a:r>
              <a:rPr lang="es-MX" sz="2000"/>
              <a:t>function merge(X1, X2, m){</a:t>
            </a:r>
          </a:p>
          <a:p>
            <a:pPr algn="just"/>
            <a:r>
              <a:rPr lang="es-MX" sz="2000"/>
              <a:t>   i=0, j=0, k=0</a:t>
            </a:r>
          </a:p>
          <a:p>
            <a:pPr algn="just"/>
            <a:r>
              <a:rPr lang="es-MX" sz="2000"/>
              <a:t>   while k&lt; m {</a:t>
            </a:r>
          </a:p>
          <a:p>
            <a:pPr algn="just"/>
            <a:r>
              <a:rPr lang="es-MX" sz="2000"/>
              <a:t>      if i &gt;= m/2</a:t>
            </a:r>
          </a:p>
          <a:p>
            <a:pPr algn="just"/>
            <a:r>
              <a:rPr lang="es-MX" sz="2000"/>
              <a:t>         Z[k] = X2[j]</a:t>
            </a:r>
          </a:p>
          <a:p>
            <a:pPr algn="just"/>
            <a:r>
              <a:rPr lang="es-MX" sz="2000"/>
              <a:t>         j++</a:t>
            </a:r>
          </a:p>
          <a:p>
            <a:pPr algn="just"/>
            <a:r>
              <a:rPr lang="es-MX" sz="2000"/>
              <a:t>      else if j &gt;= m/2</a:t>
            </a:r>
          </a:p>
          <a:p>
            <a:pPr algn="just"/>
            <a:r>
              <a:rPr lang="es-MX" sz="2000"/>
              <a:t>         Z[k] = X1[i]</a:t>
            </a:r>
          </a:p>
          <a:p>
            <a:pPr algn="just"/>
            <a:r>
              <a:rPr lang="es-MX" sz="2000"/>
              <a:t>         i++</a:t>
            </a:r>
          </a:p>
          <a:p>
            <a:pPr algn="just"/>
            <a:r>
              <a:rPr lang="es-MX" sz="2000"/>
              <a:t>     else if X1[i] &lt; X2[j]</a:t>
            </a:r>
          </a:p>
          <a:p>
            <a:pPr algn="just"/>
            <a:r>
              <a:rPr lang="es-MX" sz="2000"/>
              <a:t>         Z[k] = X1[i]</a:t>
            </a:r>
          </a:p>
          <a:p>
            <a:pPr algn="just"/>
            <a:r>
              <a:rPr lang="es-MX" sz="2000"/>
              <a:t>         i++</a:t>
            </a:r>
          </a:p>
          <a:p>
            <a:pPr algn="just"/>
            <a:r>
              <a:rPr lang="es-MX" sz="2000"/>
              <a:t>      else</a:t>
            </a:r>
          </a:p>
          <a:p>
            <a:pPr algn="just"/>
            <a:r>
              <a:rPr lang="es-MX" sz="2000"/>
              <a:t>         Z[k] = X2[j]</a:t>
            </a:r>
          </a:p>
          <a:p>
            <a:pPr algn="just"/>
            <a:r>
              <a:rPr lang="es-MX" sz="2000"/>
              <a:t>         j++</a:t>
            </a:r>
          </a:p>
          <a:p>
            <a:pPr algn="just"/>
            <a:r>
              <a:rPr lang="es-MX" sz="2000"/>
              <a:t>      k++</a:t>
            </a:r>
          </a:p>
          <a:p>
            <a:pPr algn="just"/>
            <a:r>
              <a:rPr lang="es-MX" sz="2000"/>
              <a:t>   }</a:t>
            </a:r>
          </a:p>
          <a:p>
            <a:pPr algn="just"/>
            <a:r>
              <a:rPr lang="es-MX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¿Cuál es la eficiencia del </a:t>
            </a:r>
            <a:r>
              <a:rPr lang="es-MX" sz="3600" i="1"/>
              <a:t>mergeSort</a:t>
            </a:r>
            <a:r>
              <a:rPr lang="es-MX" sz="3600"/>
              <a:t>?</a:t>
            </a:r>
            <a:endParaRPr lang="es-ES" sz="3600" i="1"/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395288" y="1196975"/>
            <a:ext cx="83534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Preguntémonos primero: ¿cuál es la cantidad de operaciones de la función </a:t>
            </a:r>
            <a:r>
              <a:rPr lang="es-MX" sz="2400" i="1"/>
              <a:t>merge</a:t>
            </a:r>
            <a:r>
              <a:rPr lang="es-MX" sz="2400"/>
              <a:t> en un determinado llamado</a:t>
            </a:r>
            <a:r>
              <a:rPr lang="es-MX" sz="2400" i="1"/>
              <a:t>?</a:t>
            </a:r>
            <a:endParaRPr lang="es-MX" sz="240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5288" y="2492375"/>
            <a:ext cx="83534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>
                <a:cs typeface="Arial" charset="0"/>
              </a:rPr>
              <a:t>≈</a:t>
            </a:r>
            <a:r>
              <a:rPr lang="es-MX" sz="2400" i="1" dirty="0" smtClean="0"/>
              <a:t>3+7m</a:t>
            </a:r>
            <a:r>
              <a:rPr lang="es-MX" sz="2400" dirty="0"/>
              <a:t>, siendo </a:t>
            </a:r>
            <a:r>
              <a:rPr lang="es-MX" sz="2400" i="1" dirty="0"/>
              <a:t>m</a:t>
            </a:r>
            <a:r>
              <a:rPr lang="es-MX" sz="2400" dirty="0"/>
              <a:t> el tamaño del arreglo resultante. Para simplificar consideremos ≤ </a:t>
            </a:r>
            <a:r>
              <a:rPr lang="es-MX" sz="2400" dirty="0" smtClean="0"/>
              <a:t>10</a:t>
            </a:r>
            <a:r>
              <a:rPr lang="es-MX" sz="2400" i="1" dirty="0" smtClean="0"/>
              <a:t>m</a:t>
            </a:r>
            <a:r>
              <a:rPr lang="es-MX" sz="2400" dirty="0" smtClean="0"/>
              <a:t> </a:t>
            </a:r>
            <a:r>
              <a:rPr lang="es-MX" sz="2400" dirty="0"/>
              <a:t>dado que m ≥ 1</a:t>
            </a:r>
            <a:endParaRPr lang="es-MX" sz="2400" i="1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95288" y="3573463"/>
            <a:ext cx="83534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Preguntémonos ahora: ¿cómo es el árbol de recursión resultante</a:t>
            </a:r>
            <a:r>
              <a:rPr lang="es-MX" sz="2400" i="1"/>
              <a:t>?</a:t>
            </a:r>
            <a:endParaRPr lang="es-MX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¿Cuál es la eficiencia del </a:t>
            </a:r>
            <a:r>
              <a:rPr lang="es-MX" sz="3600" i="1"/>
              <a:t>mergeSort</a:t>
            </a:r>
            <a:r>
              <a:rPr lang="es-MX" sz="3600"/>
              <a:t>?</a:t>
            </a:r>
            <a:endParaRPr lang="es-ES" sz="3600" i="1"/>
          </a:p>
        </p:txBody>
      </p:sp>
      <p:sp>
        <p:nvSpPr>
          <p:cNvPr id="10243" name="Rectangle 9"/>
          <p:cNvSpPr>
            <a:spLocks noChangeArrowheads="1"/>
          </p:cNvSpPr>
          <p:nvPr/>
        </p:nvSpPr>
        <p:spPr bwMode="auto">
          <a:xfrm>
            <a:off x="395288" y="1196975"/>
            <a:ext cx="83534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Conclusión: en el mergeSort, y en general en los algoritmos “divide &amp; conquer” la eficiencia es el resultado de dos “fuerzas” que al parecer van en sentido contrario y que al juntarse se compensan.</a:t>
            </a:r>
          </a:p>
          <a:p>
            <a:pPr algn="just"/>
            <a:endParaRPr lang="es-MX" sz="2400"/>
          </a:p>
          <a:p>
            <a:pPr algn="just"/>
            <a:r>
              <a:rPr lang="es-MX" sz="2400"/>
              <a:t>Por una parte en cada llamado recursivo se aumenta el número de problemas para resolver, pero al mismo tiempo cada uno de esos problemas es más pequeño cada vez.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5960</TotalTime>
  <Words>1490</Words>
  <Application>Microsoft Office PowerPoint</Application>
  <PresentationFormat>Presentación en pantalla (4:3)</PresentationFormat>
  <Paragraphs>246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Análisis y diseño de algoritmos – Clase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Julian Moreno</dc:creator>
  <cp:lastModifiedBy>jmoreno</cp:lastModifiedBy>
  <cp:revision>651</cp:revision>
  <dcterms:created xsi:type="dcterms:W3CDTF">2005-07-02T15:39:33Z</dcterms:created>
  <dcterms:modified xsi:type="dcterms:W3CDTF">2014-02-26T16:43:55Z</dcterms:modified>
</cp:coreProperties>
</file>