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8"/>
  </p:notesMasterIdLst>
  <p:handoutMasterIdLst>
    <p:handoutMasterId r:id="rId19"/>
  </p:handoutMasterIdLst>
  <p:sldIdLst>
    <p:sldId id="353" r:id="rId2"/>
    <p:sldId id="376" r:id="rId3"/>
    <p:sldId id="387" r:id="rId4"/>
    <p:sldId id="389" r:id="rId5"/>
    <p:sldId id="391" r:id="rId6"/>
    <p:sldId id="390" r:id="rId7"/>
    <p:sldId id="392" r:id="rId8"/>
    <p:sldId id="393" r:id="rId9"/>
    <p:sldId id="394" r:id="rId10"/>
    <p:sldId id="388" r:id="rId11"/>
    <p:sldId id="395" r:id="rId12"/>
    <p:sldId id="396" r:id="rId13"/>
    <p:sldId id="397" r:id="rId14"/>
    <p:sldId id="398" r:id="rId15"/>
    <p:sldId id="399" r:id="rId16"/>
    <p:sldId id="386" r:id="rId17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0033CC"/>
    <a:srgbClr val="006600"/>
    <a:srgbClr val="003300"/>
    <a:srgbClr val="003366"/>
    <a:srgbClr val="0033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7691" autoAdjust="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7567F549-0B69-41B4-AA68-43AA6CB6E6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5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0CFE0F00-AFF3-48DA-A16B-9703366D555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6803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BC6C953-2A1D-4668-A771-8BBFD2368385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36BA-25A1-4C9D-86A1-97A6B508F849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DA84-18F2-47F0-AEA3-000C9C5BCA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A01B5-DCD2-450E-8AAA-914FD9E0C639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96BF9-9CC0-40F5-962A-9AC382985C4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35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E15B5-BC08-4D0A-8DD7-83B4239DD943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4179D-D4A8-43DA-A396-D2CEC2C733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69F7-5E02-4B86-ACBF-89235D746626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AC786-780E-48F2-8AE9-13142AA284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2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0BCB-D4B9-4D72-B1F3-8B1075B8F98B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DE14B-E272-44AE-B25B-37C5E94C21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2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16111-9A2B-40C6-860E-715B0474907A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EA7D-5609-4C50-81E8-97D5CDD75A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6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7BA9-A427-4322-A537-E7D38DB43B93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581F4-584D-4703-9561-D2AB031CF9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53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597AB-93ED-4936-B54D-05DA11A7AD85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13F4A-9FDF-4909-A45A-223D64E4BC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39E14-0B3E-46C7-8665-C07D5D33E2BB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909FB-262B-4E8F-A49D-8FD196FE11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4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BE1D0-4FEB-418E-8F5A-F5B42685F597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847C-8E44-4E4E-84EF-F677EDA465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01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0097-29D9-4767-8138-CE1C1D15CD32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4DC9-A9C2-4966-B483-7538CCDB24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10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07B1A-4869-43DF-8C4A-76682D1209CF}" type="datetime1">
              <a:rPr lang="es-ES"/>
              <a:pPr>
                <a:defRPr/>
              </a:pPr>
              <a:t>28/02/2014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A22FA7-48C6-4C42-B326-4CE21BA1D9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smtClean="0">
                <a:latin typeface="Arial" charset="0"/>
              </a:rPr>
              <a:t>Análisis y diseño de algoritmos – Clase 4</a:t>
            </a:r>
            <a:endParaRPr lang="es-ES" sz="400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1825"/>
            <a:ext cx="7772400" cy="3398838"/>
          </a:xfrm>
        </p:spPr>
        <p:txBody>
          <a:bodyPr wrap="none"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i="1" smtClean="0">
                <a:latin typeface="Arial" charset="0"/>
                <a:cs typeface="Arial" charset="0"/>
              </a:rPr>
              <a:t>quickSort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Ventajas del </a:t>
            </a:r>
            <a:r>
              <a:rPr lang="es-MX" sz="3600" i="1"/>
              <a:t>quickSort</a:t>
            </a:r>
            <a:endParaRPr lang="es-ES" sz="3600" i="1"/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422275" y="1268413"/>
            <a:ext cx="835342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  <a:defRPr/>
            </a:pPr>
            <a:r>
              <a:rPr lang="es-CO" sz="2400" dirty="0"/>
              <a:t>Es muy utilizado en la práctica incluyendo en las librerías de muchos lenguajes de programación.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es-CO" sz="2400" dirty="0"/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s-CO" sz="2400" dirty="0"/>
              <a:t>Es elegante y relativamente simple a la hora de implementarlo. Es de tipo </a:t>
            </a:r>
            <a:r>
              <a:rPr lang="es-CO" sz="2400" i="1" dirty="0"/>
              <a:t>“divide &amp; </a:t>
            </a:r>
            <a:r>
              <a:rPr lang="es-CO" sz="2400" i="1" dirty="0" err="1"/>
              <a:t>conquer</a:t>
            </a:r>
            <a:r>
              <a:rPr lang="es-CO" sz="2400" i="1" dirty="0"/>
              <a:t>”</a:t>
            </a:r>
            <a:r>
              <a:rPr lang="es-CO" sz="2400" dirty="0"/>
              <a:t> pero no requiere etapa de combinación.</a:t>
            </a:r>
          </a:p>
          <a:p>
            <a:pPr algn="just">
              <a:defRPr/>
            </a:pPr>
            <a:endParaRPr lang="es-MX" sz="2400" dirty="0"/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s-MX" sz="2400" dirty="0" smtClean="0"/>
              <a:t>Con la alternativa de no usar arreglos adicionales trabaja </a:t>
            </a:r>
            <a:r>
              <a:rPr lang="es-MX" sz="2400" i="1" dirty="0"/>
              <a:t>in situ</a:t>
            </a:r>
            <a:r>
              <a:rPr lang="es-MX" sz="2400" dirty="0"/>
              <a:t>, es decir que necesita un mínimo de memoria extra.</a:t>
            </a:r>
            <a:endParaRPr lang="es-CO" sz="2400" dirty="0"/>
          </a:p>
          <a:p>
            <a:pPr marL="342900" indent="-342900" algn="just">
              <a:buFont typeface="Arial" charset="0"/>
              <a:buChar char="•"/>
              <a:defRPr/>
            </a:pPr>
            <a:endParaRPr lang="es-MX" sz="2400" dirty="0"/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es-MX" sz="2400" dirty="0"/>
              <a:t>Al agregarle un componente aleatorio tiene una eficiencia </a:t>
            </a:r>
            <a:r>
              <a:rPr lang="es-MX" sz="2400" u="sng" dirty="0"/>
              <a:t>promedio</a:t>
            </a:r>
            <a:r>
              <a:rPr lang="es-MX" sz="2400" dirty="0"/>
              <a:t> de </a:t>
            </a:r>
            <a:r>
              <a:rPr lang="es-MX" sz="2400" i="1" dirty="0"/>
              <a:t>O(n.log(n))</a:t>
            </a:r>
            <a:r>
              <a:rPr lang="es-MX" sz="2400" dirty="0"/>
              <a:t>. Esta característica es conocida como el “Teorema del </a:t>
            </a:r>
            <a:r>
              <a:rPr lang="es-MX" sz="2400" i="1" dirty="0" err="1"/>
              <a:t>quickSort</a:t>
            </a:r>
            <a:r>
              <a:rPr lang="es-MX" sz="2400" i="1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Selección de un “buen” pivote</a:t>
            </a:r>
            <a:endParaRPr lang="es-ES" sz="3600" i="1"/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422275" y="1268413"/>
            <a:ext cx="835342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Un pivote es bueno si particiona el arreglo en dos sub-arreglos de aproximadamente igual tamaño. En otras palabras si balancea los sub-problemas.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Expectativa: Un pivote seleccionado aleatoriamente con una distribución uniforme es más o menos bueno, casi siempre.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Conjetura: Si siempre se logra un particionamiento 25-75, este es lo suficientemente bueno para obtener una eficiencia </a:t>
            </a:r>
            <a:r>
              <a:rPr lang="es-MX" sz="2400" i="1"/>
              <a:t>O(n.log(n))</a:t>
            </a:r>
            <a:r>
              <a:rPr lang="es-MX" sz="2400"/>
              <a:t>. Consideremos que la mitad de los elementos nos darían ese particionamiento o mejor.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Pero vamos mejor a la demostración estadística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Análisis estadístico</a:t>
            </a:r>
            <a:endParaRPr lang="es-ES" sz="3600" i="1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422275" y="1268413"/>
            <a:ext cx="835342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Dada la elección aleatoria de pivotes, </a:t>
            </a:r>
            <a:r>
              <a:rPr lang="es-MX" sz="2400" i="1"/>
              <a:t>T(n)</a:t>
            </a:r>
            <a:r>
              <a:rPr lang="es-MX" sz="2400"/>
              <a:t> está “dominado” por el número de comparaciones puesto que el quickSort no tiene etapa de combinación y que el particionamiento básicamente se limita a comparar. Sean entonces:</a:t>
            </a:r>
          </a:p>
          <a:p>
            <a:pPr algn="just"/>
            <a:endParaRPr lang="es-MX" sz="2400"/>
          </a:p>
          <a:p>
            <a:pPr algn="just"/>
            <a:r>
              <a:rPr lang="es-MX" sz="2400" i="1"/>
              <a:t>C</a:t>
            </a:r>
            <a:r>
              <a:rPr lang="es-MX" sz="2400"/>
              <a:t>: número de comparaciones entre los elementos del arreglo</a:t>
            </a:r>
          </a:p>
          <a:p>
            <a:pPr algn="just"/>
            <a:endParaRPr lang="es-MX" sz="2400"/>
          </a:p>
          <a:p>
            <a:pPr algn="just"/>
            <a:r>
              <a:rPr lang="es-MX" sz="2400" i="1"/>
              <a:t>T(n) = E[C]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Como este valor esperado es difícil de calcular es mejor utilizar una aproximación por descomposición (descomponer </a:t>
            </a:r>
            <a:r>
              <a:rPr lang="es-MX" sz="2400" i="1"/>
              <a:t>C</a:t>
            </a:r>
            <a:r>
              <a:rPr lang="es-MX" sz="2400"/>
              <a:t> en otras variables aleatorias “más sencillas”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Análisis estadístico</a:t>
            </a:r>
            <a:endParaRPr lang="es-ES" sz="3600" i="1"/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422275" y="1268413"/>
            <a:ext cx="83534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Sea </a:t>
            </a:r>
            <a:r>
              <a:rPr lang="es-MX" sz="2400" i="1"/>
              <a:t>Z</a:t>
            </a:r>
            <a:r>
              <a:rPr lang="es-MX" i="1"/>
              <a:t>i</a:t>
            </a:r>
            <a:r>
              <a:rPr lang="es-MX" sz="2400"/>
              <a:t> el </a:t>
            </a:r>
            <a:r>
              <a:rPr lang="es-MX" sz="2400" i="1"/>
              <a:t>i</a:t>
            </a:r>
            <a:r>
              <a:rPr lang="es-MX" sz="2400"/>
              <a:t>-ésimo elemento más pequeño del arreglo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Sea </a:t>
            </a:r>
            <a:r>
              <a:rPr lang="es-MX" sz="2400" i="1"/>
              <a:t>X</a:t>
            </a:r>
            <a:r>
              <a:rPr lang="es-MX" i="1"/>
              <a:t>ij</a:t>
            </a:r>
            <a:r>
              <a:rPr lang="es-MX" sz="2400"/>
              <a:t> el número de comparaciones entre </a:t>
            </a:r>
            <a:r>
              <a:rPr lang="es-MX" sz="2400" i="1"/>
              <a:t>Z</a:t>
            </a:r>
            <a:r>
              <a:rPr lang="es-MX" i="1"/>
              <a:t>i</a:t>
            </a:r>
            <a:r>
              <a:rPr lang="es-MX" sz="2400"/>
              <a:t> y </a:t>
            </a:r>
            <a:r>
              <a:rPr lang="es-MX" sz="2400" i="1"/>
              <a:t>Z</a:t>
            </a:r>
            <a:r>
              <a:rPr lang="es-MX" i="1"/>
              <a:t>j</a:t>
            </a:r>
            <a:endParaRPr lang="es-MX" sz="2400" i="1"/>
          </a:p>
          <a:p>
            <a:pPr algn="just"/>
            <a:endParaRPr lang="es-MX" sz="2400"/>
          </a:p>
          <a:p>
            <a:pPr algn="just"/>
            <a:r>
              <a:rPr lang="es-MX" sz="2400"/>
              <a:t>¿Qué valores puede tomar esta variable?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6725" y="3429000"/>
            <a:ext cx="83534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0 ó 1, por tanto es una variable binaria :D</a:t>
            </a:r>
          </a:p>
        </p:txBody>
      </p:sp>
      <p:sp>
        <p:nvSpPr>
          <p:cNvPr id="5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22832" y="4076725"/>
            <a:ext cx="8353425" cy="2520627"/>
          </a:xfrm>
          <a:prstGeom prst="rect">
            <a:avLst/>
          </a:prstGeom>
          <a:blipFill rotWithShape="1">
            <a:blip r:embed="rId2"/>
            <a:stretch>
              <a:fillRect l="-1094" t="-1211" b="-2155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s-CO">
                <a:noFill/>
              </a:rPr>
              <a:t> 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652963"/>
            <a:ext cx="5024437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Análisis estadístico</a:t>
            </a:r>
            <a:endParaRPr lang="es-ES" sz="3600" i="1"/>
          </a:p>
        </p:txBody>
      </p:sp>
      <p:sp>
        <p:nvSpPr>
          <p:cNvPr id="10243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22275" y="1268413"/>
            <a:ext cx="8353425" cy="720427"/>
          </a:xfrm>
          <a:prstGeom prst="rect">
            <a:avLst/>
          </a:prstGeom>
          <a:blipFill rotWithShape="1">
            <a:blip r:embed="rId2"/>
            <a:stretch>
              <a:fillRect l="-109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s-CO">
                <a:noFill/>
              </a:rPr>
              <a:t> 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288" y="1989138"/>
            <a:ext cx="8353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Dados </a:t>
            </a:r>
            <a:r>
              <a:rPr lang="es-MX" sz="2400" i="1"/>
              <a:t>Z</a:t>
            </a:r>
            <a:r>
              <a:rPr lang="es-MX" i="1"/>
              <a:t>i</a:t>
            </a:r>
            <a:r>
              <a:rPr lang="es-MX" sz="2400"/>
              <a:t> y </a:t>
            </a:r>
            <a:r>
              <a:rPr lang="es-MX" sz="2400" i="1"/>
              <a:t>Z</a:t>
            </a:r>
            <a:r>
              <a:rPr lang="es-MX" i="1"/>
              <a:t>j</a:t>
            </a:r>
            <a:r>
              <a:rPr lang="es-MX" sz="2400"/>
              <a:t> con </a:t>
            </a:r>
            <a:r>
              <a:rPr lang="es-MX" sz="2400" i="1"/>
              <a:t>i&lt;j</a:t>
            </a:r>
            <a:r>
              <a:rPr lang="es-MX" sz="2400"/>
              <a:t> tendríamos el siguiente sub-arreglo:</a:t>
            </a:r>
          </a:p>
          <a:p>
            <a:pPr algn="just"/>
            <a:endParaRPr lang="es-MX" sz="2400"/>
          </a:p>
          <a:p>
            <a:pPr algn="just"/>
            <a:r>
              <a:rPr lang="es-MX" sz="2400" i="1"/>
              <a:t>Z</a:t>
            </a:r>
            <a:r>
              <a:rPr lang="es-MX" i="1"/>
              <a:t>i</a:t>
            </a:r>
            <a:r>
              <a:rPr lang="es-MX" sz="2400" i="1"/>
              <a:t>, Z</a:t>
            </a:r>
            <a:r>
              <a:rPr lang="es-MX" i="1"/>
              <a:t>i+1</a:t>
            </a:r>
            <a:r>
              <a:rPr lang="es-MX" sz="2400" i="1"/>
              <a:t>, …, Z</a:t>
            </a:r>
            <a:r>
              <a:rPr lang="es-MX" i="1"/>
              <a:t>j-1</a:t>
            </a:r>
            <a:r>
              <a:rPr lang="es-MX" sz="2400" i="1"/>
              <a:t>, Z</a:t>
            </a:r>
            <a:r>
              <a:rPr lang="es-MX" i="1"/>
              <a:t>j</a:t>
            </a:r>
            <a:r>
              <a:rPr lang="es-MX" sz="2400"/>
              <a:t>    y podría suceder que: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a) El pivote sea elegido por fuera de este sub-arreglo, caso en el cual todos pasarían al mismo llamado recursivo; ó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b) </a:t>
            </a:r>
            <a:r>
              <a:rPr lang="es-MX" sz="2400" i="1"/>
              <a:t>Z</a:t>
            </a:r>
            <a:r>
              <a:rPr lang="es-MX" i="1"/>
              <a:t>i</a:t>
            </a:r>
            <a:r>
              <a:rPr lang="es-MX" sz="2400"/>
              <a:t> o </a:t>
            </a:r>
            <a:r>
              <a:rPr lang="es-MX" sz="2400" i="1"/>
              <a:t>Z</a:t>
            </a:r>
            <a:r>
              <a:rPr lang="es-MX" i="1"/>
              <a:t>j</a:t>
            </a:r>
            <a:r>
              <a:rPr lang="es-MX" sz="2400"/>
              <a:t> sea elegido, caso en el cual Xij = 1; ó</a:t>
            </a:r>
          </a:p>
          <a:p>
            <a:pPr algn="just"/>
            <a:endParaRPr lang="es-MX" sz="2400"/>
          </a:p>
          <a:p>
            <a:pPr algn="just"/>
            <a:r>
              <a:rPr lang="es-MX" sz="2400"/>
              <a:t>c) Ni </a:t>
            </a:r>
            <a:r>
              <a:rPr lang="es-MX" sz="2400" i="1"/>
              <a:t>Zi</a:t>
            </a:r>
            <a:r>
              <a:rPr lang="es-MX" sz="2400"/>
              <a:t> ni </a:t>
            </a:r>
            <a:r>
              <a:rPr lang="es-MX" sz="2400" i="1"/>
              <a:t>Zj</a:t>
            </a:r>
            <a:r>
              <a:rPr lang="es-MX" sz="2400"/>
              <a:t> sea elegido, caso en el cual Xij = 0 pues pasarían a diferentes llamados recursivos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Análisis estadístico</a:t>
            </a:r>
            <a:endParaRPr lang="es-ES" sz="3600" i="1"/>
          </a:p>
        </p:txBody>
      </p:sp>
      <p:sp>
        <p:nvSpPr>
          <p:cNvPr id="10243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22275" y="1268413"/>
            <a:ext cx="8353425" cy="5112915"/>
          </a:xfrm>
          <a:prstGeom prst="rect">
            <a:avLst/>
          </a:prstGeom>
          <a:blipFill rotWithShape="1">
            <a:blip r:embed="rId2"/>
            <a:stretch>
              <a:fillRect l="-4449" r="-1094" b="-26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s-CO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/>
              <a:t>Tareas</a:t>
            </a:r>
            <a:endParaRPr lang="es-ES" sz="400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609600" y="1196975"/>
            <a:ext cx="79946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/>
              <a:t>Programar el </a:t>
            </a:r>
            <a:r>
              <a:rPr lang="es-MX" sz="2400" i="1" dirty="0" err="1"/>
              <a:t>quickSort</a:t>
            </a:r>
            <a:r>
              <a:rPr lang="es-MX" sz="2400" i="1" dirty="0"/>
              <a:t> </a:t>
            </a:r>
            <a:r>
              <a:rPr lang="es-MX" sz="2400" dirty="0"/>
              <a:t>, luego probarlo con diferentes tamaños de arreglos (100, 1.000, 10.000, 100.000, 1’000.000). Hacer un gráfico tamaño vs tiempo de ejecución. Comprobar si tiene la forma </a:t>
            </a:r>
            <a:r>
              <a:rPr lang="es-MX" sz="2400" i="1" dirty="0"/>
              <a:t>n*log(n). </a:t>
            </a:r>
            <a:r>
              <a:rPr lang="es-MX" sz="2400" dirty="0"/>
              <a:t>Comparar los resultados con los obtenidos en clases anterior para </a:t>
            </a:r>
            <a:r>
              <a:rPr lang="es-MX" sz="2400" i="1" dirty="0" err="1"/>
              <a:t>selectSort</a:t>
            </a:r>
            <a:r>
              <a:rPr lang="es-MX" sz="2400" dirty="0"/>
              <a:t>, </a:t>
            </a:r>
            <a:r>
              <a:rPr lang="es-MX" sz="2400" i="1" dirty="0" err="1"/>
              <a:t>insertSort</a:t>
            </a:r>
            <a:r>
              <a:rPr lang="es-MX" sz="2400" dirty="0"/>
              <a:t>, </a:t>
            </a:r>
            <a:r>
              <a:rPr lang="es-MX" sz="2400" i="1" dirty="0" err="1"/>
              <a:t>bubbleSort</a:t>
            </a:r>
            <a:r>
              <a:rPr lang="es-MX" sz="2400" i="1" dirty="0"/>
              <a:t> y </a:t>
            </a:r>
            <a:r>
              <a:rPr lang="es-MX" sz="2400" i="1" dirty="0" err="1"/>
              <a:t>mergeSort</a:t>
            </a:r>
            <a:r>
              <a:rPr lang="es-MX" sz="2400" dirty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400" dirty="0"/>
              <a:t>Adicional: Leer </a:t>
            </a:r>
            <a:r>
              <a:rPr lang="en-US" sz="2400" i="1" dirty="0"/>
              <a:t>Engineering a Sort Function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profundizar</a:t>
            </a:r>
            <a:r>
              <a:rPr lang="en-US" sz="2400" dirty="0"/>
              <a:t> en el </a:t>
            </a:r>
            <a:r>
              <a:rPr lang="en-US" sz="2400" dirty="0" err="1"/>
              <a:t>tema</a:t>
            </a:r>
            <a:r>
              <a:rPr lang="es-MX" sz="2400" dirty="0"/>
              <a:t>.</a:t>
            </a:r>
            <a:endParaRPr lang="es-MX" sz="2400" i="1" dirty="0"/>
          </a:p>
          <a:p>
            <a:pPr algn="just">
              <a:defRPr/>
            </a:pPr>
            <a:endParaRPr lang="es-MX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¿Cuál es el pecado del </a:t>
            </a:r>
            <a:r>
              <a:rPr lang="es-MX" sz="3600" i="1"/>
              <a:t>mergeSort</a:t>
            </a:r>
            <a:r>
              <a:rPr lang="es-MX" sz="3600"/>
              <a:t>?</a:t>
            </a:r>
            <a:endParaRPr lang="es-ES" sz="3600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468313" y="1268413"/>
            <a:ext cx="8280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Ya vimos que la eficiencia del mergeSort respecto a ejecución es O(n.log(n)), pero ¿Qué pasa con la eficiencia respecto al manejo de memoria?</a:t>
            </a:r>
          </a:p>
          <a:p>
            <a:pPr algn="just"/>
            <a:endParaRPr lang="es-MX" sz="24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781300"/>
            <a:ext cx="604996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300788" y="3933825"/>
            <a:ext cx="27892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/>
              <a:t>Pues resulta que también es n.log(n)</a:t>
            </a:r>
          </a:p>
          <a:p>
            <a:pPr algn="just"/>
            <a:endParaRPr lang="es-MX" sz="2400"/>
          </a:p>
        </p:txBody>
      </p:sp>
      <p:sp>
        <p:nvSpPr>
          <p:cNvPr id="3" name="2 Flecha circular"/>
          <p:cNvSpPr/>
          <p:nvPr/>
        </p:nvSpPr>
        <p:spPr>
          <a:xfrm rot="715641">
            <a:off x="5641975" y="2930525"/>
            <a:ext cx="1511300" cy="16557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35489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755650" y="23653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quickSort</a:t>
            </a:r>
            <a:endParaRPr lang="es-ES" sz="3600" i="1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422275" y="1125538"/>
            <a:ext cx="83534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CO" sz="2400" dirty="0"/>
              <a:t>Postulado por </a:t>
            </a:r>
            <a:r>
              <a:rPr lang="es-CO" sz="2400" dirty="0" err="1"/>
              <a:t>Hoore</a:t>
            </a:r>
            <a:r>
              <a:rPr lang="es-CO" sz="2400" dirty="0"/>
              <a:t> en 1961, funciona de la siguiente manera:</a:t>
            </a:r>
          </a:p>
          <a:p>
            <a:pPr algn="just">
              <a:defRPr/>
            </a:pPr>
            <a:endParaRPr lang="es-CO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Elegir un elemento del arreglo llamado </a:t>
            </a:r>
            <a:r>
              <a:rPr lang="es-CO" sz="2400" i="1" dirty="0"/>
              <a:t>pivote </a:t>
            </a:r>
            <a:r>
              <a:rPr lang="es-CO" sz="2400" dirty="0"/>
              <a:t>(el primero por ejemplo).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Partir el arreglo: Mover los demás elementos del arreglo a cada lado del pivote, de manera que a un lado queden todos los menores que él, y al otro los mayores.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El arreglo queda separado en dos sub-arreglos, uno formado por los elementos a la izquierda del pivote, y otro por los elementos a su derecha.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O" sz="2400" dirty="0"/>
              <a:t>Repetir este proceso de forma recursiva para cada sub-arreglo mientras éstos contengan más de un elemento. Una vez terminado este proceso todos los elementos estarán ordenados.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755650" y="23653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quickSort</a:t>
            </a:r>
            <a:endParaRPr lang="es-ES" sz="3600" i="1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908175" y="1268413"/>
          <a:ext cx="489584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908175" y="1989138"/>
          <a:ext cx="489584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908175" y="2719388"/>
          <a:ext cx="1835151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17"/>
                <a:gridCol w="611717"/>
                <a:gridCol w="61171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88" marR="9138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88" marR="9138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88" marR="9138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4356100" y="2708275"/>
          <a:ext cx="2447924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908175" y="3500438"/>
          <a:ext cx="1835151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17"/>
                <a:gridCol w="611717"/>
                <a:gridCol w="61171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88" marR="9138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88" marR="9138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88" marR="9138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356100" y="3500438"/>
          <a:ext cx="244792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908175" y="4230688"/>
          <a:ext cx="6111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8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9" marR="91309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3140075" y="4221163"/>
          <a:ext cx="612775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356100" y="4211638"/>
          <a:ext cx="122396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2"/>
                <a:gridCol w="611982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1908175" y="4951413"/>
          <a:ext cx="6111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8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9" marR="91309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3154363" y="4941888"/>
          <a:ext cx="611187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8" marR="9130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4356100" y="4941888"/>
          <a:ext cx="122396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2"/>
                <a:gridCol w="611982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4319588" y="5651500"/>
          <a:ext cx="6127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4319588" y="6372225"/>
          <a:ext cx="6127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13" name="12 Conector recto de flecha"/>
          <p:cNvCxnSpPr>
            <a:stCxn id="4" idx="2"/>
            <a:endCxn id="5" idx="0"/>
          </p:cNvCxnSpPr>
          <p:nvPr/>
        </p:nvCxnSpPr>
        <p:spPr>
          <a:xfrm>
            <a:off x="4356099" y="1638300"/>
            <a:ext cx="0" cy="350838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" idx="2"/>
            <a:endCxn id="8" idx="0"/>
          </p:cNvCxnSpPr>
          <p:nvPr/>
        </p:nvCxnSpPr>
        <p:spPr>
          <a:xfrm>
            <a:off x="2825750" y="3089275"/>
            <a:ext cx="0" cy="411163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3" idx="2"/>
            <a:endCxn id="9" idx="0"/>
          </p:cNvCxnSpPr>
          <p:nvPr/>
        </p:nvCxnSpPr>
        <p:spPr>
          <a:xfrm>
            <a:off x="5580062" y="3078163"/>
            <a:ext cx="0" cy="422275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7" idx="2"/>
            <a:endCxn id="14" idx="0"/>
          </p:cNvCxnSpPr>
          <p:nvPr/>
        </p:nvCxnSpPr>
        <p:spPr>
          <a:xfrm>
            <a:off x="2212975" y="4600575"/>
            <a:ext cx="0" cy="350838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2" idx="2"/>
            <a:endCxn id="15" idx="0"/>
          </p:cNvCxnSpPr>
          <p:nvPr/>
        </p:nvCxnSpPr>
        <p:spPr>
          <a:xfrm>
            <a:off x="3446463" y="4591050"/>
            <a:ext cx="14287" cy="350838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0" idx="2"/>
            <a:endCxn id="16" idx="0"/>
          </p:cNvCxnSpPr>
          <p:nvPr/>
        </p:nvCxnSpPr>
        <p:spPr>
          <a:xfrm>
            <a:off x="4968082" y="4581525"/>
            <a:ext cx="0" cy="360363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7" idx="2"/>
            <a:endCxn id="19" idx="0"/>
          </p:cNvCxnSpPr>
          <p:nvPr/>
        </p:nvCxnSpPr>
        <p:spPr>
          <a:xfrm>
            <a:off x="4625975" y="6021388"/>
            <a:ext cx="0" cy="350837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endCxn id="2" idx="0"/>
          </p:cNvCxnSpPr>
          <p:nvPr/>
        </p:nvCxnSpPr>
        <p:spPr>
          <a:xfrm flipH="1">
            <a:off x="2825750" y="2349500"/>
            <a:ext cx="1169988" cy="3698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3" idx="0"/>
          </p:cNvCxnSpPr>
          <p:nvPr/>
        </p:nvCxnSpPr>
        <p:spPr>
          <a:xfrm>
            <a:off x="3995738" y="2349500"/>
            <a:ext cx="1584324" cy="3587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8" idx="2"/>
            <a:endCxn id="7" idx="0"/>
          </p:cNvCxnSpPr>
          <p:nvPr/>
        </p:nvCxnSpPr>
        <p:spPr>
          <a:xfrm flipH="1">
            <a:off x="2213769" y="3870325"/>
            <a:ext cx="611981" cy="3603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8" idx="2"/>
            <a:endCxn id="12" idx="0"/>
          </p:cNvCxnSpPr>
          <p:nvPr/>
        </p:nvCxnSpPr>
        <p:spPr>
          <a:xfrm>
            <a:off x="2825750" y="3870325"/>
            <a:ext cx="620712" cy="3508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endCxn id="10" idx="0"/>
          </p:cNvCxnSpPr>
          <p:nvPr/>
        </p:nvCxnSpPr>
        <p:spPr>
          <a:xfrm flipH="1">
            <a:off x="4968082" y="3870325"/>
            <a:ext cx="827881" cy="3413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endCxn id="17" idx="0"/>
          </p:cNvCxnSpPr>
          <p:nvPr/>
        </p:nvCxnSpPr>
        <p:spPr>
          <a:xfrm flipH="1">
            <a:off x="4625975" y="5311775"/>
            <a:ext cx="666750" cy="3397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68 Tabla"/>
          <p:cNvGraphicFramePr>
            <a:graphicFrameLocks noGrp="1"/>
          </p:cNvGraphicFramePr>
          <p:nvPr/>
        </p:nvGraphicFramePr>
        <p:xfrm>
          <a:off x="6192838" y="4211638"/>
          <a:ext cx="611187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308" marR="91308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1" name="70 Conector recto de flecha"/>
          <p:cNvCxnSpPr>
            <a:endCxn id="69" idx="0"/>
          </p:cNvCxnSpPr>
          <p:nvPr/>
        </p:nvCxnSpPr>
        <p:spPr>
          <a:xfrm>
            <a:off x="5795963" y="3870325"/>
            <a:ext cx="701675" cy="3413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73 Tabla"/>
          <p:cNvGraphicFramePr>
            <a:graphicFrameLocks noGrp="1"/>
          </p:cNvGraphicFramePr>
          <p:nvPr/>
        </p:nvGraphicFramePr>
        <p:xfrm>
          <a:off x="6205538" y="4930775"/>
          <a:ext cx="6127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775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546" marR="91546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cxnSp>
        <p:nvCxnSpPr>
          <p:cNvPr id="75" name="74 Conector recto de flecha"/>
          <p:cNvCxnSpPr>
            <a:stCxn id="69" idx="2"/>
            <a:endCxn id="74" idx="0"/>
          </p:cNvCxnSpPr>
          <p:nvPr/>
        </p:nvCxnSpPr>
        <p:spPr>
          <a:xfrm>
            <a:off x="6497638" y="4581525"/>
            <a:ext cx="14287" cy="349250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5292725" y="5311775"/>
            <a:ext cx="88900" cy="3397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755650" y="1889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Ordenamiento mediante </a:t>
            </a:r>
            <a:r>
              <a:rPr lang="es-MX" sz="3600" i="1"/>
              <a:t>quickSort</a:t>
            </a:r>
            <a:endParaRPr lang="es-ES" sz="3600" i="1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000" dirty="0"/>
              <a:t>El pseudocódigo completo en un alto nivel de abstracción sería: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/>
              <a:t>quickSort</a:t>
            </a:r>
            <a:r>
              <a:rPr lang="es-MX" sz="2000" dirty="0"/>
              <a:t>(</a:t>
            </a:r>
            <a:r>
              <a:rPr lang="es-MX" sz="2000" dirty="0" err="1"/>
              <a:t>X,n</a:t>
            </a:r>
            <a:r>
              <a:rPr lang="es-MX" sz="2000" dirty="0"/>
              <a:t>){</a:t>
            </a:r>
          </a:p>
          <a:p>
            <a:pPr algn="just"/>
            <a:r>
              <a:rPr lang="es-MX" sz="2000" dirty="0"/>
              <a:t>    </a:t>
            </a:r>
            <a:r>
              <a:rPr lang="es-MX" sz="2000" dirty="0" err="1"/>
              <a:t>quickSort</a:t>
            </a:r>
            <a:r>
              <a:rPr lang="es-MX" sz="2000" dirty="0"/>
              <a:t>(X,0,n-1)</a:t>
            </a:r>
          </a:p>
          <a:p>
            <a:pPr algn="just"/>
            <a:r>
              <a:rPr lang="es-MX" sz="2000" dirty="0"/>
              <a:t>}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/>
              <a:t>quickSort</a:t>
            </a:r>
            <a:r>
              <a:rPr lang="es-MX" sz="2000" dirty="0"/>
              <a:t>(X, a, b){</a:t>
            </a:r>
          </a:p>
          <a:p>
            <a:pPr algn="just"/>
            <a:r>
              <a:rPr lang="es-MX" sz="2000" dirty="0"/>
              <a:t>    </a:t>
            </a:r>
            <a:r>
              <a:rPr lang="es-MX" sz="2000" dirty="0" err="1"/>
              <a:t>if</a:t>
            </a:r>
            <a:r>
              <a:rPr lang="es-MX" sz="2000" dirty="0"/>
              <a:t> n &gt; 1{ </a:t>
            </a:r>
          </a:p>
          <a:p>
            <a:pPr algn="just"/>
            <a:r>
              <a:rPr lang="es-MX" sz="2000" dirty="0"/>
              <a:t>      </a:t>
            </a:r>
            <a:r>
              <a:rPr lang="es-MX" sz="2000" dirty="0" smtClean="0"/>
              <a:t>v </a:t>
            </a:r>
            <a:r>
              <a:rPr lang="es-MX" sz="2000" dirty="0"/>
              <a:t>= </a:t>
            </a:r>
            <a:r>
              <a:rPr lang="es-MX" sz="2000" dirty="0" err="1"/>
              <a:t>choosePivot</a:t>
            </a:r>
            <a:r>
              <a:rPr lang="es-MX" sz="2000" dirty="0"/>
              <a:t>(X, a, b)</a:t>
            </a:r>
          </a:p>
          <a:p>
            <a:pPr algn="just"/>
            <a:r>
              <a:rPr lang="es-MX" sz="2000" dirty="0"/>
              <a:t>      </a:t>
            </a:r>
            <a:r>
              <a:rPr lang="es-MX" sz="2000" dirty="0" smtClean="0"/>
              <a:t>p = </a:t>
            </a:r>
            <a:r>
              <a:rPr lang="es-MX" sz="2000" dirty="0" err="1" smtClean="0"/>
              <a:t>partition</a:t>
            </a:r>
            <a:r>
              <a:rPr lang="es-MX" sz="2000" dirty="0" smtClean="0"/>
              <a:t>(X</a:t>
            </a:r>
            <a:r>
              <a:rPr lang="es-MX" sz="2000" dirty="0"/>
              <a:t>, a, b, </a:t>
            </a:r>
            <a:r>
              <a:rPr lang="es-MX" sz="2000" dirty="0" smtClean="0"/>
              <a:t>v) </a:t>
            </a:r>
            <a:r>
              <a:rPr lang="es-MX" sz="2000" dirty="0" smtClean="0"/>
              <a:t>// luego del llamado el pivote </a:t>
            </a:r>
            <a:r>
              <a:rPr lang="es-MX" sz="2000" dirty="0" smtClean="0"/>
              <a:t>queda donde </a:t>
            </a:r>
            <a:r>
              <a:rPr lang="es-MX" sz="2000" dirty="0" smtClean="0"/>
              <a:t>debe</a:t>
            </a:r>
            <a:endParaRPr lang="es-MX" sz="2000" dirty="0"/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quickSort</a:t>
            </a:r>
            <a:r>
              <a:rPr lang="es-MX" sz="2000" dirty="0"/>
              <a:t>(X, a, p-1)</a:t>
            </a:r>
          </a:p>
          <a:p>
            <a:pPr algn="just"/>
            <a:r>
              <a:rPr lang="es-MX" sz="2000" dirty="0"/>
              <a:t>      </a:t>
            </a:r>
            <a:r>
              <a:rPr lang="es-MX" sz="2000" dirty="0" err="1"/>
              <a:t>quickSort</a:t>
            </a:r>
            <a:r>
              <a:rPr lang="es-MX" sz="2000" dirty="0"/>
              <a:t>(X, p+1, b)</a:t>
            </a:r>
          </a:p>
          <a:p>
            <a:pPr algn="just"/>
            <a:r>
              <a:rPr lang="es-MX" sz="2000" dirty="0"/>
              <a:t>   }</a:t>
            </a:r>
          </a:p>
          <a:p>
            <a:pPr algn="just"/>
            <a:r>
              <a:rPr lang="es-MX" sz="2000" dirty="0"/>
              <a:t>}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*Se hacen varias simplificaciones, por ejemplo se asume que a&gt;b y que el arreglo no tiene elementos repetidos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ChangeArrowheads="1"/>
          </p:cNvSpPr>
          <p:nvPr/>
        </p:nvSpPr>
        <p:spPr bwMode="auto">
          <a:xfrm>
            <a:off x="755650" y="23653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El particionamiento en más detalle</a:t>
            </a:r>
            <a:endParaRPr lang="es-ES" sz="3600" i="1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422275" y="3500438"/>
            <a:ext cx="835342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s-MX" sz="2400" dirty="0"/>
              <a:t>Una vez terminado, el pivote queda exactamente en la posición que le corresponde del arreglo ordenado.</a:t>
            </a:r>
          </a:p>
          <a:p>
            <a:pPr marL="342900" indent="-342900" algn="just">
              <a:buFont typeface="Arial" charset="0"/>
              <a:buChar char="•"/>
            </a:pPr>
            <a:endParaRPr lang="es-MX" sz="2400" dirty="0"/>
          </a:p>
          <a:p>
            <a:pPr marL="342900" indent="-342900" algn="just">
              <a:buFont typeface="Arial" charset="0"/>
              <a:buChar char="•"/>
            </a:pPr>
            <a:r>
              <a:rPr lang="es-MX" sz="2400" dirty="0"/>
              <a:t>Ocurre en un tiempo linear O(n)</a:t>
            </a:r>
          </a:p>
          <a:p>
            <a:pPr marL="342900" indent="-342900" algn="just">
              <a:buFont typeface="Arial" charset="0"/>
              <a:buChar char="•"/>
            </a:pPr>
            <a:endParaRPr lang="es-MX" sz="2400" dirty="0"/>
          </a:p>
          <a:p>
            <a:pPr marL="342900" indent="-342900" algn="just">
              <a:buFont typeface="Arial" charset="0"/>
              <a:buChar char="•"/>
            </a:pPr>
            <a:r>
              <a:rPr lang="es-MX" sz="2400" dirty="0"/>
              <a:t>Reduce el tamaño del </a:t>
            </a:r>
            <a:r>
              <a:rPr lang="es-MX" sz="2400" dirty="0" smtClean="0"/>
              <a:t>problema</a:t>
            </a:r>
            <a:endParaRPr lang="es-MX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908175" y="1341438"/>
          <a:ext cx="489584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908175" y="2266950"/>
          <a:ext cx="489584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>
            <a:stCxn id="4" idx="2"/>
            <a:endCxn id="5" idx="0"/>
          </p:cNvCxnSpPr>
          <p:nvPr/>
        </p:nvCxnSpPr>
        <p:spPr>
          <a:xfrm>
            <a:off x="4356099" y="1711325"/>
            <a:ext cx="0" cy="555625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3" name="1 CuadroTexto"/>
          <p:cNvSpPr txBox="1">
            <a:spLocks noChangeArrowheads="1"/>
          </p:cNvSpPr>
          <p:nvPr/>
        </p:nvSpPr>
        <p:spPr bwMode="auto">
          <a:xfrm>
            <a:off x="1854200" y="2957513"/>
            <a:ext cx="192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sz="2000"/>
              <a:t>&lt; que el pivote</a:t>
            </a:r>
            <a:endParaRPr lang="es-CO"/>
          </a:p>
        </p:txBody>
      </p:sp>
      <p:sp>
        <p:nvSpPr>
          <p:cNvPr id="3" name="2 Abrir llave"/>
          <p:cNvSpPr/>
          <p:nvPr/>
        </p:nvSpPr>
        <p:spPr>
          <a:xfrm rot="16200000">
            <a:off x="2665412" y="1897063"/>
            <a:ext cx="303213" cy="1925638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215" name="8 CuadroTexto"/>
          <p:cNvSpPr txBox="1">
            <a:spLocks noChangeArrowheads="1"/>
          </p:cNvSpPr>
          <p:nvPr/>
        </p:nvSpPr>
        <p:spPr bwMode="auto">
          <a:xfrm>
            <a:off x="4373563" y="2957513"/>
            <a:ext cx="2430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sz="2000"/>
              <a:t>&gt; que el pivote</a:t>
            </a:r>
            <a:endParaRPr lang="es-CO"/>
          </a:p>
        </p:txBody>
      </p:sp>
      <p:sp>
        <p:nvSpPr>
          <p:cNvPr id="10" name="9 Abrir llave"/>
          <p:cNvSpPr/>
          <p:nvPr/>
        </p:nvSpPr>
        <p:spPr>
          <a:xfrm rot="16200000">
            <a:off x="5437187" y="1644651"/>
            <a:ext cx="303213" cy="2430462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755650" y="11588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El particionamiento en más detalle</a:t>
            </a:r>
            <a:endParaRPr lang="es-ES" sz="3600" i="1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422275" y="908050"/>
            <a:ext cx="83534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Primera alternativa: </a:t>
            </a:r>
            <a:r>
              <a:rPr lang="es-MX" sz="2400" i="1"/>
              <a:t>n</a:t>
            </a:r>
            <a:r>
              <a:rPr lang="es-MX" sz="2400"/>
              <a:t> memoria adicional (temporal) </a:t>
            </a:r>
            <a:endParaRPr lang="es-CO" sz="240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763713" y="1546225"/>
          <a:ext cx="489584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763713" y="2193925"/>
          <a:ext cx="489584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12 Conector recto de flecha"/>
          <p:cNvCxnSpPr>
            <a:stCxn id="11" idx="2"/>
            <a:endCxn id="12" idx="0"/>
          </p:cNvCxnSpPr>
          <p:nvPr/>
        </p:nvCxnSpPr>
        <p:spPr>
          <a:xfrm>
            <a:off x="4211637" y="1916113"/>
            <a:ext cx="0" cy="277812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7" name="6 Rectángulo"/>
          <p:cNvSpPr>
            <a:spLocks noChangeArrowheads="1"/>
          </p:cNvSpPr>
          <p:nvPr/>
        </p:nvSpPr>
        <p:spPr bwMode="auto">
          <a:xfrm>
            <a:off x="538163" y="2708275"/>
            <a:ext cx="30972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partition</a:t>
            </a:r>
            <a:r>
              <a:rPr lang="es-MX" dirty="0"/>
              <a:t>(X, a, </a:t>
            </a:r>
            <a:r>
              <a:rPr lang="es-MX" dirty="0" smtClean="0"/>
              <a:t>b, p){</a:t>
            </a:r>
            <a:endParaRPr lang="es-MX" dirty="0"/>
          </a:p>
          <a:p>
            <a:pPr algn="just"/>
            <a:r>
              <a:rPr lang="es-MX" dirty="0"/>
              <a:t>   i = a</a:t>
            </a:r>
          </a:p>
          <a:p>
            <a:pPr algn="just"/>
            <a:r>
              <a:rPr lang="es-MX" dirty="0"/>
              <a:t>   j = b</a:t>
            </a:r>
          </a:p>
          <a:p>
            <a:pPr algn="just"/>
            <a:r>
              <a:rPr lang="es-MX" dirty="0"/>
              <a:t>   c = a+1</a:t>
            </a:r>
          </a:p>
          <a:p>
            <a:pPr algn="just"/>
            <a:r>
              <a:rPr lang="es-MX" dirty="0"/>
              <a:t>   </a:t>
            </a:r>
            <a:r>
              <a:rPr lang="es-MX" dirty="0" err="1"/>
              <a:t>while</a:t>
            </a:r>
            <a:r>
              <a:rPr lang="es-MX" dirty="0"/>
              <a:t> c &lt;= b {</a:t>
            </a:r>
          </a:p>
          <a:p>
            <a:pPr algn="just"/>
            <a:r>
              <a:rPr lang="es-MX" dirty="0"/>
              <a:t>      </a:t>
            </a:r>
            <a:r>
              <a:rPr lang="es-MX" dirty="0" err="1"/>
              <a:t>if</a:t>
            </a:r>
            <a:r>
              <a:rPr lang="es-MX" dirty="0"/>
              <a:t> X[c] &lt; </a:t>
            </a:r>
            <a:r>
              <a:rPr lang="es-MX" dirty="0" smtClean="0"/>
              <a:t>X[p]</a:t>
            </a:r>
            <a:endParaRPr lang="es-MX" dirty="0"/>
          </a:p>
          <a:p>
            <a:pPr algn="just"/>
            <a:r>
              <a:rPr lang="es-MX" dirty="0"/>
              <a:t>         Y[i] = X[c]</a:t>
            </a:r>
          </a:p>
          <a:p>
            <a:pPr algn="just"/>
            <a:r>
              <a:rPr lang="es-MX" dirty="0"/>
              <a:t>          i ++</a:t>
            </a:r>
          </a:p>
          <a:p>
            <a:pPr algn="just"/>
            <a:r>
              <a:rPr lang="es-MX" dirty="0"/>
              <a:t>      </a:t>
            </a:r>
            <a:r>
              <a:rPr lang="es-MX" dirty="0" err="1"/>
              <a:t>else</a:t>
            </a:r>
            <a:endParaRPr lang="es-MX" dirty="0"/>
          </a:p>
          <a:p>
            <a:pPr algn="just"/>
            <a:r>
              <a:rPr lang="es-MX" dirty="0"/>
              <a:t>         Y[j] = X[c]</a:t>
            </a:r>
          </a:p>
          <a:p>
            <a:pPr algn="just"/>
            <a:r>
              <a:rPr lang="es-MX" dirty="0"/>
              <a:t>          j –</a:t>
            </a:r>
          </a:p>
          <a:p>
            <a:pPr algn="just"/>
            <a:r>
              <a:rPr lang="es-MX" dirty="0"/>
              <a:t>      c ++</a:t>
            </a:r>
          </a:p>
          <a:p>
            <a:pPr algn="just"/>
            <a:r>
              <a:rPr lang="es-MX" dirty="0"/>
              <a:t>   }</a:t>
            </a:r>
          </a:p>
          <a:p>
            <a:pPr algn="just"/>
            <a:r>
              <a:rPr lang="es-MX" dirty="0"/>
              <a:t>   Y[i+1] = </a:t>
            </a:r>
            <a:r>
              <a:rPr lang="es-MX" dirty="0" smtClean="0"/>
              <a:t>X[p]</a:t>
            </a:r>
            <a:endParaRPr lang="es-MX" dirty="0"/>
          </a:p>
          <a:p>
            <a:pPr algn="just"/>
            <a:r>
              <a:rPr lang="es-MX" dirty="0"/>
              <a:t>}</a:t>
            </a:r>
          </a:p>
        </p:txBody>
      </p:sp>
      <p:sp>
        <p:nvSpPr>
          <p:cNvPr id="8238" name="7 Rectángulo"/>
          <p:cNvSpPr>
            <a:spLocks noChangeArrowheads="1"/>
          </p:cNvSpPr>
          <p:nvPr/>
        </p:nvSpPr>
        <p:spPr bwMode="auto">
          <a:xfrm>
            <a:off x="4104456" y="4245074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 dirty="0"/>
              <a:t>Esto es suponiendo que el pivote es el primer elemento, en caso que no lo sea basta intercambiar el pivote con el primer elemento como primer paso</a:t>
            </a:r>
          </a:p>
        </p:txBody>
      </p:sp>
      <p:sp>
        <p:nvSpPr>
          <p:cNvPr id="18" name="17 Cerrar llave"/>
          <p:cNvSpPr/>
          <p:nvPr/>
        </p:nvSpPr>
        <p:spPr>
          <a:xfrm>
            <a:off x="3491681" y="2925018"/>
            <a:ext cx="576263" cy="3816350"/>
          </a:xfrm>
          <a:prstGeom prst="rightBrace">
            <a:avLst>
              <a:gd name="adj1" fmla="val 7940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755650" y="236538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El particionamiento en más detalle</a:t>
            </a:r>
            <a:endParaRPr lang="es-ES" sz="3600" i="1"/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422275" y="1125538"/>
            <a:ext cx="8353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/>
              <a:t>Segunda alternativa: </a:t>
            </a:r>
            <a:r>
              <a:rPr lang="es-MX" sz="2400" i="1"/>
              <a:t>1</a:t>
            </a:r>
            <a:r>
              <a:rPr lang="es-MX" sz="2400"/>
              <a:t> memoria adicional</a:t>
            </a:r>
            <a:endParaRPr lang="es-CO" sz="240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763713" y="1763713"/>
          <a:ext cx="489584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763713" y="2411413"/>
          <a:ext cx="489584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CO" sz="18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CO" sz="1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12 Conector recto de flecha"/>
          <p:cNvCxnSpPr>
            <a:stCxn id="11" idx="2"/>
            <a:endCxn id="12" idx="0"/>
          </p:cNvCxnSpPr>
          <p:nvPr/>
        </p:nvCxnSpPr>
        <p:spPr>
          <a:xfrm>
            <a:off x="4211637" y="2133600"/>
            <a:ext cx="0" cy="277813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1" name="6 Rectángulo"/>
          <p:cNvSpPr>
            <a:spLocks noChangeArrowheads="1"/>
          </p:cNvSpPr>
          <p:nvPr/>
        </p:nvSpPr>
        <p:spPr bwMode="auto">
          <a:xfrm>
            <a:off x="466725" y="3898900"/>
            <a:ext cx="30257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/>
              <a:t>function partition(X, a, b){</a:t>
            </a:r>
          </a:p>
          <a:p>
            <a:pPr algn="just"/>
            <a:r>
              <a:rPr lang="es-MX"/>
              <a:t>   i = a;</a:t>
            </a:r>
          </a:p>
          <a:p>
            <a:pPr algn="just"/>
            <a:r>
              <a:rPr lang="es-MX"/>
              <a:t>   for j=a+1:b{</a:t>
            </a:r>
          </a:p>
          <a:p>
            <a:pPr algn="just"/>
            <a:r>
              <a:rPr lang="es-MX"/>
              <a:t>      if (X[j] &lt; X[a]){</a:t>
            </a:r>
          </a:p>
          <a:p>
            <a:pPr algn="just"/>
            <a:r>
              <a:rPr lang="es-MX"/>
              <a:t>         i++</a:t>
            </a:r>
          </a:p>
          <a:p>
            <a:pPr algn="just"/>
            <a:r>
              <a:rPr lang="es-MX"/>
              <a:t>         swap(X[i], X[j])</a:t>
            </a:r>
          </a:p>
          <a:p>
            <a:pPr algn="just"/>
            <a:r>
              <a:rPr lang="es-MX"/>
              <a:t>      }</a:t>
            </a:r>
          </a:p>
          <a:p>
            <a:pPr algn="just"/>
            <a:r>
              <a:rPr lang="es-MX"/>
              <a:t>   }</a:t>
            </a:r>
          </a:p>
          <a:p>
            <a:pPr algn="just"/>
            <a:r>
              <a:rPr lang="es-MX"/>
              <a:t>   swap(X[i], X[a])</a:t>
            </a:r>
          </a:p>
          <a:p>
            <a:pPr algn="just"/>
            <a:r>
              <a:rPr lang="es-MX"/>
              <a:t>}</a:t>
            </a:r>
          </a:p>
        </p:txBody>
      </p:sp>
      <p:sp>
        <p:nvSpPr>
          <p:cNvPr id="9262" name="7 Rectángulo"/>
          <p:cNvSpPr>
            <a:spLocks noChangeArrowheads="1"/>
          </p:cNvSpPr>
          <p:nvPr/>
        </p:nvSpPr>
        <p:spPr bwMode="auto">
          <a:xfrm>
            <a:off x="3887788" y="508476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/>
              <a:t>Esto es suponiendo que el pivote es el primer elemento, en caso que no lo sea basta intercambiar el pivote con el primer elemento como primer paso</a:t>
            </a:r>
          </a:p>
        </p:txBody>
      </p:sp>
      <p:sp>
        <p:nvSpPr>
          <p:cNvPr id="18" name="17 Cerrar llave"/>
          <p:cNvSpPr/>
          <p:nvPr/>
        </p:nvSpPr>
        <p:spPr>
          <a:xfrm>
            <a:off x="3133725" y="3933825"/>
            <a:ext cx="574675" cy="2735263"/>
          </a:xfrm>
          <a:prstGeom prst="rightBrace">
            <a:avLst>
              <a:gd name="adj1" fmla="val 93622"/>
              <a:gd name="adj2" fmla="val 61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779838" y="3633788"/>
          <a:ext cx="4895851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1223963"/>
                <a:gridCol w="1223963"/>
                <a:gridCol w="1835944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s-CO" sz="18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 p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&gt; p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  <a:endParaRPr lang="es-CO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76" name="13 Rectángulo"/>
          <p:cNvSpPr>
            <a:spLocks noChangeArrowheads="1"/>
          </p:cNvSpPr>
          <p:nvPr/>
        </p:nvSpPr>
        <p:spPr bwMode="auto">
          <a:xfrm>
            <a:off x="5362575" y="407670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 b="1"/>
              <a:t>i</a:t>
            </a:r>
          </a:p>
        </p:txBody>
      </p:sp>
      <p:sp>
        <p:nvSpPr>
          <p:cNvPr id="9277" name="14 Rectángulo"/>
          <p:cNvSpPr>
            <a:spLocks noChangeArrowheads="1"/>
          </p:cNvSpPr>
          <p:nvPr/>
        </p:nvSpPr>
        <p:spPr bwMode="auto">
          <a:xfrm>
            <a:off x="6586538" y="406558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 b="1"/>
              <a:t>j</a:t>
            </a:r>
          </a:p>
        </p:txBody>
      </p:sp>
      <p:sp>
        <p:nvSpPr>
          <p:cNvPr id="9278" name="15 Rectángulo"/>
          <p:cNvSpPr>
            <a:spLocks noChangeArrowheads="1"/>
          </p:cNvSpPr>
          <p:nvPr/>
        </p:nvSpPr>
        <p:spPr bwMode="auto">
          <a:xfrm>
            <a:off x="3706813" y="3141663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/>
              <a:t>En un determinado j: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755650" y="163513"/>
            <a:ext cx="78486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/>
              <a:t>Análisis de la eficiencia del </a:t>
            </a:r>
            <a:r>
              <a:rPr lang="es-MX" sz="3600" i="1"/>
              <a:t>quickSort</a:t>
            </a:r>
            <a:endParaRPr lang="es-ES" sz="36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9"/>
              <p:cNvSpPr>
                <a:spLocks noChangeArrowheads="1"/>
              </p:cNvSpPr>
              <p:nvPr/>
            </p:nvSpPr>
            <p:spPr bwMode="auto">
              <a:xfrm>
                <a:off x="422275" y="1268413"/>
                <a:ext cx="8353425" cy="532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indent="355600" algn="just">
                  <a:buFont typeface="Arial" charset="0"/>
                  <a:buChar char="•"/>
                  <a:defRPr/>
                </a:pPr>
                <a:r>
                  <a:rPr lang="es-MX" sz="2400" dirty="0" smtClean="0"/>
                  <a:t>¿Se puede utilizar el método maestro? ¿Si, No, Por qué?</a:t>
                </a:r>
              </a:p>
              <a:p>
                <a:pPr indent="355600" algn="just">
                  <a:buFont typeface="Arial" charset="0"/>
                  <a:buChar char="•"/>
                  <a:defRPr/>
                </a:pPr>
                <a:endParaRPr lang="es-MX" sz="2400" dirty="0"/>
              </a:p>
              <a:p>
                <a:pPr indent="355600" algn="just">
                  <a:buFont typeface="Arial" charset="0"/>
                  <a:buChar char="•"/>
                  <a:defRPr/>
                </a:pPr>
                <a:r>
                  <a:rPr lang="es-MX" sz="2400" dirty="0"/>
                  <a:t>¿Qué pasa en el mejor de los casos?</a:t>
                </a:r>
              </a:p>
              <a:p>
                <a:pPr indent="355600" algn="just">
                  <a:defRPr/>
                </a:pPr>
                <a:r>
                  <a:rPr lang="es-MX" sz="2400" dirty="0"/>
                  <a:t>	</a:t>
                </a:r>
              </a:p>
              <a:p>
                <a:pPr indent="355600" algn="just">
                  <a:defRPr/>
                </a:pPr>
                <a:r>
                  <a:rPr lang="es-MX" sz="2400" i="1" dirty="0"/>
                  <a:t>O(n.log(n))</a:t>
                </a:r>
              </a:p>
              <a:p>
                <a:pPr indent="355600" algn="just">
                  <a:buFont typeface="Arial" charset="0"/>
                  <a:buChar char="•"/>
                  <a:defRPr/>
                </a:pPr>
                <a:endParaRPr lang="es-MX" sz="2400" dirty="0"/>
              </a:p>
              <a:p>
                <a:pPr indent="355600" algn="just">
                  <a:buFont typeface="Arial" charset="0"/>
                  <a:buChar char="•"/>
                  <a:defRPr/>
                </a:pPr>
                <a:r>
                  <a:rPr lang="es-MX" sz="2400" dirty="0"/>
                  <a:t>¿Qué pasa en el peor de los casos?</a:t>
                </a:r>
              </a:p>
              <a:p>
                <a:pPr indent="355600" algn="just">
                  <a:buFont typeface="Arial" charset="0"/>
                  <a:buChar char="•"/>
                  <a:defRPr/>
                </a:pPr>
                <a:endParaRPr lang="es-MX" sz="2400" dirty="0"/>
              </a:p>
              <a:p>
                <a:pPr indent="355600" algn="just">
                  <a:defRPr/>
                </a:pPr>
                <a:r>
                  <a:rPr lang="es-MX" sz="2400" i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i="1" dirty="0" smtClean="0"/>
                  <a:t>)</a:t>
                </a:r>
                <a:endParaRPr lang="es-MX" sz="2400" i="1" dirty="0"/>
              </a:p>
              <a:p>
                <a:pPr marL="342900" indent="-342900" algn="just">
                  <a:buFont typeface="Arial" charset="0"/>
                  <a:buChar char="•"/>
                  <a:defRPr/>
                </a:pPr>
                <a:endParaRPr lang="es-CO" sz="2400" dirty="0"/>
              </a:p>
            </p:txBody>
          </p:sp>
        </mc:Choice>
        <mc:Fallback>
          <p:sp>
            <p:nvSpPr>
              <p:cNvPr id="1024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75" y="1268413"/>
                <a:ext cx="8353425" cy="5329237"/>
              </a:xfrm>
              <a:prstGeom prst="rect">
                <a:avLst/>
              </a:prstGeom>
              <a:blipFill rotWithShape="1">
                <a:blip r:embed="rId2"/>
                <a:stretch>
                  <a:fillRect l="-948" t="-801" r="-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9442</TotalTime>
  <Words>1128</Words>
  <Application>Microsoft Office PowerPoint</Application>
  <PresentationFormat>Presentación en pantalla (4:3)</PresentationFormat>
  <Paragraphs>231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Análisis y diseño de algoritmos – Clase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684</cp:revision>
  <dcterms:created xsi:type="dcterms:W3CDTF">2005-07-02T15:39:33Z</dcterms:created>
  <dcterms:modified xsi:type="dcterms:W3CDTF">2014-02-28T14:51:40Z</dcterms:modified>
</cp:coreProperties>
</file>