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24"/>
  </p:notesMasterIdLst>
  <p:handoutMasterIdLst>
    <p:handoutMasterId r:id="rId25"/>
  </p:handoutMasterIdLst>
  <p:sldIdLst>
    <p:sldId id="353" r:id="rId2"/>
    <p:sldId id="400" r:id="rId3"/>
    <p:sldId id="409" r:id="rId4"/>
    <p:sldId id="402" r:id="rId5"/>
    <p:sldId id="403" r:id="rId6"/>
    <p:sldId id="404" r:id="rId7"/>
    <p:sldId id="405" r:id="rId8"/>
    <p:sldId id="406" r:id="rId9"/>
    <p:sldId id="407" r:id="rId10"/>
    <p:sldId id="408" r:id="rId11"/>
    <p:sldId id="410" r:id="rId12"/>
    <p:sldId id="411" r:id="rId13"/>
    <p:sldId id="412" r:id="rId14"/>
    <p:sldId id="413" r:id="rId15"/>
    <p:sldId id="414" r:id="rId16"/>
    <p:sldId id="415" r:id="rId17"/>
    <p:sldId id="416" r:id="rId18"/>
    <p:sldId id="417" r:id="rId19"/>
    <p:sldId id="420" r:id="rId20"/>
    <p:sldId id="419" r:id="rId21"/>
    <p:sldId id="421" r:id="rId22"/>
    <p:sldId id="386" r:id="rId23"/>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FF3300"/>
    <a:srgbClr val="0033CC"/>
    <a:srgbClr val="006600"/>
    <a:srgbClr val="003300"/>
    <a:srgbClr val="003366"/>
    <a:srgbClr val="003399"/>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7691" autoAdjust="0"/>
  </p:normalViewPr>
  <p:slideViewPr>
    <p:cSldViewPr>
      <p:cViewPr>
        <p:scale>
          <a:sx n="70" d="100"/>
          <a:sy n="70" d="100"/>
        </p:scale>
        <p:origin x="-130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4"/>
    </p:cViewPr>
  </p:sorterViewPr>
  <p:notesViewPr>
    <p:cSldViewPr>
      <p:cViewPr varScale="1">
        <p:scale>
          <a:sx n="84" d="100"/>
          <a:sy n="84" d="100"/>
        </p:scale>
        <p:origin x="-197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CO"/>
          </a:p>
        </p:txBody>
      </p:sp>
      <p:sp>
        <p:nvSpPr>
          <p:cNvPr id="27341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CO"/>
          </a:p>
        </p:txBody>
      </p:sp>
      <p:sp>
        <p:nvSpPr>
          <p:cNvPr id="27341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CO"/>
          </a:p>
        </p:txBody>
      </p:sp>
      <p:sp>
        <p:nvSpPr>
          <p:cNvPr id="27341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6255E48B-32F9-45F7-8B2C-FF625B634997}" type="slidenum">
              <a:rPr lang="es-ES"/>
              <a:pPr>
                <a:defRPr/>
              </a:pPr>
              <a:t>‹Nº›</a:t>
            </a:fld>
            <a:endParaRPr lang="es-ES"/>
          </a:p>
        </p:txBody>
      </p:sp>
    </p:spTree>
    <p:extLst>
      <p:ext uri="{BB962C8B-B14F-4D97-AF65-F5344CB8AC3E}">
        <p14:creationId xmlns:p14="http://schemas.microsoft.com/office/powerpoint/2010/main" val="485818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ES_tradnl"/>
          </a:p>
        </p:txBody>
      </p:sp>
      <p:sp>
        <p:nvSpPr>
          <p:cNvPr id="361475"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ES_tradnl"/>
          </a:p>
        </p:txBody>
      </p:sp>
      <p:sp>
        <p:nvSpPr>
          <p:cNvPr id="2560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36147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ES_tradnl"/>
          </a:p>
        </p:txBody>
      </p:sp>
      <p:sp>
        <p:nvSpPr>
          <p:cNvPr id="36147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6DF28D5-F053-45C5-9261-D2BD09519E36}" type="slidenum">
              <a:rPr lang="es-ES_tradnl"/>
              <a:pPr>
                <a:defRPr/>
              </a:pPr>
              <a:t>‹Nº›</a:t>
            </a:fld>
            <a:endParaRPr lang="es-ES_tradnl"/>
          </a:p>
        </p:txBody>
      </p:sp>
    </p:spTree>
    <p:extLst>
      <p:ext uri="{BB962C8B-B14F-4D97-AF65-F5344CB8AC3E}">
        <p14:creationId xmlns:p14="http://schemas.microsoft.com/office/powerpoint/2010/main" val="124549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nchor="b"/>
          <a:lstStyle>
            <a:lvl1pPr defTabSz="987425" eaLnBrk="0" hangingPunct="0">
              <a:defRPr>
                <a:solidFill>
                  <a:schemeClr val="tx1"/>
                </a:solidFill>
                <a:latin typeface="Arial" charset="0"/>
              </a:defRPr>
            </a:lvl1pPr>
            <a:lvl2pPr marL="742950" indent="-285750" defTabSz="987425" eaLnBrk="0" hangingPunct="0">
              <a:defRPr>
                <a:solidFill>
                  <a:schemeClr val="tx1"/>
                </a:solidFill>
                <a:latin typeface="Arial" charset="0"/>
              </a:defRPr>
            </a:lvl2pPr>
            <a:lvl3pPr marL="1143000" indent="-228600" defTabSz="987425" eaLnBrk="0" hangingPunct="0">
              <a:defRPr>
                <a:solidFill>
                  <a:schemeClr val="tx1"/>
                </a:solidFill>
                <a:latin typeface="Arial" charset="0"/>
              </a:defRPr>
            </a:lvl3pPr>
            <a:lvl4pPr marL="1600200" indent="-228600" defTabSz="987425" eaLnBrk="0" hangingPunct="0">
              <a:defRPr>
                <a:solidFill>
                  <a:schemeClr val="tx1"/>
                </a:solidFill>
                <a:latin typeface="Arial" charset="0"/>
              </a:defRPr>
            </a:lvl4pPr>
            <a:lvl5pPr marL="2057400" indent="-228600" defTabSz="987425" eaLnBrk="0" hangingPunct="0">
              <a:defRPr>
                <a:solidFill>
                  <a:schemeClr val="tx1"/>
                </a:solidFill>
                <a:latin typeface="Arial" charset="0"/>
              </a:defRPr>
            </a:lvl5pPr>
            <a:lvl6pPr marL="2514600" indent="-228600" defTabSz="987425" eaLnBrk="0" fontAlgn="base" hangingPunct="0">
              <a:spcBef>
                <a:spcPct val="0"/>
              </a:spcBef>
              <a:spcAft>
                <a:spcPct val="0"/>
              </a:spcAft>
              <a:defRPr>
                <a:solidFill>
                  <a:schemeClr val="tx1"/>
                </a:solidFill>
                <a:latin typeface="Arial" charset="0"/>
              </a:defRPr>
            </a:lvl6pPr>
            <a:lvl7pPr marL="2971800" indent="-228600" defTabSz="987425" eaLnBrk="0" fontAlgn="base" hangingPunct="0">
              <a:spcBef>
                <a:spcPct val="0"/>
              </a:spcBef>
              <a:spcAft>
                <a:spcPct val="0"/>
              </a:spcAft>
              <a:defRPr>
                <a:solidFill>
                  <a:schemeClr val="tx1"/>
                </a:solidFill>
                <a:latin typeface="Arial" charset="0"/>
              </a:defRPr>
            </a:lvl7pPr>
            <a:lvl8pPr marL="3429000" indent="-228600" defTabSz="987425" eaLnBrk="0" fontAlgn="base" hangingPunct="0">
              <a:spcBef>
                <a:spcPct val="0"/>
              </a:spcBef>
              <a:spcAft>
                <a:spcPct val="0"/>
              </a:spcAft>
              <a:defRPr>
                <a:solidFill>
                  <a:schemeClr val="tx1"/>
                </a:solidFill>
                <a:latin typeface="Arial" charset="0"/>
              </a:defRPr>
            </a:lvl8pPr>
            <a:lvl9pPr marL="3886200" indent="-228600" defTabSz="987425" eaLnBrk="0" fontAlgn="base" hangingPunct="0">
              <a:spcBef>
                <a:spcPct val="0"/>
              </a:spcBef>
              <a:spcAft>
                <a:spcPct val="0"/>
              </a:spcAft>
              <a:defRPr>
                <a:solidFill>
                  <a:schemeClr val="tx1"/>
                </a:solidFill>
                <a:latin typeface="Arial" charset="0"/>
              </a:defRPr>
            </a:lvl9pPr>
          </a:lstStyle>
          <a:p>
            <a:pPr algn="r" eaLnBrk="1" hangingPunct="1"/>
            <a:fld id="{4826AE9A-1B93-479A-ABD8-6C917B48A3B3}" type="slidenum">
              <a:rPr lang="es-ES" sz="1300"/>
              <a:pPr algn="r" eaLnBrk="1" hangingPunct="1"/>
              <a:t>1</a:t>
            </a:fld>
            <a:endParaRPr lang="es-ES" sz="1300"/>
          </a:p>
        </p:txBody>
      </p:sp>
      <p:sp>
        <p:nvSpPr>
          <p:cNvPr id="26627" name="Rectangle 2"/>
          <p:cNvSpPr>
            <a:spLocks noGrp="1" noRot="1" noChangeAspect="1" noChangeArrowheads="1" noTextEdit="1"/>
          </p:cNvSpPr>
          <p:nvPr>
            <p:ph type="sldImg"/>
          </p:nvPr>
        </p:nvSpPr>
        <p:spPr>
          <a:xfrm>
            <a:off x="992188" y="768350"/>
            <a:ext cx="5116512" cy="3836988"/>
          </a:xfrm>
          <a:ln/>
        </p:spPr>
      </p:sp>
      <p:sp>
        <p:nvSpPr>
          <p:cNvPr id="26628"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lstStyle/>
          <a:p>
            <a:pPr eaLnBrk="1" hangingPunct="1"/>
            <a:endParaRPr lang="es-CO"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a:xfrm>
            <a:off x="992188" y="768350"/>
            <a:ext cx="5114925" cy="3836988"/>
          </a:xfrm>
          <a:ln/>
        </p:spPr>
      </p:sp>
      <p:sp>
        <p:nvSpPr>
          <p:cNvPr id="2765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smtClean="0">
              <a:latin typeface="Arial" charset="0"/>
            </a:endParaRPr>
          </a:p>
        </p:txBody>
      </p:sp>
      <p:sp>
        <p:nvSpPr>
          <p:cNvPr id="2765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C98A1AD9-3602-4E04-B6CC-ED67C393326B}" type="slidenum">
              <a:rPr lang="es-ES_tradnl" smtClean="0"/>
              <a:pPr eaLnBrk="1" hangingPunct="1"/>
              <a:t>14</a:t>
            </a:fld>
            <a:endParaRPr lang="es-ES_tradn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xfrm>
            <a:off x="992188" y="768350"/>
            <a:ext cx="5114925" cy="3836988"/>
          </a:xfrm>
          <a:ln/>
        </p:spPr>
      </p:sp>
      <p:sp>
        <p:nvSpPr>
          <p:cNvPr id="286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smtClean="0">
              <a:latin typeface="Arial" charset="0"/>
            </a:endParaRPr>
          </a:p>
        </p:txBody>
      </p:sp>
      <p:sp>
        <p:nvSpPr>
          <p:cNvPr id="286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40C189C8-4D4C-41B3-9079-8423D5EAB3C1}" type="slidenum">
              <a:rPr lang="es-ES_tradnl" smtClean="0"/>
              <a:pPr eaLnBrk="1" hangingPunct="1"/>
              <a:t>15</a:t>
            </a:fld>
            <a:endParaRPr lang="es-ES_tradn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xfrm>
            <a:off x="992188" y="768350"/>
            <a:ext cx="5114925" cy="3836988"/>
          </a:xfrm>
          <a:ln/>
        </p:spPr>
      </p:sp>
      <p:sp>
        <p:nvSpPr>
          <p:cNvPr id="296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smtClean="0">
              <a:latin typeface="Arial" charset="0"/>
            </a:endParaRPr>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F2B3F980-84EC-4D45-A331-A4918E33F595}" type="slidenum">
              <a:rPr lang="es-ES_tradnl" smtClean="0"/>
              <a:pPr eaLnBrk="1" hangingPunct="1"/>
              <a:t>16</a:t>
            </a:fld>
            <a:endParaRPr lang="es-ES_tradn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xfrm>
            <a:off x="992188" y="768350"/>
            <a:ext cx="5114925" cy="3836988"/>
          </a:xfrm>
          <a:ln/>
        </p:spPr>
      </p:sp>
      <p:sp>
        <p:nvSpPr>
          <p:cNvPr id="307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smtClean="0">
              <a:latin typeface="Arial" charset="0"/>
            </a:endParaRPr>
          </a:p>
        </p:txBody>
      </p:sp>
      <p:sp>
        <p:nvSpPr>
          <p:cNvPr id="307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631891FF-33D5-4568-8997-D21C65AD2DCD}" type="slidenum">
              <a:rPr lang="es-ES_tradnl" smtClean="0"/>
              <a:pPr eaLnBrk="1" hangingPunct="1"/>
              <a:t>17</a:t>
            </a:fld>
            <a:endParaRPr lang="es-ES_tradnl"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xfrm>
            <a:off x="992188" y="768350"/>
            <a:ext cx="5114925" cy="3836988"/>
          </a:xfrm>
          <a:ln/>
        </p:spPr>
      </p:sp>
      <p:sp>
        <p:nvSpPr>
          <p:cNvPr id="317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smtClean="0">
              <a:latin typeface="Arial" charset="0"/>
            </a:endParaRPr>
          </a:p>
        </p:txBody>
      </p:sp>
      <p:sp>
        <p:nvSpPr>
          <p:cNvPr id="317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D832DF4F-B5E5-438D-A034-79E2AFA2B5DB}" type="slidenum">
              <a:rPr lang="es-ES_tradnl" smtClean="0"/>
              <a:pPr eaLnBrk="1" hangingPunct="1"/>
              <a:t>18</a:t>
            </a:fld>
            <a:endParaRPr lang="es-ES_tradnl"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a:xfrm>
            <a:off x="992188" y="768350"/>
            <a:ext cx="5114925" cy="3836988"/>
          </a:xfrm>
          <a:ln/>
        </p:spPr>
      </p:sp>
      <p:sp>
        <p:nvSpPr>
          <p:cNvPr id="327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smtClean="0">
              <a:latin typeface="Arial" charset="0"/>
            </a:endParaRPr>
          </a:p>
        </p:txBody>
      </p:sp>
      <p:sp>
        <p:nvSpPr>
          <p:cNvPr id="327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435F18E1-583F-4622-95DE-684606F9A63C}" type="slidenum">
              <a:rPr lang="es-ES_tradnl" smtClean="0"/>
              <a:pPr eaLnBrk="1" hangingPunct="1"/>
              <a:t>19</a:t>
            </a:fld>
            <a:endParaRPr lang="es-ES_tradnl"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a:xfrm>
            <a:off x="992188" y="768350"/>
            <a:ext cx="5114925" cy="3836988"/>
          </a:xfrm>
          <a:ln/>
        </p:spPr>
      </p:sp>
      <p:sp>
        <p:nvSpPr>
          <p:cNvPr id="3379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smtClean="0">
              <a:latin typeface="Arial" charset="0"/>
            </a:endParaRPr>
          </a:p>
        </p:txBody>
      </p:sp>
      <p:sp>
        <p:nvSpPr>
          <p:cNvPr id="3379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F19753CD-5CB2-47A7-A2A8-DD8EA6129AAF}" type="slidenum">
              <a:rPr lang="es-ES_tradnl" smtClean="0"/>
              <a:pPr eaLnBrk="1" hangingPunct="1"/>
              <a:t>20</a:t>
            </a:fld>
            <a:endParaRPr lang="es-ES_tradnl"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a:xfrm>
            <a:off x="992188" y="768350"/>
            <a:ext cx="5114925" cy="3836988"/>
          </a:xfrm>
          <a:ln/>
        </p:spPr>
      </p:sp>
      <p:sp>
        <p:nvSpPr>
          <p:cNvPr id="3481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smtClean="0">
              <a:latin typeface="Arial" charset="0"/>
            </a:endParaRPr>
          </a:p>
        </p:txBody>
      </p:sp>
      <p:sp>
        <p:nvSpPr>
          <p:cNvPr id="3482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A0AC320E-D0A2-4318-B15A-B5E86422B2A8}" type="slidenum">
              <a:rPr lang="es-ES_tradnl" smtClean="0"/>
              <a:pPr eaLnBrk="1" hangingPunct="1"/>
              <a:t>21</a:t>
            </a:fld>
            <a:endParaRPr lang="es-ES_tradn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C93FC79C-8ACC-4467-9D2D-0F2157A60A5A}" type="datetime1">
              <a:rPr lang="es-ES"/>
              <a:pPr>
                <a:defRPr/>
              </a:pPr>
              <a:t>11/03/2014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0DAD7591-B1DB-41B9-AF96-9C66605C7AF9}" type="slidenum">
              <a:rPr lang="es-ES"/>
              <a:pPr>
                <a:defRPr/>
              </a:pPr>
              <a:t>‹Nº›</a:t>
            </a:fld>
            <a:endParaRPr lang="es-ES"/>
          </a:p>
        </p:txBody>
      </p:sp>
    </p:spTree>
    <p:extLst>
      <p:ext uri="{BB962C8B-B14F-4D97-AF65-F5344CB8AC3E}">
        <p14:creationId xmlns:p14="http://schemas.microsoft.com/office/powerpoint/2010/main" val="12763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A04B2052-96D4-45D5-A1B2-E89E78AF3A3D}" type="datetime1">
              <a:rPr lang="es-ES"/>
              <a:pPr>
                <a:defRPr/>
              </a:pPr>
              <a:t>11/03/2014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9AAD8DF0-0D67-45B7-8A9D-CF790A9BFD46}" type="slidenum">
              <a:rPr lang="es-ES"/>
              <a:pPr>
                <a:defRPr/>
              </a:pPr>
              <a:t>‹Nº›</a:t>
            </a:fld>
            <a:endParaRPr lang="es-ES"/>
          </a:p>
        </p:txBody>
      </p:sp>
    </p:spTree>
    <p:extLst>
      <p:ext uri="{BB962C8B-B14F-4D97-AF65-F5344CB8AC3E}">
        <p14:creationId xmlns:p14="http://schemas.microsoft.com/office/powerpoint/2010/main" val="424018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4FF7B071-BA36-43D6-B8F6-5CE3CF219917}" type="datetime1">
              <a:rPr lang="es-ES"/>
              <a:pPr>
                <a:defRPr/>
              </a:pPr>
              <a:t>11/03/2014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058A7BE-984B-4E05-B2EB-C6FA86D773C3}" type="slidenum">
              <a:rPr lang="es-ES"/>
              <a:pPr>
                <a:defRPr/>
              </a:pPr>
              <a:t>‹Nº›</a:t>
            </a:fld>
            <a:endParaRPr lang="es-ES"/>
          </a:p>
        </p:txBody>
      </p:sp>
    </p:spTree>
    <p:extLst>
      <p:ext uri="{BB962C8B-B14F-4D97-AF65-F5344CB8AC3E}">
        <p14:creationId xmlns:p14="http://schemas.microsoft.com/office/powerpoint/2010/main" val="138826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57C13DCC-AFB4-488F-BA88-20E2CB25C54F}" type="datetime1">
              <a:rPr lang="es-ES"/>
              <a:pPr>
                <a:defRPr/>
              </a:pPr>
              <a:t>11/03/2014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7774C83A-DF8A-47EF-9835-ECA16413D81A}" type="slidenum">
              <a:rPr lang="es-ES"/>
              <a:pPr>
                <a:defRPr/>
              </a:pPr>
              <a:t>‹Nº›</a:t>
            </a:fld>
            <a:endParaRPr lang="es-ES"/>
          </a:p>
        </p:txBody>
      </p:sp>
    </p:spTree>
    <p:extLst>
      <p:ext uri="{BB962C8B-B14F-4D97-AF65-F5344CB8AC3E}">
        <p14:creationId xmlns:p14="http://schemas.microsoft.com/office/powerpoint/2010/main" val="265193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1DC21E0F-1433-4AFE-81F8-EE0556671D56}" type="datetime1">
              <a:rPr lang="es-ES"/>
              <a:pPr>
                <a:defRPr/>
              </a:pPr>
              <a:t>11/03/2014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B8C04A8D-CE68-41AF-A97E-7519F7511E14}" type="slidenum">
              <a:rPr lang="es-ES"/>
              <a:pPr>
                <a:defRPr/>
              </a:pPr>
              <a:t>‹Nº›</a:t>
            </a:fld>
            <a:endParaRPr lang="es-ES"/>
          </a:p>
        </p:txBody>
      </p:sp>
    </p:spTree>
    <p:extLst>
      <p:ext uri="{BB962C8B-B14F-4D97-AF65-F5344CB8AC3E}">
        <p14:creationId xmlns:p14="http://schemas.microsoft.com/office/powerpoint/2010/main" val="280417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91AD0B6A-519B-4B52-A996-E7A8C20A27C1}" type="datetime1">
              <a:rPr lang="es-ES"/>
              <a:pPr>
                <a:defRPr/>
              </a:pPr>
              <a:t>11/03/2014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EECEC737-848C-460A-9238-D0B08FDBC02B}" type="slidenum">
              <a:rPr lang="es-ES"/>
              <a:pPr>
                <a:defRPr/>
              </a:pPr>
              <a:t>‹Nº›</a:t>
            </a:fld>
            <a:endParaRPr lang="es-ES"/>
          </a:p>
        </p:txBody>
      </p:sp>
    </p:spTree>
    <p:extLst>
      <p:ext uri="{BB962C8B-B14F-4D97-AF65-F5344CB8AC3E}">
        <p14:creationId xmlns:p14="http://schemas.microsoft.com/office/powerpoint/2010/main" val="358380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43F8616A-2F5E-4989-A75F-3F6739E68956}" type="datetime1">
              <a:rPr lang="es-ES"/>
              <a:pPr>
                <a:defRPr/>
              </a:pPr>
              <a:t>11/03/2014</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771A27A6-62F9-4E4D-84AE-D081B221B334}" type="slidenum">
              <a:rPr lang="es-ES"/>
              <a:pPr>
                <a:defRPr/>
              </a:pPr>
              <a:t>‹Nº›</a:t>
            </a:fld>
            <a:endParaRPr lang="es-ES"/>
          </a:p>
        </p:txBody>
      </p:sp>
    </p:spTree>
    <p:extLst>
      <p:ext uri="{BB962C8B-B14F-4D97-AF65-F5344CB8AC3E}">
        <p14:creationId xmlns:p14="http://schemas.microsoft.com/office/powerpoint/2010/main" val="6535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2A7898F3-401E-4589-A2F0-1785BE6FA969}" type="datetime1">
              <a:rPr lang="es-ES"/>
              <a:pPr>
                <a:defRPr/>
              </a:pPr>
              <a:t>11/03/2014</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0D4D6178-200A-4EC9-B1E8-E237D3807599}" type="slidenum">
              <a:rPr lang="es-ES"/>
              <a:pPr>
                <a:defRPr/>
              </a:pPr>
              <a:t>‹Nº›</a:t>
            </a:fld>
            <a:endParaRPr lang="es-ES"/>
          </a:p>
        </p:txBody>
      </p:sp>
    </p:spTree>
    <p:extLst>
      <p:ext uri="{BB962C8B-B14F-4D97-AF65-F5344CB8AC3E}">
        <p14:creationId xmlns:p14="http://schemas.microsoft.com/office/powerpoint/2010/main" val="424735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328F30A6-3ED0-4AB4-BBC7-4C0946F36929}" type="datetime1">
              <a:rPr lang="es-ES"/>
              <a:pPr>
                <a:defRPr/>
              </a:pPr>
              <a:t>11/03/2014</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676A5BCE-80C7-49FF-A1C6-D04C52370F87}" type="slidenum">
              <a:rPr lang="es-ES"/>
              <a:pPr>
                <a:defRPr/>
              </a:pPr>
              <a:t>‹Nº›</a:t>
            </a:fld>
            <a:endParaRPr lang="es-ES"/>
          </a:p>
        </p:txBody>
      </p:sp>
    </p:spTree>
    <p:extLst>
      <p:ext uri="{BB962C8B-B14F-4D97-AF65-F5344CB8AC3E}">
        <p14:creationId xmlns:p14="http://schemas.microsoft.com/office/powerpoint/2010/main" val="79482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C4C4C26-4786-4EEF-B8BC-BA0743D82319}" type="datetime1">
              <a:rPr lang="es-ES"/>
              <a:pPr>
                <a:defRPr/>
              </a:pPr>
              <a:t>11/03/2014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B97B57A-36FD-4AC3-A42B-2DAB40897FEC}" type="slidenum">
              <a:rPr lang="es-ES"/>
              <a:pPr>
                <a:defRPr/>
              </a:pPr>
              <a:t>‹Nº›</a:t>
            </a:fld>
            <a:endParaRPr lang="es-ES"/>
          </a:p>
        </p:txBody>
      </p:sp>
    </p:spTree>
    <p:extLst>
      <p:ext uri="{BB962C8B-B14F-4D97-AF65-F5344CB8AC3E}">
        <p14:creationId xmlns:p14="http://schemas.microsoft.com/office/powerpoint/2010/main" val="221999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B9F35CD6-7A89-400B-8D1E-C4DF4D359975}" type="datetime1">
              <a:rPr lang="es-ES"/>
              <a:pPr>
                <a:defRPr/>
              </a:pPr>
              <a:t>11/03/2014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48DF3402-12D2-4EA1-B0FB-B266FB36495B}" type="slidenum">
              <a:rPr lang="es-ES"/>
              <a:pPr>
                <a:defRPr/>
              </a:pPr>
              <a:t>‹Nº›</a:t>
            </a:fld>
            <a:endParaRPr lang="es-ES"/>
          </a:p>
        </p:txBody>
      </p:sp>
    </p:spTree>
    <p:extLst>
      <p:ext uri="{BB962C8B-B14F-4D97-AF65-F5344CB8AC3E}">
        <p14:creationId xmlns:p14="http://schemas.microsoft.com/office/powerpoint/2010/main" val="391198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166A62F-949D-427F-A76D-5D105E82E297}" type="datetime1">
              <a:rPr lang="es-ES"/>
              <a:pPr>
                <a:defRPr/>
              </a:pPr>
              <a:t>11/03/2014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85B8B95-E6D6-46C5-92E9-EE177107D558}"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23850" y="198438"/>
            <a:ext cx="5688013" cy="1143000"/>
          </a:xfrm>
        </p:spPr>
        <p:txBody>
          <a:bodyPr/>
          <a:lstStyle/>
          <a:p>
            <a:pPr algn="l" eaLnBrk="1" hangingPunct="1"/>
            <a:r>
              <a:rPr lang="es-CO" sz="4000" smtClean="0">
                <a:latin typeface="Arial" charset="0"/>
              </a:rPr>
              <a:t>Análisis y diseño de algoritmos – Clase 5</a:t>
            </a:r>
            <a:endParaRPr lang="es-ES" sz="4000" smtClean="0">
              <a:latin typeface="Arial" charset="0"/>
            </a:endParaRPr>
          </a:p>
        </p:txBody>
      </p:sp>
      <p:sp>
        <p:nvSpPr>
          <p:cNvPr id="2051" name="Rectangle 3"/>
          <p:cNvSpPr>
            <a:spLocks noGrp="1" noChangeArrowheads="1"/>
          </p:cNvSpPr>
          <p:nvPr>
            <p:ph idx="1"/>
          </p:nvPr>
        </p:nvSpPr>
        <p:spPr>
          <a:xfrm>
            <a:off x="539750" y="1916113"/>
            <a:ext cx="8135938" cy="2463800"/>
          </a:xfrm>
        </p:spPr>
        <p:txBody>
          <a:bodyPr/>
          <a:lstStyle/>
          <a:p>
            <a:pPr eaLnBrk="1" hangingPunct="1">
              <a:buFont typeface="Wingdings" pitchFamily="2" charset="2"/>
              <a:buNone/>
            </a:pPr>
            <a:r>
              <a:rPr lang="es-CO" sz="2400" b="1" dirty="0" smtClean="0">
                <a:latin typeface="Arial" charset="0"/>
                <a:cs typeface="Arial" charset="0"/>
              </a:rPr>
              <a:t>Contenido</a:t>
            </a:r>
          </a:p>
          <a:p>
            <a:pPr eaLnBrk="1" hangingPunct="1">
              <a:buFont typeface="Wingdings" pitchFamily="2" charset="2"/>
              <a:buNone/>
            </a:pPr>
            <a:endParaRPr lang="es-CO" sz="2400" b="1" dirty="0" smtClean="0">
              <a:latin typeface="Arial" charset="0"/>
              <a:cs typeface="Arial" charset="0"/>
            </a:endParaRPr>
          </a:p>
          <a:p>
            <a:pPr eaLnBrk="1" hangingPunct="1"/>
            <a:r>
              <a:rPr lang="es-MX" sz="2400" dirty="0" smtClean="0">
                <a:latin typeface="Arial" charset="0"/>
                <a:cs typeface="Arial" charset="0"/>
              </a:rPr>
              <a:t>Cantidad de inversiones en un arreglo</a:t>
            </a:r>
          </a:p>
          <a:p>
            <a:pPr eaLnBrk="1" hangingPunct="1"/>
            <a:r>
              <a:rPr lang="es-MX" sz="2400" dirty="0" smtClean="0">
                <a:latin typeface="Arial" charset="0"/>
                <a:cs typeface="Arial" charset="0"/>
              </a:rPr>
              <a:t>Pares más cercanos de un arreglo</a:t>
            </a:r>
          </a:p>
        </p:txBody>
      </p:sp>
      <p:sp>
        <p:nvSpPr>
          <p:cNvPr id="2052" name="Text Box 5"/>
          <p:cNvSpPr txBox="1">
            <a:spLocks noChangeArrowheads="1"/>
          </p:cNvSpPr>
          <p:nvPr/>
        </p:nvSpPr>
        <p:spPr bwMode="auto">
          <a:xfrm>
            <a:off x="0" y="59309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O" sz="2000"/>
              <a:t>Material elaborado por: Julián Moreno</a:t>
            </a:r>
          </a:p>
          <a:p>
            <a:pPr algn="ctr" eaLnBrk="1" hangingPunct="1"/>
            <a:endParaRPr lang="es-CO" sz="1400"/>
          </a:p>
          <a:p>
            <a:pPr algn="ctr" eaLnBrk="1" hangingPunct="1"/>
            <a:r>
              <a:rPr lang="es-CO" sz="2000"/>
              <a:t>Facultad de Minas, Departamento de Ciencias de la Computación y la Decisión</a:t>
            </a:r>
            <a:endParaRPr lang="es-ES" sz="2000"/>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15888"/>
            <a:ext cx="2997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0" y="1484313"/>
            <a:ext cx="9144000" cy="144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4" name="3 Conector recto"/>
          <p:cNvCxnSpPr/>
          <p:nvPr/>
        </p:nvCxnSpPr>
        <p:spPr>
          <a:xfrm>
            <a:off x="0" y="5949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11267" name="Rectangle 9"/>
          <p:cNvSpPr>
            <a:spLocks noChangeArrowheads="1"/>
          </p:cNvSpPr>
          <p:nvPr/>
        </p:nvSpPr>
        <p:spPr bwMode="auto">
          <a:xfrm>
            <a:off x="395288" y="1052513"/>
            <a:ext cx="8353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De forma general:</a:t>
            </a:r>
          </a:p>
        </p:txBody>
      </p:sp>
      <p:graphicFrame>
        <p:nvGraphicFramePr>
          <p:cNvPr id="7" name="6 Tabla"/>
          <p:cNvGraphicFramePr>
            <a:graphicFrameLocks noGrp="1"/>
          </p:cNvGraphicFramePr>
          <p:nvPr/>
        </p:nvGraphicFramePr>
        <p:xfrm>
          <a:off x="3162300" y="2576513"/>
          <a:ext cx="1836738" cy="371475"/>
        </p:xfrm>
        <a:graphic>
          <a:graphicData uri="http://schemas.openxmlformats.org/drawingml/2006/table">
            <a:tbl>
              <a:tblPr firstRow="1" bandRow="1">
                <a:tableStyleId>{5C22544A-7EE6-4342-B048-85BDC9FD1C3A}</a:tableStyleId>
              </a:tblPr>
              <a:tblGrid>
                <a:gridCol w="612246"/>
                <a:gridCol w="682020"/>
                <a:gridCol w="542472"/>
              </a:tblGrid>
              <a:tr h="371475">
                <a:tc>
                  <a:txBody>
                    <a:bodyPr/>
                    <a:lstStyle/>
                    <a:p>
                      <a:pPr algn="ctr"/>
                      <a:r>
                        <a:rPr lang="es-MX" sz="1800" dirty="0" smtClean="0">
                          <a:solidFill>
                            <a:schemeClr val="tx1"/>
                          </a:solidFill>
                          <a:latin typeface="Arial" pitchFamily="34" charset="0"/>
                          <a:cs typeface="Arial" pitchFamily="34" charset="0"/>
                        </a:rPr>
                        <a:t>1</a:t>
                      </a:r>
                      <a:endParaRPr lang="es-CO" sz="1800" dirty="0">
                        <a:solidFill>
                          <a:schemeClr val="tx1"/>
                        </a:solidFill>
                        <a:latin typeface="Arial" pitchFamily="34" charset="0"/>
                        <a:cs typeface="Arial" pitchFamily="34" charset="0"/>
                      </a:endParaRPr>
                    </a:p>
                  </a:txBody>
                  <a:tcPr marL="91467" marR="9146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3</a:t>
                      </a:r>
                      <a:endParaRPr lang="es-CO" sz="1800" dirty="0">
                        <a:solidFill>
                          <a:schemeClr val="tx1"/>
                        </a:solidFill>
                        <a:latin typeface="Arial" pitchFamily="34" charset="0"/>
                        <a:cs typeface="Arial" pitchFamily="34" charset="0"/>
                      </a:endParaRPr>
                    </a:p>
                  </a:txBody>
                  <a:tcPr marL="91467" marR="9146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5</a:t>
                      </a:r>
                      <a:endParaRPr lang="es-CO" sz="1800" dirty="0">
                        <a:solidFill>
                          <a:schemeClr val="tx1"/>
                        </a:solidFill>
                        <a:latin typeface="Arial" pitchFamily="34" charset="0"/>
                        <a:cs typeface="Arial" pitchFamily="34" charset="0"/>
                      </a:endParaRPr>
                    </a:p>
                  </a:txBody>
                  <a:tcPr marL="91467" marR="9146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r>
            </a:tbl>
          </a:graphicData>
        </a:graphic>
      </p:graphicFrame>
      <p:graphicFrame>
        <p:nvGraphicFramePr>
          <p:cNvPr id="8" name="7 Tabla"/>
          <p:cNvGraphicFramePr>
            <a:graphicFrameLocks noGrp="1"/>
          </p:cNvGraphicFramePr>
          <p:nvPr/>
        </p:nvGraphicFramePr>
        <p:xfrm>
          <a:off x="5816600" y="2576513"/>
          <a:ext cx="1836738" cy="371475"/>
        </p:xfrm>
        <a:graphic>
          <a:graphicData uri="http://schemas.openxmlformats.org/drawingml/2006/table">
            <a:tbl>
              <a:tblPr firstRow="1" bandRow="1">
                <a:tableStyleId>{5C22544A-7EE6-4342-B048-85BDC9FD1C3A}</a:tableStyleId>
              </a:tblPr>
              <a:tblGrid>
                <a:gridCol w="612246"/>
                <a:gridCol w="612246"/>
                <a:gridCol w="612246"/>
              </a:tblGrid>
              <a:tr h="371475">
                <a:tc>
                  <a:txBody>
                    <a:bodyPr/>
                    <a:lstStyle/>
                    <a:p>
                      <a:pPr algn="ctr"/>
                      <a:r>
                        <a:rPr lang="es-MX" sz="1800" dirty="0" smtClean="0">
                          <a:solidFill>
                            <a:schemeClr val="tx1"/>
                          </a:solidFill>
                          <a:latin typeface="Arial" pitchFamily="34" charset="0"/>
                          <a:cs typeface="Arial" pitchFamily="34" charset="0"/>
                        </a:rPr>
                        <a:t>2</a:t>
                      </a:r>
                      <a:endParaRPr lang="es-CO" sz="1800" dirty="0">
                        <a:solidFill>
                          <a:schemeClr val="tx1"/>
                        </a:solidFill>
                        <a:latin typeface="Arial" pitchFamily="34" charset="0"/>
                        <a:cs typeface="Arial" pitchFamily="34" charset="0"/>
                      </a:endParaRPr>
                    </a:p>
                  </a:txBody>
                  <a:tcPr marL="91466" marR="9146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4</a:t>
                      </a:r>
                      <a:endParaRPr lang="es-CO" sz="1800" dirty="0">
                        <a:solidFill>
                          <a:schemeClr val="tx1"/>
                        </a:solidFill>
                        <a:latin typeface="Arial" pitchFamily="34" charset="0"/>
                        <a:cs typeface="Arial" pitchFamily="34" charset="0"/>
                      </a:endParaRPr>
                    </a:p>
                  </a:txBody>
                  <a:tcPr marL="91466" marR="9146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6</a:t>
                      </a:r>
                      <a:endParaRPr lang="es-CO" sz="1800" dirty="0">
                        <a:solidFill>
                          <a:schemeClr val="tx1"/>
                        </a:solidFill>
                        <a:latin typeface="Arial" pitchFamily="34" charset="0"/>
                        <a:cs typeface="Arial" pitchFamily="34" charset="0"/>
                      </a:endParaRPr>
                    </a:p>
                  </a:txBody>
                  <a:tcPr marL="91466" marR="9146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r>
            </a:tbl>
          </a:graphicData>
        </a:graphic>
      </p:graphicFrame>
      <p:sp>
        <p:nvSpPr>
          <p:cNvPr id="9" name="8 Rectángulo redondeado"/>
          <p:cNvSpPr/>
          <p:nvPr/>
        </p:nvSpPr>
        <p:spPr>
          <a:xfrm>
            <a:off x="3059113" y="2505075"/>
            <a:ext cx="4781550" cy="503238"/>
          </a:xfrm>
          <a:prstGeom prst="round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graphicFrame>
        <p:nvGraphicFramePr>
          <p:cNvPr id="10" name="9 Tabla"/>
          <p:cNvGraphicFramePr>
            <a:graphicFrameLocks noGrp="1"/>
          </p:cNvGraphicFramePr>
          <p:nvPr/>
        </p:nvGraphicFramePr>
        <p:xfrm>
          <a:off x="3584575" y="1412875"/>
          <a:ext cx="3671886" cy="371475"/>
        </p:xfrm>
        <a:graphic>
          <a:graphicData uri="http://schemas.openxmlformats.org/drawingml/2006/table">
            <a:tbl>
              <a:tblPr firstRow="1" bandRow="1">
                <a:tableStyleId>{5C22544A-7EE6-4342-B048-85BDC9FD1C3A}</a:tableStyleId>
              </a:tblPr>
              <a:tblGrid>
                <a:gridCol w="611981"/>
                <a:gridCol w="611981"/>
                <a:gridCol w="611981"/>
                <a:gridCol w="611981"/>
                <a:gridCol w="611981"/>
                <a:gridCol w="611981"/>
              </a:tblGrid>
              <a:tr h="371475">
                <a:tc>
                  <a:txBody>
                    <a:bodyPr/>
                    <a:lstStyle/>
                    <a:p>
                      <a:pPr algn="ctr"/>
                      <a:r>
                        <a:rPr lang="es-MX" sz="1800" dirty="0" smtClean="0">
                          <a:solidFill>
                            <a:schemeClr val="tx1"/>
                          </a:solidFill>
                          <a:latin typeface="Arial" pitchFamily="34" charset="0"/>
                          <a:cs typeface="Arial" pitchFamily="34" charset="0"/>
                        </a:rPr>
                        <a:t>1</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2</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3</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4</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5</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6</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r>
            </a:tbl>
          </a:graphicData>
        </a:graphic>
      </p:graphicFrame>
      <p:cxnSp>
        <p:nvCxnSpPr>
          <p:cNvPr id="11" name="10 Conector angular"/>
          <p:cNvCxnSpPr>
            <a:stCxn id="9" idx="1"/>
            <a:endCxn id="10" idx="1"/>
          </p:cNvCxnSpPr>
          <p:nvPr/>
        </p:nvCxnSpPr>
        <p:spPr>
          <a:xfrm rot="10800000" flipH="1">
            <a:off x="3059113" y="1598612"/>
            <a:ext cx="525462" cy="1158082"/>
          </a:xfrm>
          <a:prstGeom prst="bentConnector3">
            <a:avLst>
              <a:gd name="adj1" fmla="val -43505"/>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11306" name="1 CuadroTexto"/>
          <p:cNvSpPr txBox="1">
            <a:spLocks noChangeArrowheads="1"/>
          </p:cNvSpPr>
          <p:nvPr/>
        </p:nvSpPr>
        <p:spPr bwMode="auto">
          <a:xfrm>
            <a:off x="3800475" y="981075"/>
            <a:ext cx="287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b="1"/>
              <a:t>k</a:t>
            </a:r>
            <a:endParaRPr lang="es-CO" b="1"/>
          </a:p>
        </p:txBody>
      </p:sp>
      <p:cxnSp>
        <p:nvCxnSpPr>
          <p:cNvPr id="13" name="12 Conector recto de flecha"/>
          <p:cNvCxnSpPr>
            <a:stCxn id="11306" idx="3"/>
          </p:cNvCxnSpPr>
          <p:nvPr/>
        </p:nvCxnSpPr>
        <p:spPr>
          <a:xfrm>
            <a:off x="4087813" y="1165225"/>
            <a:ext cx="2943225"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08" name="12 CuadroTexto"/>
          <p:cNvSpPr txBox="1">
            <a:spLocks noChangeArrowheads="1"/>
          </p:cNvSpPr>
          <p:nvPr/>
        </p:nvSpPr>
        <p:spPr bwMode="auto">
          <a:xfrm>
            <a:off x="3378200" y="2135188"/>
            <a:ext cx="287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b="1"/>
              <a:t>i</a:t>
            </a:r>
            <a:endParaRPr lang="es-CO" b="1"/>
          </a:p>
        </p:txBody>
      </p:sp>
      <p:cxnSp>
        <p:nvCxnSpPr>
          <p:cNvPr id="15" name="14 Conector recto de flecha"/>
          <p:cNvCxnSpPr>
            <a:stCxn id="11308" idx="3"/>
          </p:cNvCxnSpPr>
          <p:nvPr/>
        </p:nvCxnSpPr>
        <p:spPr>
          <a:xfrm>
            <a:off x="3665538" y="2319338"/>
            <a:ext cx="1287462" cy="95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10" name="15 CuadroTexto"/>
          <p:cNvSpPr txBox="1">
            <a:spLocks noChangeArrowheads="1"/>
          </p:cNvSpPr>
          <p:nvPr/>
        </p:nvSpPr>
        <p:spPr bwMode="auto">
          <a:xfrm>
            <a:off x="6002338" y="2144713"/>
            <a:ext cx="287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b="1"/>
              <a:t>j</a:t>
            </a:r>
            <a:endParaRPr lang="es-CO" b="1"/>
          </a:p>
        </p:txBody>
      </p:sp>
      <p:cxnSp>
        <p:nvCxnSpPr>
          <p:cNvPr id="17" name="16 Conector recto de flecha"/>
          <p:cNvCxnSpPr>
            <a:stCxn id="11310" idx="3"/>
          </p:cNvCxnSpPr>
          <p:nvPr/>
        </p:nvCxnSpPr>
        <p:spPr>
          <a:xfrm>
            <a:off x="6289675" y="2328863"/>
            <a:ext cx="117316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9"/>
          <p:cNvSpPr>
            <a:spLocks noChangeArrowheads="1"/>
          </p:cNvSpPr>
          <p:nvPr/>
        </p:nvSpPr>
        <p:spPr bwMode="auto">
          <a:xfrm>
            <a:off x="5562600" y="3213100"/>
            <a:ext cx="3113088"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err="1"/>
              <a:t>function</a:t>
            </a:r>
            <a:r>
              <a:rPr lang="es-MX" dirty="0"/>
              <a:t> </a:t>
            </a:r>
            <a:r>
              <a:rPr lang="es-MX" dirty="0" err="1"/>
              <a:t>merge</a:t>
            </a:r>
            <a:r>
              <a:rPr lang="es-MX" dirty="0"/>
              <a:t>(X1, X2, m){ </a:t>
            </a:r>
          </a:p>
          <a:p>
            <a:pPr algn="just"/>
            <a:r>
              <a:rPr lang="es-MX" dirty="0"/>
              <a:t>   i=0, j=0, k=0, </a:t>
            </a:r>
            <a:r>
              <a:rPr lang="es-MX" b="1" dirty="0" err="1"/>
              <a:t>csi</a:t>
            </a:r>
            <a:r>
              <a:rPr lang="es-MX" b="1" dirty="0"/>
              <a:t> = 0</a:t>
            </a:r>
          </a:p>
          <a:p>
            <a:pPr algn="just"/>
            <a:r>
              <a:rPr lang="es-MX" dirty="0"/>
              <a:t>   </a:t>
            </a:r>
            <a:r>
              <a:rPr lang="es-MX" dirty="0" err="1"/>
              <a:t>while</a:t>
            </a:r>
            <a:r>
              <a:rPr lang="es-MX" dirty="0"/>
              <a:t> k&lt; m {</a:t>
            </a:r>
          </a:p>
          <a:p>
            <a:pPr algn="just"/>
            <a:r>
              <a:rPr lang="es-MX" dirty="0"/>
              <a:t>      </a:t>
            </a:r>
            <a:r>
              <a:rPr lang="es-MX" dirty="0" err="1"/>
              <a:t>if</a:t>
            </a:r>
            <a:r>
              <a:rPr lang="es-MX" dirty="0"/>
              <a:t> X1[i] </a:t>
            </a:r>
            <a:r>
              <a:rPr lang="es-MX" dirty="0" smtClean="0"/>
              <a:t>&lt;= </a:t>
            </a:r>
            <a:r>
              <a:rPr lang="es-MX" dirty="0"/>
              <a:t>X2[j]</a:t>
            </a:r>
          </a:p>
          <a:p>
            <a:pPr algn="just"/>
            <a:r>
              <a:rPr lang="es-MX" dirty="0"/>
              <a:t>         Z[k] = X1[i]</a:t>
            </a:r>
          </a:p>
          <a:p>
            <a:pPr algn="just"/>
            <a:r>
              <a:rPr lang="es-MX" dirty="0"/>
              <a:t>         i++</a:t>
            </a:r>
          </a:p>
          <a:p>
            <a:pPr algn="just"/>
            <a:r>
              <a:rPr lang="es-MX" dirty="0"/>
              <a:t>      </a:t>
            </a:r>
            <a:r>
              <a:rPr lang="es-MX" dirty="0" err="1"/>
              <a:t>else</a:t>
            </a:r>
            <a:endParaRPr lang="es-MX" dirty="0"/>
          </a:p>
          <a:p>
            <a:pPr algn="just"/>
            <a:r>
              <a:rPr lang="es-MX" dirty="0"/>
              <a:t>         Z[k] = X2[j]</a:t>
            </a:r>
          </a:p>
          <a:p>
            <a:pPr algn="just"/>
            <a:r>
              <a:rPr lang="es-MX" dirty="0"/>
              <a:t>         </a:t>
            </a:r>
            <a:r>
              <a:rPr lang="es-MX" dirty="0" err="1"/>
              <a:t>j++</a:t>
            </a:r>
            <a:endParaRPr lang="es-MX" dirty="0"/>
          </a:p>
          <a:p>
            <a:pPr algn="just"/>
            <a:r>
              <a:rPr lang="es-MX" dirty="0"/>
              <a:t>         </a:t>
            </a:r>
            <a:r>
              <a:rPr lang="es-MX" b="1" dirty="0" err="1"/>
              <a:t>csi</a:t>
            </a:r>
            <a:r>
              <a:rPr lang="es-MX" b="1" dirty="0"/>
              <a:t> += </a:t>
            </a:r>
            <a:r>
              <a:rPr lang="es-MX" b="1" dirty="0" smtClean="0"/>
              <a:t>n/2 </a:t>
            </a:r>
            <a:r>
              <a:rPr lang="es-MX" b="1" dirty="0"/>
              <a:t>- i</a:t>
            </a:r>
          </a:p>
          <a:p>
            <a:pPr algn="just"/>
            <a:r>
              <a:rPr lang="es-MX" dirty="0"/>
              <a:t>      k++</a:t>
            </a:r>
          </a:p>
          <a:p>
            <a:pPr algn="just"/>
            <a:r>
              <a:rPr lang="es-MX" dirty="0"/>
              <a:t>   }</a:t>
            </a:r>
          </a:p>
          <a:p>
            <a:pPr algn="just"/>
            <a:r>
              <a:rPr lang="es-MX" dirty="0"/>
              <a:t>}</a:t>
            </a:r>
          </a:p>
          <a:p>
            <a:pPr algn="just"/>
            <a:endParaRPr lang="es-MX" dirty="0"/>
          </a:p>
        </p:txBody>
      </p:sp>
      <p:sp>
        <p:nvSpPr>
          <p:cNvPr id="11313" name="Rectangle 9"/>
          <p:cNvSpPr>
            <a:spLocks noChangeArrowheads="1"/>
          </p:cNvSpPr>
          <p:nvPr/>
        </p:nvSpPr>
        <p:spPr bwMode="auto">
          <a:xfrm>
            <a:off x="395288" y="3500438"/>
            <a:ext cx="44640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000" b="1"/>
              <a:t>Idea:</a:t>
            </a:r>
            <a:r>
              <a:rPr lang="es-MX" sz="2000"/>
              <a:t> La cantidad de inversiones divididas que involucran a un elemento </a:t>
            </a:r>
            <a:r>
              <a:rPr lang="es-MX" sz="2000" i="1"/>
              <a:t>d</a:t>
            </a:r>
            <a:r>
              <a:rPr lang="es-MX" sz="2000"/>
              <a:t> del sub-arreglo </a:t>
            </a:r>
            <a:r>
              <a:rPr lang="es-MX" sz="2000" i="1"/>
              <a:t>X2</a:t>
            </a:r>
            <a:r>
              <a:rPr lang="es-MX" sz="2000"/>
              <a:t> es exactamente igual a la cantidad de elementos de </a:t>
            </a:r>
            <a:r>
              <a:rPr lang="es-MX" sz="2000" i="1"/>
              <a:t>X1</a:t>
            </a:r>
            <a:r>
              <a:rPr lang="es-MX" sz="2000"/>
              <a:t> que aún no se han revisado cuando se copia </a:t>
            </a:r>
            <a:r>
              <a:rPr lang="es-MX" sz="2000" i="1"/>
              <a:t>d</a:t>
            </a:r>
            <a:r>
              <a:rPr lang="es-MX" sz="2000"/>
              <a:t> al arreglo resultante.</a:t>
            </a:r>
          </a:p>
          <a:p>
            <a:pPr algn="just"/>
            <a:endParaRPr lang="es-MX"/>
          </a:p>
        </p:txBody>
      </p:sp>
      <p:sp>
        <p:nvSpPr>
          <p:cNvPr id="2" name="1 Abrir llave"/>
          <p:cNvSpPr/>
          <p:nvPr/>
        </p:nvSpPr>
        <p:spPr>
          <a:xfrm>
            <a:off x="5024438" y="3213100"/>
            <a:ext cx="534987" cy="3573463"/>
          </a:xfrm>
          <a:prstGeom prst="leftBrace">
            <a:avLst>
              <a:gd name="adj1" fmla="val 100758"/>
              <a:gd name="adj2" fmla="val 35485"/>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CO"/>
          </a:p>
        </p:txBody>
      </p:sp>
      <p:sp>
        <p:nvSpPr>
          <p:cNvPr id="20" name="Rectangle 9"/>
          <p:cNvSpPr>
            <a:spLocks noChangeArrowheads="1"/>
          </p:cNvSpPr>
          <p:nvPr/>
        </p:nvSpPr>
        <p:spPr bwMode="auto">
          <a:xfrm>
            <a:off x="395288" y="5876925"/>
            <a:ext cx="44640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000"/>
              <a:t>¿Cuál es la eficiencia del algoritmo finalmente?</a:t>
            </a:r>
          </a:p>
          <a:p>
            <a:pPr algn="just"/>
            <a:endParaRPr lang="es-MX"/>
          </a:p>
        </p:txBody>
      </p:sp>
      <p:sp>
        <p:nvSpPr>
          <p:cNvPr id="21" name="Rectangle 9"/>
          <p:cNvSpPr>
            <a:spLocks noChangeArrowheads="1"/>
          </p:cNvSpPr>
          <p:nvPr/>
        </p:nvSpPr>
        <p:spPr bwMode="auto">
          <a:xfrm>
            <a:off x="1908175" y="6165850"/>
            <a:ext cx="15287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000" i="1">
                <a:solidFill>
                  <a:srgbClr val="FF3300"/>
                </a:solidFill>
              </a:rPr>
              <a:t>O(n.log(n))</a:t>
            </a:r>
          </a:p>
          <a:p>
            <a:pPr algn="just"/>
            <a:endParaRPr 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ChangeArrowheads="1"/>
          </p:cNvSpPr>
          <p:nvPr/>
        </p:nvSpPr>
        <p:spPr bwMode="auto">
          <a:xfrm>
            <a:off x="395288" y="1341438"/>
            <a:ext cx="8353425"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b="1"/>
              <a:t>Entrada:</a:t>
            </a:r>
            <a:r>
              <a:rPr lang="es-MX" sz="2400"/>
              <a:t> Un arreglo </a:t>
            </a:r>
            <a:r>
              <a:rPr lang="es-MX" sz="2400" i="1"/>
              <a:t>P</a:t>
            </a:r>
            <a:r>
              <a:rPr lang="es-MX" sz="2400"/>
              <a:t> de </a:t>
            </a:r>
            <a:r>
              <a:rPr lang="es-MX" sz="2400" i="1"/>
              <a:t>n </a:t>
            </a:r>
            <a:r>
              <a:rPr lang="es-MX" sz="2400"/>
              <a:t>puntos en un plano cartesiano bidimensional</a:t>
            </a:r>
          </a:p>
          <a:p>
            <a:pPr algn="just"/>
            <a:endParaRPr lang="es-MX" sz="2400"/>
          </a:p>
          <a:p>
            <a:pPr algn="just"/>
            <a:r>
              <a:rPr lang="es-MX" sz="2400" b="1"/>
              <a:t>Salida:</a:t>
            </a:r>
            <a:r>
              <a:rPr lang="es-MX" sz="2400"/>
              <a:t> Un par de puntos puntos </a:t>
            </a:r>
            <a:r>
              <a:rPr lang="es-MX" sz="2400" i="1"/>
              <a:t>p*</a:t>
            </a:r>
            <a:r>
              <a:rPr lang="es-MX" sz="2400"/>
              <a:t> y </a:t>
            </a:r>
            <a:r>
              <a:rPr lang="es-MX" sz="2400" i="1"/>
              <a:t>q*</a:t>
            </a:r>
            <a:r>
              <a:rPr lang="es-MX" sz="2400"/>
              <a:t> de </a:t>
            </a:r>
            <a:r>
              <a:rPr lang="es-MX" sz="2400" i="1"/>
              <a:t>P</a:t>
            </a:r>
            <a:r>
              <a:rPr lang="es-MX" sz="2400"/>
              <a:t> que minimizan </a:t>
            </a:r>
            <a:r>
              <a:rPr lang="es-MX" sz="2400" i="1"/>
              <a:t>d(p,q)</a:t>
            </a:r>
            <a:r>
              <a:rPr lang="es-MX" sz="2400"/>
              <a:t> para todos los </a:t>
            </a:r>
            <a:r>
              <a:rPr lang="es-MX" sz="2400" i="1"/>
              <a:t>p</a:t>
            </a:r>
            <a:r>
              <a:rPr lang="es-MX" sz="2400"/>
              <a:t>, </a:t>
            </a:r>
            <a:r>
              <a:rPr lang="es-MX" sz="2400" i="1"/>
              <a:t>q</a:t>
            </a:r>
            <a:r>
              <a:rPr lang="es-MX" sz="2400"/>
              <a:t> de </a:t>
            </a:r>
            <a:r>
              <a:rPr lang="es-MX" sz="2400" i="1"/>
              <a:t>P</a:t>
            </a:r>
            <a:r>
              <a:rPr lang="es-MX" sz="2400"/>
              <a:t>. Siendo </a:t>
            </a:r>
            <a:r>
              <a:rPr lang="es-MX" sz="2400" i="1"/>
              <a:t>d</a:t>
            </a:r>
            <a:r>
              <a:rPr lang="es-MX" sz="2400"/>
              <a:t> la distancia euclidiana.</a:t>
            </a:r>
          </a:p>
          <a:p>
            <a:pPr algn="just"/>
            <a:endParaRPr lang="es-MX" sz="2400"/>
          </a:p>
          <a:p>
            <a:pPr algn="just"/>
            <a:r>
              <a:rPr lang="es-MX" sz="2400"/>
              <a:t>Aplicaciones: sistemas de posicionamiento geográfico, computación gráfica, robótica</a:t>
            </a:r>
          </a:p>
        </p:txBody>
      </p:sp>
      <p:sp>
        <p:nvSpPr>
          <p:cNvPr id="12291" name="Rectangle 8"/>
          <p:cNvSpPr>
            <a:spLocks noChangeArrowheads="1"/>
          </p:cNvSpPr>
          <p:nvPr/>
        </p:nvSpPr>
        <p:spPr bwMode="auto">
          <a:xfrm>
            <a:off x="395288" y="188913"/>
            <a:ext cx="83534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dirty="0"/>
              <a:t>El problema de los pares más cercanos</a:t>
            </a:r>
            <a:endParaRPr lang="es-ES" sz="3600"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9"/>
          <p:cNvSpPr>
            <a:spLocks noChangeArrowheads="1"/>
          </p:cNvSpPr>
          <p:nvPr/>
        </p:nvSpPr>
        <p:spPr bwMode="auto">
          <a:xfrm>
            <a:off x="395288" y="1052513"/>
            <a:ext cx="83534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dirty="0"/>
              <a:t>Primera solución: búsqueda por fuerza bruta!</a:t>
            </a:r>
          </a:p>
          <a:p>
            <a:pPr algn="just"/>
            <a:endParaRPr lang="es-MX" sz="2400" dirty="0"/>
          </a:p>
          <a:p>
            <a:pPr algn="just"/>
            <a:r>
              <a:rPr lang="es-MX" sz="2000" dirty="0" err="1"/>
              <a:t>function</a:t>
            </a:r>
            <a:r>
              <a:rPr lang="es-MX" sz="2000" dirty="0"/>
              <a:t> </a:t>
            </a:r>
            <a:r>
              <a:rPr lang="es-MX" sz="2000" dirty="0" err="1"/>
              <a:t>closestPairs</a:t>
            </a:r>
            <a:r>
              <a:rPr lang="es-MX" sz="2000" dirty="0"/>
              <a:t>(P, n){</a:t>
            </a:r>
          </a:p>
          <a:p>
            <a:pPr algn="just"/>
            <a:r>
              <a:rPr lang="es-MX" sz="2000" dirty="0"/>
              <a:t>   </a:t>
            </a:r>
            <a:r>
              <a:rPr lang="es-MX" sz="2000" dirty="0" err="1"/>
              <a:t>minD</a:t>
            </a:r>
            <a:r>
              <a:rPr lang="es-MX" sz="2000" dirty="0"/>
              <a:t> = </a:t>
            </a:r>
            <a:r>
              <a:rPr lang="es-MX" sz="2000" dirty="0" smtClean="0"/>
              <a:t>999999999999</a:t>
            </a:r>
            <a:endParaRPr lang="es-MX" sz="2000" dirty="0"/>
          </a:p>
          <a:p>
            <a:pPr algn="just"/>
            <a:r>
              <a:rPr lang="es-MX" sz="2000" dirty="0"/>
              <a:t>   </a:t>
            </a:r>
            <a:r>
              <a:rPr lang="es-MX" sz="2000" dirty="0" err="1"/>
              <a:t>for</a:t>
            </a:r>
            <a:r>
              <a:rPr lang="es-MX" sz="2000" dirty="0"/>
              <a:t> i=0:n-2{</a:t>
            </a:r>
          </a:p>
          <a:p>
            <a:pPr algn="just"/>
            <a:r>
              <a:rPr lang="es-MX" sz="2000" dirty="0"/>
              <a:t>      </a:t>
            </a:r>
            <a:r>
              <a:rPr lang="es-MX" sz="2000" dirty="0" err="1"/>
              <a:t>for</a:t>
            </a:r>
            <a:r>
              <a:rPr lang="es-MX" sz="2000" dirty="0"/>
              <a:t> </a:t>
            </a:r>
            <a:r>
              <a:rPr lang="es-MX" sz="2000" dirty="0" smtClean="0"/>
              <a:t>j=i+1:n-1</a:t>
            </a:r>
            <a:r>
              <a:rPr lang="es-MX" sz="2000" dirty="0"/>
              <a:t>{</a:t>
            </a:r>
          </a:p>
          <a:p>
            <a:pPr algn="just"/>
            <a:r>
              <a:rPr lang="es-MX" sz="2000" dirty="0"/>
              <a:t>         </a:t>
            </a:r>
            <a:r>
              <a:rPr lang="es-MX" sz="2000" dirty="0" err="1"/>
              <a:t>if</a:t>
            </a:r>
            <a:r>
              <a:rPr lang="es-MX" sz="2000" dirty="0"/>
              <a:t> (d(P</a:t>
            </a:r>
            <a:r>
              <a:rPr lang="es-MX" dirty="0"/>
              <a:t>i</a:t>
            </a:r>
            <a:r>
              <a:rPr lang="es-MX" sz="2000" dirty="0"/>
              <a:t>, </a:t>
            </a:r>
            <a:r>
              <a:rPr lang="es-MX" sz="2000" dirty="0" err="1"/>
              <a:t>P</a:t>
            </a:r>
            <a:r>
              <a:rPr lang="es-MX" dirty="0" err="1"/>
              <a:t>j</a:t>
            </a:r>
            <a:r>
              <a:rPr lang="es-MX" sz="2000" dirty="0"/>
              <a:t>) &lt; </a:t>
            </a:r>
            <a:r>
              <a:rPr lang="es-MX" sz="2000" dirty="0" err="1"/>
              <a:t>mindD</a:t>
            </a:r>
            <a:r>
              <a:rPr lang="es-MX" sz="2000" dirty="0"/>
              <a:t>){</a:t>
            </a:r>
          </a:p>
          <a:p>
            <a:pPr algn="just"/>
            <a:r>
              <a:rPr lang="es-MX" sz="2000" dirty="0"/>
              <a:t>         p* = P</a:t>
            </a:r>
            <a:r>
              <a:rPr lang="es-MX" dirty="0"/>
              <a:t>i</a:t>
            </a:r>
            <a:r>
              <a:rPr lang="es-MX" sz="2000" dirty="0"/>
              <a:t>, q* = </a:t>
            </a:r>
            <a:r>
              <a:rPr lang="es-MX" sz="2000" dirty="0" err="1"/>
              <a:t>P</a:t>
            </a:r>
            <a:r>
              <a:rPr lang="es-MX" dirty="0" err="1"/>
              <a:t>j</a:t>
            </a:r>
            <a:endParaRPr lang="es-MX" sz="2000" dirty="0"/>
          </a:p>
          <a:p>
            <a:pPr algn="just"/>
            <a:r>
              <a:rPr lang="es-MX" sz="2000" dirty="0"/>
              <a:t>         </a:t>
            </a:r>
            <a:r>
              <a:rPr lang="es-MX" sz="2000" dirty="0" err="1"/>
              <a:t>minD</a:t>
            </a:r>
            <a:r>
              <a:rPr lang="es-MX" sz="2000" dirty="0"/>
              <a:t> = d(Pi, </a:t>
            </a:r>
            <a:r>
              <a:rPr lang="es-MX" sz="2000" dirty="0" err="1"/>
              <a:t>Pj</a:t>
            </a:r>
            <a:r>
              <a:rPr lang="es-MX" sz="2000" dirty="0"/>
              <a:t>)</a:t>
            </a:r>
          </a:p>
          <a:p>
            <a:pPr algn="just"/>
            <a:r>
              <a:rPr lang="es-MX" sz="2000" dirty="0"/>
              <a:t>         }</a:t>
            </a:r>
          </a:p>
          <a:p>
            <a:pPr algn="just"/>
            <a:r>
              <a:rPr lang="es-MX" sz="2000" dirty="0"/>
              <a:t>      }</a:t>
            </a:r>
          </a:p>
          <a:p>
            <a:pPr algn="just"/>
            <a:r>
              <a:rPr lang="es-MX" sz="2000" dirty="0"/>
              <a:t>   }</a:t>
            </a:r>
          </a:p>
          <a:p>
            <a:pPr algn="just"/>
            <a:r>
              <a:rPr lang="es-MX" sz="2000" dirty="0"/>
              <a:t>   </a:t>
            </a:r>
            <a:r>
              <a:rPr lang="es-MX" sz="2000" dirty="0" err="1"/>
              <a:t>return</a:t>
            </a:r>
            <a:r>
              <a:rPr lang="es-MX" sz="2000" dirty="0"/>
              <a:t> c</a:t>
            </a:r>
          </a:p>
          <a:p>
            <a:pPr algn="just"/>
            <a:r>
              <a:rPr lang="es-MX" sz="2000" dirty="0"/>
              <a:t>}</a:t>
            </a:r>
          </a:p>
          <a:p>
            <a:pPr algn="just"/>
            <a:endParaRPr lang="es-MX" sz="2400" dirty="0"/>
          </a:p>
          <a:p>
            <a:pPr algn="just"/>
            <a:r>
              <a:rPr lang="es-MX" sz="2400" dirty="0"/>
              <a:t>¿Cuál es la eficiencia?</a:t>
            </a:r>
          </a:p>
          <a:p>
            <a:pPr algn="just"/>
            <a:r>
              <a:rPr lang="es-MX" sz="2400" dirty="0"/>
              <a:t>¿Se puede hacer mejor? </a:t>
            </a:r>
          </a:p>
        </p:txBody>
      </p:sp>
      <mc:AlternateContent xmlns:mc="http://schemas.openxmlformats.org/markup-compatibility/2006" xmlns:a14="http://schemas.microsoft.com/office/drawing/2010/main">
        <mc:Choice Requires="a14">
          <p:sp>
            <p:nvSpPr>
              <p:cNvPr id="8" name="7 CuadroTexto"/>
              <p:cNvSpPr txBox="1">
                <a:spLocks noChangeArrowheads="1"/>
              </p:cNvSpPr>
              <p:nvPr/>
            </p:nvSpPr>
            <p:spPr bwMode="auto">
              <a:xfrm>
                <a:off x="3635375" y="5775325"/>
                <a:ext cx="1296988"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400" dirty="0" smtClean="0">
                    <a:solidFill>
                      <a:srgbClr val="FF0000"/>
                    </a:solidFill>
                  </a:rPr>
                  <a:t>O(</a:t>
                </a:r>
                <a14:m>
                  <m:oMath xmlns:m="http://schemas.openxmlformats.org/officeDocument/2006/math">
                    <m:sSup>
                      <m:sSupPr>
                        <m:ctrlPr>
                          <a:rPr lang="es-MX" sz="2400" i="1" smtClean="0">
                            <a:solidFill>
                              <a:srgbClr val="FF0000"/>
                            </a:solidFill>
                            <a:latin typeface="Cambria Math"/>
                          </a:rPr>
                        </m:ctrlPr>
                      </m:sSupPr>
                      <m:e>
                        <m:r>
                          <a:rPr lang="es-MX" sz="2400" b="0" i="1" smtClean="0">
                            <a:solidFill>
                              <a:srgbClr val="FF0000"/>
                            </a:solidFill>
                            <a:latin typeface="Cambria Math"/>
                          </a:rPr>
                          <m:t>𝑛</m:t>
                        </m:r>
                      </m:e>
                      <m:sup>
                        <m:r>
                          <a:rPr lang="es-MX" sz="2400" b="0" i="1" smtClean="0">
                            <a:solidFill>
                              <a:srgbClr val="FF0000"/>
                            </a:solidFill>
                            <a:latin typeface="Cambria Math"/>
                          </a:rPr>
                          <m:t>2</m:t>
                        </m:r>
                      </m:sup>
                    </m:sSup>
                  </m:oMath>
                </a14:m>
                <a:r>
                  <a:rPr lang="es-MX" sz="2400" dirty="0" smtClean="0">
                    <a:solidFill>
                      <a:srgbClr val="FF0000"/>
                    </a:solidFill>
                  </a:rPr>
                  <a:t>)</a:t>
                </a:r>
                <a:endParaRPr lang="es-CO" dirty="0">
                  <a:solidFill>
                    <a:srgbClr val="FF0000"/>
                  </a:solidFill>
                </a:endParaRPr>
              </a:p>
            </p:txBody>
          </p:sp>
        </mc:Choice>
        <mc:Fallback xmlns="">
          <p:sp>
            <p:nvSpPr>
              <p:cNvPr id="8" name="7 CuadroTexto"/>
              <p:cNvSpPr txBox="1">
                <a:spLocks noRot="1" noChangeAspect="1" noMove="1" noResize="1" noEditPoints="1" noAdjustHandles="1" noChangeArrowheads="1" noChangeShapeType="1" noTextEdit="1"/>
              </p:cNvSpPr>
              <p:nvPr/>
            </p:nvSpPr>
            <p:spPr bwMode="auto">
              <a:xfrm>
                <a:off x="3635375" y="5775325"/>
                <a:ext cx="1296988" cy="461665"/>
              </a:xfrm>
              <a:prstGeom prst="rect">
                <a:avLst/>
              </a:prstGeom>
              <a:blipFill rotWithShape="1">
                <a:blip r:embed="rId2"/>
                <a:stretch>
                  <a:fillRect l="-7042" t="-9211" b="-30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5" name="Rectangle 8"/>
          <p:cNvSpPr>
            <a:spLocks noChangeArrowheads="1"/>
          </p:cNvSpPr>
          <p:nvPr/>
        </p:nvSpPr>
        <p:spPr bwMode="auto">
          <a:xfrm>
            <a:off x="395288" y="188913"/>
            <a:ext cx="83534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dirty="0"/>
              <a:t>El problema de los pares más cercanos</a:t>
            </a:r>
            <a:endParaRPr lang="es-ES" sz="3600"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9"/>
          <p:cNvSpPr>
            <a:spLocks noChangeArrowheads="1"/>
          </p:cNvSpPr>
          <p:nvPr/>
        </p:nvSpPr>
        <p:spPr bwMode="auto">
          <a:xfrm>
            <a:off x="395288" y="1052513"/>
            <a:ext cx="83534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Pensemos primero que pasaría sino fueran puntos 2D sino 1D. En este caso el número de pares también es cuadrático, pero el problema se puede resolver fácilmente si se ordenan los puntos según su única dimensión.</a:t>
            </a:r>
          </a:p>
          <a:p>
            <a:pPr algn="just"/>
            <a:endParaRPr lang="es-MX" sz="2400"/>
          </a:p>
          <a:p>
            <a:pPr algn="just"/>
            <a:r>
              <a:rPr lang="es-MX" sz="2400"/>
              <a:t>De esta manera:</a:t>
            </a:r>
          </a:p>
          <a:p>
            <a:pPr algn="just"/>
            <a:endParaRPr lang="es-MX" sz="2400"/>
          </a:p>
          <a:p>
            <a:pPr algn="just"/>
            <a:r>
              <a:rPr lang="es-MX" sz="2000"/>
              <a:t>Ordenamiento = </a:t>
            </a:r>
            <a:r>
              <a:rPr lang="es-MX" sz="2000" i="1"/>
              <a:t>O(n.log(n))</a:t>
            </a:r>
            <a:r>
              <a:rPr lang="es-MX" sz="2000"/>
              <a:t> + Búsqueda lineal </a:t>
            </a:r>
            <a:r>
              <a:rPr lang="es-MX" sz="2000" i="1"/>
              <a:t>O(n)</a:t>
            </a:r>
            <a:r>
              <a:rPr lang="es-MX" sz="2000"/>
              <a:t> = </a:t>
            </a:r>
            <a:r>
              <a:rPr lang="es-MX" sz="2000" i="1"/>
              <a:t>O(n.log(n))</a:t>
            </a:r>
          </a:p>
          <a:p>
            <a:pPr algn="just"/>
            <a:endParaRPr lang="es-MX" sz="2000" i="1"/>
          </a:p>
          <a:p>
            <a:pPr algn="just"/>
            <a:r>
              <a:rPr lang="es-MX" sz="2400"/>
              <a:t>¿Cómo podemos aplicar  un principio similar en el caso 2D?</a:t>
            </a:r>
          </a:p>
          <a:p>
            <a:pPr algn="just"/>
            <a:endParaRPr lang="es-MX" sz="2400"/>
          </a:p>
          <a:p>
            <a:pPr algn="just"/>
            <a:endParaRPr lang="es-MX" sz="2400"/>
          </a:p>
        </p:txBody>
      </p:sp>
      <p:sp>
        <p:nvSpPr>
          <p:cNvPr id="4" name="Rectangle 8"/>
          <p:cNvSpPr>
            <a:spLocks noChangeArrowheads="1"/>
          </p:cNvSpPr>
          <p:nvPr/>
        </p:nvSpPr>
        <p:spPr bwMode="auto">
          <a:xfrm>
            <a:off x="395288" y="188913"/>
            <a:ext cx="83534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dirty="0"/>
              <a:t>El problema de los pares más cercanos</a:t>
            </a:r>
            <a:endParaRPr lang="es-ES" sz="3600"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ChangeArrowheads="1"/>
          </p:cNvSpPr>
          <p:nvPr/>
        </p:nvSpPr>
        <p:spPr bwMode="auto">
          <a:xfrm>
            <a:off x="395288" y="1052513"/>
            <a:ext cx="8353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000"/>
              <a:t>Hagamos </a:t>
            </a:r>
            <a:r>
              <a:rPr lang="es-MX" sz="2000" i="1"/>
              <a:t>Px</a:t>
            </a:r>
            <a:r>
              <a:rPr lang="es-MX" sz="2000"/>
              <a:t> = </a:t>
            </a:r>
            <a:r>
              <a:rPr lang="es-MX" sz="2000" i="1"/>
              <a:t>P</a:t>
            </a:r>
            <a:r>
              <a:rPr lang="es-MX" sz="2000"/>
              <a:t> ordenado según la coordenada X</a:t>
            </a:r>
          </a:p>
          <a:p>
            <a:pPr algn="just"/>
            <a:r>
              <a:rPr lang="es-MX" sz="2000"/>
              <a:t>Hagamos </a:t>
            </a:r>
            <a:r>
              <a:rPr lang="es-MX" sz="2000" i="1"/>
              <a:t>Py</a:t>
            </a:r>
            <a:r>
              <a:rPr lang="es-MX" sz="2000"/>
              <a:t> = </a:t>
            </a:r>
            <a:r>
              <a:rPr lang="es-MX" sz="2000" i="1"/>
              <a:t>P</a:t>
            </a:r>
            <a:r>
              <a:rPr lang="es-MX" sz="2000"/>
              <a:t> ordenado según la coordenada Y</a:t>
            </a:r>
          </a:p>
        </p:txBody>
      </p:sp>
      <p:sp>
        <p:nvSpPr>
          <p:cNvPr id="4" name="3 CuadroTexto"/>
          <p:cNvSpPr txBox="1">
            <a:spLocks noChangeArrowheads="1"/>
          </p:cNvSpPr>
          <p:nvPr/>
        </p:nvSpPr>
        <p:spPr bwMode="auto">
          <a:xfrm>
            <a:off x="6804025" y="1196975"/>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000">
                <a:solidFill>
                  <a:srgbClr val="FF0000"/>
                </a:solidFill>
              </a:rPr>
              <a:t>O(n.log(n))</a:t>
            </a:r>
            <a:endParaRPr lang="es-CO" sz="1600">
              <a:solidFill>
                <a:srgbClr val="FF0000"/>
              </a:solidFill>
            </a:endParaRPr>
          </a:p>
        </p:txBody>
      </p:sp>
      <p:cxnSp>
        <p:nvCxnSpPr>
          <p:cNvPr id="3" name="2 Conector recto"/>
          <p:cNvCxnSpPr/>
          <p:nvPr/>
        </p:nvCxnSpPr>
        <p:spPr>
          <a:xfrm>
            <a:off x="3132138" y="2852738"/>
            <a:ext cx="0" cy="2952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1331913" y="4365625"/>
            <a:ext cx="36718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8 Elipse"/>
          <p:cNvSpPr/>
          <p:nvPr/>
        </p:nvSpPr>
        <p:spPr>
          <a:xfrm>
            <a:off x="1835150" y="3716338"/>
            <a:ext cx="73025"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0" name="9 CuadroTexto"/>
          <p:cNvSpPr txBox="1">
            <a:spLocks noChangeArrowheads="1"/>
          </p:cNvSpPr>
          <p:nvPr/>
        </p:nvSpPr>
        <p:spPr bwMode="auto">
          <a:xfrm>
            <a:off x="1692275" y="340201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e</a:t>
            </a:r>
            <a:endParaRPr lang="es-CO"/>
          </a:p>
        </p:txBody>
      </p:sp>
      <p:sp>
        <p:nvSpPr>
          <p:cNvPr id="13" name="12 Elipse"/>
          <p:cNvSpPr/>
          <p:nvPr/>
        </p:nvSpPr>
        <p:spPr>
          <a:xfrm>
            <a:off x="2843213" y="5472113"/>
            <a:ext cx="73025"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4" name="13 CuadroTexto"/>
          <p:cNvSpPr txBox="1">
            <a:spLocks noChangeArrowheads="1"/>
          </p:cNvSpPr>
          <p:nvPr/>
        </p:nvSpPr>
        <p:spPr bwMode="auto">
          <a:xfrm>
            <a:off x="2700338" y="5157788"/>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d</a:t>
            </a:r>
            <a:endParaRPr lang="es-CO"/>
          </a:p>
        </p:txBody>
      </p:sp>
      <p:sp>
        <p:nvSpPr>
          <p:cNvPr id="15" name="14 Elipse"/>
          <p:cNvSpPr/>
          <p:nvPr/>
        </p:nvSpPr>
        <p:spPr>
          <a:xfrm>
            <a:off x="4500563" y="4868863"/>
            <a:ext cx="71437"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6" name="15 CuadroTexto"/>
          <p:cNvSpPr txBox="1">
            <a:spLocks noChangeArrowheads="1"/>
          </p:cNvSpPr>
          <p:nvPr/>
        </p:nvSpPr>
        <p:spPr bwMode="auto">
          <a:xfrm>
            <a:off x="4356100" y="4554538"/>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b</a:t>
            </a:r>
            <a:endParaRPr lang="es-CO"/>
          </a:p>
        </p:txBody>
      </p:sp>
      <p:sp>
        <p:nvSpPr>
          <p:cNvPr id="17" name="16 Elipse"/>
          <p:cNvSpPr/>
          <p:nvPr/>
        </p:nvSpPr>
        <p:spPr>
          <a:xfrm>
            <a:off x="3348038" y="3240088"/>
            <a:ext cx="71437"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8" name="17 CuadroTexto"/>
          <p:cNvSpPr txBox="1">
            <a:spLocks noChangeArrowheads="1"/>
          </p:cNvSpPr>
          <p:nvPr/>
        </p:nvSpPr>
        <p:spPr bwMode="auto">
          <a:xfrm>
            <a:off x="3203575" y="2924175"/>
            <a:ext cx="360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c</a:t>
            </a:r>
            <a:endParaRPr lang="es-CO"/>
          </a:p>
        </p:txBody>
      </p:sp>
      <p:sp>
        <p:nvSpPr>
          <p:cNvPr id="19" name="18 Elipse"/>
          <p:cNvSpPr/>
          <p:nvPr/>
        </p:nvSpPr>
        <p:spPr>
          <a:xfrm>
            <a:off x="2555875" y="4581525"/>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0" name="19 CuadroTexto"/>
          <p:cNvSpPr txBox="1">
            <a:spLocks noChangeArrowheads="1"/>
          </p:cNvSpPr>
          <p:nvPr/>
        </p:nvSpPr>
        <p:spPr bwMode="auto">
          <a:xfrm>
            <a:off x="2411413" y="4265613"/>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a</a:t>
            </a:r>
            <a:endParaRPr lang="es-CO"/>
          </a:p>
        </p:txBody>
      </p:sp>
      <p:sp>
        <p:nvSpPr>
          <p:cNvPr id="21" name="20 Elipse"/>
          <p:cNvSpPr/>
          <p:nvPr/>
        </p:nvSpPr>
        <p:spPr>
          <a:xfrm>
            <a:off x="3563938" y="4076700"/>
            <a:ext cx="71437"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2" name="21 CuadroTexto"/>
          <p:cNvSpPr txBox="1">
            <a:spLocks noChangeArrowheads="1"/>
          </p:cNvSpPr>
          <p:nvPr/>
        </p:nvSpPr>
        <p:spPr bwMode="auto">
          <a:xfrm>
            <a:off x="3419475" y="3762375"/>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f</a:t>
            </a:r>
            <a:endParaRPr lang="es-CO"/>
          </a:p>
        </p:txBody>
      </p:sp>
      <p:sp>
        <p:nvSpPr>
          <p:cNvPr id="12" name="11 CuadroTexto"/>
          <p:cNvSpPr txBox="1">
            <a:spLocks noChangeArrowheads="1"/>
          </p:cNvSpPr>
          <p:nvPr/>
        </p:nvSpPr>
        <p:spPr bwMode="auto">
          <a:xfrm>
            <a:off x="5435600" y="3789363"/>
            <a:ext cx="24193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000" i="1"/>
              <a:t>Px</a:t>
            </a:r>
            <a:r>
              <a:rPr lang="es-MX" sz="2000"/>
              <a:t> = {e, a, d, c, f, b}</a:t>
            </a:r>
          </a:p>
          <a:p>
            <a:pPr eaLnBrk="1" hangingPunct="1"/>
            <a:endParaRPr lang="es-MX" sz="2000"/>
          </a:p>
          <a:p>
            <a:pPr eaLnBrk="1" hangingPunct="1"/>
            <a:r>
              <a:rPr lang="es-MX" sz="2000" i="1"/>
              <a:t>Py</a:t>
            </a:r>
            <a:r>
              <a:rPr lang="es-MX" sz="2000"/>
              <a:t> = {d, b, a, f, e, c}</a:t>
            </a:r>
          </a:p>
          <a:p>
            <a:pPr eaLnBrk="1" hangingPunct="1"/>
            <a:endParaRPr lang="es-CO"/>
          </a:p>
        </p:txBody>
      </p:sp>
      <p:sp>
        <p:nvSpPr>
          <p:cNvPr id="24" name="Rectangle 9"/>
          <p:cNvSpPr>
            <a:spLocks noChangeArrowheads="1"/>
          </p:cNvSpPr>
          <p:nvPr/>
        </p:nvSpPr>
        <p:spPr bwMode="auto">
          <a:xfrm>
            <a:off x="395288" y="1916113"/>
            <a:ext cx="83534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000"/>
              <a:t>Nota: Ordenar un arreglo “casi no tiene costo”, entonces incluso si no   sabemos para que puede ser útil es inofensivo hacerlo</a:t>
            </a:r>
          </a:p>
        </p:txBody>
      </p:sp>
      <p:sp>
        <p:nvSpPr>
          <p:cNvPr id="25" name="Rectangle 9"/>
          <p:cNvSpPr>
            <a:spLocks noChangeArrowheads="1"/>
          </p:cNvSpPr>
          <p:nvPr/>
        </p:nvSpPr>
        <p:spPr bwMode="auto">
          <a:xfrm>
            <a:off x="395288" y="2708275"/>
            <a:ext cx="8353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000"/>
              <a:t>Ejemplo:</a:t>
            </a:r>
          </a:p>
        </p:txBody>
      </p:sp>
      <p:sp>
        <p:nvSpPr>
          <p:cNvPr id="26" name="Rectangle 9"/>
          <p:cNvSpPr>
            <a:spLocks noChangeArrowheads="1"/>
          </p:cNvSpPr>
          <p:nvPr/>
        </p:nvSpPr>
        <p:spPr bwMode="auto">
          <a:xfrm>
            <a:off x="395288" y="6092825"/>
            <a:ext cx="83534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000"/>
              <a:t>Ahora podemos  usar “divide &amp; conquer”</a:t>
            </a:r>
          </a:p>
        </p:txBody>
      </p:sp>
      <p:pic>
        <p:nvPicPr>
          <p:cNvPr id="2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5825" y="5483225"/>
            <a:ext cx="1584325"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8"/>
          <p:cNvSpPr>
            <a:spLocks noChangeArrowheads="1"/>
          </p:cNvSpPr>
          <p:nvPr/>
        </p:nvSpPr>
        <p:spPr bwMode="auto">
          <a:xfrm>
            <a:off x="395288" y="188913"/>
            <a:ext cx="83534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dirty="0"/>
              <a:t>El problema de los pares más cercanos</a:t>
            </a:r>
            <a:endParaRPr lang="es-ES" sz="3600"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p:bldP spid="15" grpId="0" animBg="1"/>
      <p:bldP spid="16" grpId="0"/>
      <p:bldP spid="17" grpId="0" animBg="1"/>
      <p:bldP spid="18" grpId="0"/>
      <p:bldP spid="19" grpId="0" animBg="1"/>
      <p:bldP spid="20" grpId="0"/>
      <p:bldP spid="21" grpId="0" animBg="1"/>
      <p:bldP spid="22" grpId="0"/>
      <p:bldP spid="12" grpId="0"/>
      <p:bldP spid="24" grpId="0"/>
      <p:bldP spid="25"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16387" name="Rectangle 9"/>
          <p:cNvSpPr>
            <a:spLocks noChangeArrowheads="1"/>
          </p:cNvSpPr>
          <p:nvPr/>
        </p:nvSpPr>
        <p:spPr bwMode="auto">
          <a:xfrm>
            <a:off x="395288" y="1196975"/>
            <a:ext cx="83534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dirty="0"/>
              <a:t>Idea general:</a:t>
            </a:r>
          </a:p>
          <a:p>
            <a:pPr algn="just"/>
            <a:endParaRPr lang="es-MX" sz="2000" dirty="0"/>
          </a:p>
          <a:p>
            <a:pPr lvl="1" algn="just"/>
            <a:r>
              <a:rPr lang="es-MX" dirty="0" err="1"/>
              <a:t>Px</a:t>
            </a:r>
            <a:r>
              <a:rPr lang="es-MX" dirty="0"/>
              <a:t> = P ordenado según la coordenada X</a:t>
            </a:r>
          </a:p>
          <a:p>
            <a:pPr lvl="1" algn="just"/>
            <a:endParaRPr lang="es-MX" dirty="0"/>
          </a:p>
          <a:p>
            <a:pPr lvl="1" algn="just"/>
            <a:r>
              <a:rPr lang="es-MX" dirty="0" err="1"/>
              <a:t>Py</a:t>
            </a:r>
            <a:r>
              <a:rPr lang="es-MX" dirty="0"/>
              <a:t> = P ordenado según la coordenada Y</a:t>
            </a:r>
          </a:p>
          <a:p>
            <a:pPr lvl="1" algn="just"/>
            <a:endParaRPr lang="es-MX" dirty="0"/>
          </a:p>
          <a:p>
            <a:pPr lvl="1" algn="just"/>
            <a:r>
              <a:rPr lang="es-MX" dirty="0"/>
              <a:t>Lx = mitad izquierda de </a:t>
            </a:r>
            <a:r>
              <a:rPr lang="es-MX" dirty="0" err="1"/>
              <a:t>Px</a:t>
            </a:r>
            <a:r>
              <a:rPr lang="es-MX" dirty="0"/>
              <a:t>,  </a:t>
            </a:r>
            <a:r>
              <a:rPr lang="es-MX" dirty="0" err="1"/>
              <a:t>Rx</a:t>
            </a:r>
            <a:r>
              <a:rPr lang="es-MX" dirty="0"/>
              <a:t> = mitad derecha de </a:t>
            </a:r>
            <a:r>
              <a:rPr lang="es-MX" dirty="0" err="1"/>
              <a:t>Px</a:t>
            </a:r>
            <a:endParaRPr lang="es-MX" dirty="0"/>
          </a:p>
          <a:p>
            <a:pPr lvl="1" algn="just"/>
            <a:endParaRPr lang="es-MX" dirty="0"/>
          </a:p>
          <a:p>
            <a:pPr lvl="1" algn="just"/>
            <a:r>
              <a:rPr lang="es-MX" dirty="0" err="1"/>
              <a:t>Ly</a:t>
            </a:r>
            <a:r>
              <a:rPr lang="es-MX" dirty="0"/>
              <a:t> = mitad izquierda de </a:t>
            </a:r>
            <a:r>
              <a:rPr lang="es-MX" dirty="0" err="1"/>
              <a:t>Py</a:t>
            </a:r>
            <a:r>
              <a:rPr lang="es-MX" dirty="0"/>
              <a:t>,  </a:t>
            </a:r>
            <a:r>
              <a:rPr lang="es-MX" dirty="0" err="1"/>
              <a:t>Ry</a:t>
            </a:r>
            <a:r>
              <a:rPr lang="es-MX" dirty="0"/>
              <a:t> = mitad derecha de </a:t>
            </a:r>
            <a:r>
              <a:rPr lang="es-MX" dirty="0" err="1"/>
              <a:t>Py</a:t>
            </a:r>
            <a:endParaRPr lang="es-MX" dirty="0"/>
          </a:p>
          <a:p>
            <a:pPr lvl="1" algn="just"/>
            <a:endParaRPr lang="es-MX" dirty="0"/>
          </a:p>
          <a:p>
            <a:pPr lvl="1" algn="just"/>
            <a:r>
              <a:rPr lang="es-MX" dirty="0"/>
              <a:t>(p1, q1) = </a:t>
            </a:r>
            <a:r>
              <a:rPr lang="es-MX" dirty="0" err="1"/>
              <a:t>closestPair</a:t>
            </a:r>
            <a:r>
              <a:rPr lang="es-MX" dirty="0"/>
              <a:t>(Lx, </a:t>
            </a:r>
            <a:r>
              <a:rPr lang="es-MX" dirty="0" err="1"/>
              <a:t>Ly</a:t>
            </a:r>
            <a:r>
              <a:rPr lang="es-MX" dirty="0"/>
              <a:t>)</a:t>
            </a:r>
          </a:p>
          <a:p>
            <a:pPr lvl="1" algn="just"/>
            <a:endParaRPr lang="es-MX" dirty="0"/>
          </a:p>
          <a:p>
            <a:pPr lvl="1" algn="just"/>
            <a:r>
              <a:rPr lang="es-MX" dirty="0"/>
              <a:t>(p2, q2) = </a:t>
            </a:r>
            <a:r>
              <a:rPr lang="es-MX" dirty="0" err="1"/>
              <a:t>closestPair</a:t>
            </a:r>
            <a:r>
              <a:rPr lang="es-MX" dirty="0"/>
              <a:t>(</a:t>
            </a:r>
            <a:r>
              <a:rPr lang="es-MX" dirty="0" err="1"/>
              <a:t>Rx</a:t>
            </a:r>
            <a:r>
              <a:rPr lang="es-MX" dirty="0"/>
              <a:t>, </a:t>
            </a:r>
            <a:r>
              <a:rPr lang="es-MX" dirty="0" err="1"/>
              <a:t>Ry</a:t>
            </a:r>
            <a:r>
              <a:rPr lang="es-MX" dirty="0"/>
              <a:t>)</a:t>
            </a:r>
          </a:p>
          <a:p>
            <a:pPr lvl="1" algn="just"/>
            <a:endParaRPr lang="es-MX" dirty="0"/>
          </a:p>
          <a:p>
            <a:pPr lvl="1" algn="just"/>
            <a:r>
              <a:rPr lang="es-MX" dirty="0"/>
              <a:t>(p3, q3) = </a:t>
            </a:r>
            <a:r>
              <a:rPr lang="es-MX" dirty="0" err="1">
                <a:solidFill>
                  <a:srgbClr val="FF0000"/>
                </a:solidFill>
              </a:rPr>
              <a:t>closestSplitPair</a:t>
            </a:r>
            <a:r>
              <a:rPr lang="es-MX" dirty="0">
                <a:solidFill>
                  <a:srgbClr val="FF0000"/>
                </a:solidFill>
              </a:rPr>
              <a:t>(</a:t>
            </a:r>
            <a:r>
              <a:rPr lang="es-MX" dirty="0" err="1">
                <a:solidFill>
                  <a:srgbClr val="FF0000"/>
                </a:solidFill>
              </a:rPr>
              <a:t>Px</a:t>
            </a:r>
            <a:r>
              <a:rPr lang="es-MX" dirty="0">
                <a:solidFill>
                  <a:srgbClr val="FF0000"/>
                </a:solidFill>
              </a:rPr>
              <a:t>, </a:t>
            </a:r>
            <a:r>
              <a:rPr lang="es-MX" dirty="0" err="1">
                <a:solidFill>
                  <a:srgbClr val="FF0000"/>
                </a:solidFill>
              </a:rPr>
              <a:t>Py</a:t>
            </a:r>
            <a:r>
              <a:rPr lang="es-MX" dirty="0">
                <a:solidFill>
                  <a:srgbClr val="FF0000"/>
                </a:solidFill>
              </a:rPr>
              <a:t>)</a:t>
            </a:r>
          </a:p>
          <a:p>
            <a:pPr lvl="1" algn="just"/>
            <a:endParaRPr lang="es-MX" dirty="0"/>
          </a:p>
          <a:p>
            <a:pPr lvl="1" algn="just"/>
            <a:r>
              <a:rPr lang="es-MX" dirty="0" err="1"/>
              <a:t>return</a:t>
            </a:r>
            <a:r>
              <a:rPr lang="es-MX" dirty="0"/>
              <a:t> </a:t>
            </a:r>
            <a:r>
              <a:rPr lang="es-MX" dirty="0" err="1"/>
              <a:t>best</a:t>
            </a:r>
            <a:r>
              <a:rPr lang="es-MX" dirty="0"/>
              <a:t>((p1, q1), (p2, q2), (p3, </a:t>
            </a:r>
            <a:r>
              <a:rPr lang="es-MX" dirty="0" err="1"/>
              <a:t>qe</a:t>
            </a:r>
            <a:r>
              <a:rPr lang="es-MX" dirty="0"/>
              <a:t>)) </a:t>
            </a:r>
          </a:p>
        </p:txBody>
      </p:sp>
      <p:sp>
        <p:nvSpPr>
          <p:cNvPr id="6" name="5 Llamada rectangular"/>
          <p:cNvSpPr/>
          <p:nvPr/>
        </p:nvSpPr>
        <p:spPr>
          <a:xfrm>
            <a:off x="4859338" y="4149725"/>
            <a:ext cx="3960812" cy="1582738"/>
          </a:xfrm>
          <a:prstGeom prst="wedgeRectCallout">
            <a:avLst>
              <a:gd name="adj1" fmla="val -55187"/>
              <a:gd name="adj2" fmla="val 3014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MX" dirty="0">
                <a:solidFill>
                  <a:schemeClr val="tx1"/>
                </a:solidFill>
                <a:latin typeface="Arial" pitchFamily="34" charset="0"/>
                <a:cs typeface="Arial" pitchFamily="34" charset="0"/>
              </a:rPr>
              <a:t>Se puede depurar, limitándose a las distancias que son menores que d(p1, q1) y d(p2, q2), resultados de la primera y segunda llamada recursiva respectivamente</a:t>
            </a:r>
            <a:endParaRPr lang="es-CO"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17411" name="Rectangle 9"/>
          <p:cNvSpPr>
            <a:spLocks noChangeArrowheads="1"/>
          </p:cNvSpPr>
          <p:nvPr/>
        </p:nvSpPr>
        <p:spPr bwMode="auto">
          <a:xfrm>
            <a:off x="395288" y="1196975"/>
            <a:ext cx="83534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dirty="0"/>
              <a:t>Idea general depurada (sin considerar casos base):</a:t>
            </a:r>
          </a:p>
          <a:p>
            <a:pPr algn="just"/>
            <a:endParaRPr lang="es-MX" sz="2000" dirty="0"/>
          </a:p>
          <a:p>
            <a:pPr lvl="1" algn="just"/>
            <a:r>
              <a:rPr lang="es-MX" dirty="0" err="1"/>
              <a:t>Px</a:t>
            </a:r>
            <a:r>
              <a:rPr lang="es-MX" dirty="0"/>
              <a:t> = P ordenado según la coordenada X</a:t>
            </a:r>
          </a:p>
          <a:p>
            <a:pPr lvl="1" algn="just"/>
            <a:endParaRPr lang="es-MX" dirty="0"/>
          </a:p>
          <a:p>
            <a:pPr lvl="1" algn="just"/>
            <a:r>
              <a:rPr lang="es-MX" dirty="0" err="1"/>
              <a:t>Py</a:t>
            </a:r>
            <a:r>
              <a:rPr lang="es-MX" dirty="0"/>
              <a:t> = P ordenado según la coordenada Y</a:t>
            </a:r>
          </a:p>
          <a:p>
            <a:pPr lvl="1" algn="just"/>
            <a:endParaRPr lang="es-MX" dirty="0"/>
          </a:p>
          <a:p>
            <a:pPr lvl="1" algn="just"/>
            <a:r>
              <a:rPr lang="es-MX" dirty="0"/>
              <a:t>Lx = mitad izquierda de </a:t>
            </a:r>
            <a:r>
              <a:rPr lang="es-MX" dirty="0" err="1"/>
              <a:t>Px</a:t>
            </a:r>
            <a:r>
              <a:rPr lang="es-MX" dirty="0"/>
              <a:t>,  </a:t>
            </a:r>
            <a:r>
              <a:rPr lang="es-MX" dirty="0" err="1"/>
              <a:t>Rx</a:t>
            </a:r>
            <a:r>
              <a:rPr lang="es-MX" dirty="0"/>
              <a:t> = mitad derecha de </a:t>
            </a:r>
            <a:r>
              <a:rPr lang="es-MX" dirty="0" err="1"/>
              <a:t>Px</a:t>
            </a:r>
            <a:endParaRPr lang="es-MX" dirty="0"/>
          </a:p>
          <a:p>
            <a:pPr lvl="1" algn="just"/>
            <a:endParaRPr lang="es-MX" dirty="0"/>
          </a:p>
          <a:p>
            <a:pPr lvl="1" algn="just"/>
            <a:r>
              <a:rPr lang="es-MX" dirty="0" err="1"/>
              <a:t>Ly</a:t>
            </a:r>
            <a:r>
              <a:rPr lang="es-MX" dirty="0"/>
              <a:t> = mitad izquierda de </a:t>
            </a:r>
            <a:r>
              <a:rPr lang="es-MX" dirty="0" err="1"/>
              <a:t>Py</a:t>
            </a:r>
            <a:r>
              <a:rPr lang="es-MX" dirty="0"/>
              <a:t>,  </a:t>
            </a:r>
            <a:r>
              <a:rPr lang="es-MX" dirty="0" err="1"/>
              <a:t>Ry</a:t>
            </a:r>
            <a:r>
              <a:rPr lang="es-MX" dirty="0"/>
              <a:t> = mitad derecha de </a:t>
            </a:r>
            <a:r>
              <a:rPr lang="es-MX" dirty="0" err="1"/>
              <a:t>Py</a:t>
            </a:r>
            <a:endParaRPr lang="es-MX"/>
          </a:p>
          <a:p>
            <a:pPr lvl="1" algn="just"/>
            <a:endParaRPr lang="es-MX" dirty="0"/>
          </a:p>
          <a:p>
            <a:pPr lvl="1" algn="just"/>
            <a:r>
              <a:rPr lang="es-MX" dirty="0"/>
              <a:t>(p1, q1) = </a:t>
            </a:r>
            <a:r>
              <a:rPr lang="es-MX" dirty="0" err="1"/>
              <a:t>closestPair</a:t>
            </a:r>
            <a:r>
              <a:rPr lang="es-MX" dirty="0"/>
              <a:t>(Lx, </a:t>
            </a:r>
            <a:r>
              <a:rPr lang="es-MX" dirty="0" err="1"/>
              <a:t>Ly</a:t>
            </a:r>
            <a:r>
              <a:rPr lang="es-MX" dirty="0"/>
              <a:t>)</a:t>
            </a:r>
          </a:p>
          <a:p>
            <a:pPr lvl="1" algn="just"/>
            <a:endParaRPr lang="es-MX" dirty="0"/>
          </a:p>
          <a:p>
            <a:pPr lvl="1" algn="just"/>
            <a:r>
              <a:rPr lang="es-MX" dirty="0"/>
              <a:t>(p2, q2) = </a:t>
            </a:r>
            <a:r>
              <a:rPr lang="es-MX" dirty="0" err="1"/>
              <a:t>closestPair</a:t>
            </a:r>
            <a:r>
              <a:rPr lang="es-MX" dirty="0"/>
              <a:t>(</a:t>
            </a:r>
            <a:r>
              <a:rPr lang="es-MX" dirty="0" err="1"/>
              <a:t>Rx</a:t>
            </a:r>
            <a:r>
              <a:rPr lang="es-MX" dirty="0"/>
              <a:t>, </a:t>
            </a:r>
            <a:r>
              <a:rPr lang="es-MX" dirty="0" err="1"/>
              <a:t>Ry</a:t>
            </a:r>
            <a:r>
              <a:rPr lang="es-MX" dirty="0"/>
              <a:t>)</a:t>
            </a:r>
          </a:p>
          <a:p>
            <a:pPr lvl="1" algn="just"/>
            <a:endParaRPr lang="es-MX" dirty="0"/>
          </a:p>
          <a:p>
            <a:pPr lvl="1" algn="just"/>
            <a:r>
              <a:rPr lang="el-GR" dirty="0"/>
              <a:t>δ</a:t>
            </a:r>
            <a:r>
              <a:rPr lang="es-MX" dirty="0"/>
              <a:t> = min( d(p1, q1), d(p2, q2))</a:t>
            </a:r>
          </a:p>
          <a:p>
            <a:pPr lvl="1" algn="just"/>
            <a:endParaRPr lang="es-MX" dirty="0"/>
          </a:p>
          <a:p>
            <a:pPr lvl="1" algn="just"/>
            <a:r>
              <a:rPr lang="es-MX" dirty="0"/>
              <a:t>(p3, q3) = </a:t>
            </a:r>
            <a:r>
              <a:rPr lang="es-MX" dirty="0" err="1"/>
              <a:t>closestSplitPair</a:t>
            </a:r>
            <a:r>
              <a:rPr lang="es-MX" dirty="0"/>
              <a:t>(</a:t>
            </a:r>
            <a:r>
              <a:rPr lang="es-MX" dirty="0" err="1"/>
              <a:t>Px</a:t>
            </a:r>
            <a:r>
              <a:rPr lang="es-MX" dirty="0"/>
              <a:t>, </a:t>
            </a:r>
            <a:r>
              <a:rPr lang="es-MX" dirty="0" err="1"/>
              <a:t>Py</a:t>
            </a:r>
            <a:r>
              <a:rPr lang="es-MX" dirty="0"/>
              <a:t>, </a:t>
            </a:r>
            <a:r>
              <a:rPr lang="el-GR" dirty="0"/>
              <a:t>δ</a:t>
            </a:r>
            <a:r>
              <a:rPr lang="es-MX" dirty="0"/>
              <a:t>)</a:t>
            </a:r>
          </a:p>
          <a:p>
            <a:pPr lvl="1" algn="just"/>
            <a:endParaRPr lang="es-MX" dirty="0"/>
          </a:p>
          <a:p>
            <a:pPr lvl="1" algn="just"/>
            <a:r>
              <a:rPr lang="es-MX" dirty="0" err="1"/>
              <a:t>return</a:t>
            </a:r>
            <a:r>
              <a:rPr lang="es-MX" dirty="0"/>
              <a:t> </a:t>
            </a:r>
            <a:r>
              <a:rPr lang="es-MX" dirty="0" err="1"/>
              <a:t>best</a:t>
            </a:r>
            <a:r>
              <a:rPr lang="es-MX" dirty="0"/>
              <a:t>((p1, q1), (p2, q2), (p3, q3))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18435" name="Rectangle 9"/>
          <p:cNvSpPr>
            <a:spLocks noChangeArrowheads="1"/>
          </p:cNvSpPr>
          <p:nvPr/>
        </p:nvSpPr>
        <p:spPr bwMode="auto">
          <a:xfrm>
            <a:off x="395288" y="1196975"/>
            <a:ext cx="8208962"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lgn="just">
              <a:spcAft>
                <a:spcPts val="300"/>
              </a:spcAft>
            </a:pPr>
            <a:r>
              <a:rPr lang="es-MX" sz="2000" dirty="0" err="1"/>
              <a:t>function</a:t>
            </a:r>
            <a:r>
              <a:rPr lang="es-MX" sz="2000" dirty="0"/>
              <a:t> </a:t>
            </a:r>
            <a:r>
              <a:rPr lang="es-MX" sz="2000" dirty="0" err="1"/>
              <a:t>closestSplitPair</a:t>
            </a:r>
            <a:r>
              <a:rPr lang="es-MX" sz="2000" dirty="0"/>
              <a:t>(</a:t>
            </a:r>
            <a:r>
              <a:rPr lang="es-MX" sz="2000" dirty="0" err="1"/>
              <a:t>Px</a:t>
            </a:r>
            <a:r>
              <a:rPr lang="es-MX" sz="2000" dirty="0"/>
              <a:t>, </a:t>
            </a:r>
            <a:r>
              <a:rPr lang="es-MX" sz="2000" dirty="0" err="1"/>
              <a:t>Py</a:t>
            </a:r>
            <a:r>
              <a:rPr lang="es-MX" sz="2000" dirty="0"/>
              <a:t>, </a:t>
            </a:r>
            <a:r>
              <a:rPr lang="el-GR" sz="2000" dirty="0"/>
              <a:t>δ</a:t>
            </a:r>
            <a:r>
              <a:rPr lang="es-MX" sz="2000" dirty="0"/>
              <a:t>){</a:t>
            </a:r>
          </a:p>
          <a:p>
            <a:pPr marL="0" lvl="1" algn="just">
              <a:spcAft>
                <a:spcPts val="300"/>
              </a:spcAft>
            </a:pPr>
            <a:r>
              <a:rPr lang="es-MX" sz="2000" dirty="0"/>
              <a:t>   x‘ = coordenada X en la posición n/2 de </a:t>
            </a:r>
            <a:r>
              <a:rPr lang="es-MX" sz="2000" dirty="0" err="1"/>
              <a:t>Px</a:t>
            </a:r>
            <a:endParaRPr lang="es-MX" sz="2000" dirty="0"/>
          </a:p>
          <a:p>
            <a:pPr marL="0" lvl="1" algn="just">
              <a:spcAft>
                <a:spcPts val="300"/>
              </a:spcAft>
            </a:pPr>
            <a:r>
              <a:rPr lang="es-MX" sz="2000" dirty="0"/>
              <a:t>   </a:t>
            </a:r>
            <a:r>
              <a:rPr lang="es-MX" sz="2000" dirty="0" err="1"/>
              <a:t>Sy</a:t>
            </a:r>
            <a:r>
              <a:rPr lang="es-MX" sz="2000" dirty="0"/>
              <a:t> = puntos de </a:t>
            </a:r>
            <a:r>
              <a:rPr lang="es-MX" sz="2000" dirty="0" err="1"/>
              <a:t>Py</a:t>
            </a:r>
            <a:r>
              <a:rPr lang="es-MX" sz="2000" dirty="0"/>
              <a:t> ubicados en [x’ - </a:t>
            </a:r>
            <a:r>
              <a:rPr lang="el-GR" sz="2000" dirty="0"/>
              <a:t>δ</a:t>
            </a:r>
            <a:r>
              <a:rPr lang="es-MX" sz="2000" dirty="0"/>
              <a:t>, x’ + </a:t>
            </a:r>
            <a:r>
              <a:rPr lang="el-GR" sz="2000" dirty="0"/>
              <a:t>δ</a:t>
            </a:r>
            <a:r>
              <a:rPr lang="es-MX" sz="2000" dirty="0"/>
              <a:t>]</a:t>
            </a:r>
          </a:p>
          <a:p>
            <a:pPr marL="0" lvl="1" algn="just">
              <a:spcAft>
                <a:spcPts val="300"/>
              </a:spcAft>
            </a:pPr>
            <a:r>
              <a:rPr lang="es-MX" sz="2000" dirty="0"/>
              <a:t>   </a:t>
            </a:r>
            <a:r>
              <a:rPr lang="es-MX" sz="2000" dirty="0" err="1"/>
              <a:t>mejorD</a:t>
            </a:r>
            <a:r>
              <a:rPr lang="es-MX" sz="2000" dirty="0"/>
              <a:t> = </a:t>
            </a:r>
            <a:r>
              <a:rPr lang="el-GR" sz="2000" dirty="0"/>
              <a:t>δ</a:t>
            </a:r>
            <a:r>
              <a:rPr lang="es-MX" sz="2000" dirty="0"/>
              <a:t>, </a:t>
            </a:r>
            <a:r>
              <a:rPr lang="es-MX" sz="2000" dirty="0" err="1"/>
              <a:t>mejorPar</a:t>
            </a:r>
            <a:r>
              <a:rPr lang="es-MX" sz="2000" dirty="0"/>
              <a:t> = </a:t>
            </a:r>
            <a:r>
              <a:rPr lang="es-MX" sz="2000" dirty="0" smtClean="0"/>
              <a:t>NULL</a:t>
            </a:r>
          </a:p>
          <a:p>
            <a:pPr marL="0" lvl="1" algn="just">
              <a:spcAft>
                <a:spcPts val="300"/>
              </a:spcAft>
            </a:pPr>
            <a:r>
              <a:rPr lang="es-MX" sz="2000" dirty="0"/>
              <a:t> </a:t>
            </a:r>
            <a:r>
              <a:rPr lang="es-MX" sz="2000" dirty="0" smtClean="0"/>
              <a:t>  </a:t>
            </a:r>
            <a:r>
              <a:rPr lang="es-MX" sz="2000" dirty="0"/>
              <a:t>//Este pseudocódigo es una simplificación, </a:t>
            </a:r>
            <a:r>
              <a:rPr lang="es-MX" sz="2000" dirty="0" smtClean="0"/>
              <a:t>considera </a:t>
            </a:r>
            <a:r>
              <a:rPr lang="es-MX" sz="2000" dirty="0">
                <a:sym typeface="Wingdings" pitchFamily="2" charset="2"/>
              </a:rPr>
              <a:t>|</a:t>
            </a:r>
            <a:r>
              <a:rPr lang="es-MX" sz="2000" dirty="0" err="1">
                <a:sym typeface="Wingdings" pitchFamily="2" charset="2"/>
              </a:rPr>
              <a:t>Sy</a:t>
            </a:r>
            <a:r>
              <a:rPr lang="es-MX" sz="2000" dirty="0" smtClean="0">
                <a:sym typeface="Wingdings" pitchFamily="2" charset="2"/>
              </a:rPr>
              <a:t>| &gt; 7</a:t>
            </a:r>
            <a:endParaRPr lang="es-MX" sz="2000" dirty="0" smtClean="0"/>
          </a:p>
          <a:p>
            <a:pPr marL="0" lvl="1" algn="just">
              <a:spcAft>
                <a:spcPts val="300"/>
              </a:spcAft>
            </a:pPr>
            <a:r>
              <a:rPr lang="es-MX" sz="2000" dirty="0" smtClean="0"/>
              <a:t>   </a:t>
            </a:r>
            <a:r>
              <a:rPr lang="es-MX" sz="2000" dirty="0" err="1" smtClean="0"/>
              <a:t>for</a:t>
            </a:r>
            <a:r>
              <a:rPr lang="es-MX" sz="2000" dirty="0" smtClean="0"/>
              <a:t> </a:t>
            </a:r>
            <a:r>
              <a:rPr lang="es-MX" sz="2000" dirty="0"/>
              <a:t>i = </a:t>
            </a:r>
            <a:r>
              <a:rPr lang="es-MX" sz="2000" dirty="0" smtClean="0"/>
              <a:t>0 </a:t>
            </a:r>
            <a:r>
              <a:rPr lang="es-MX" sz="2000" dirty="0"/>
              <a:t>: </a:t>
            </a:r>
            <a:r>
              <a:rPr lang="es-MX" sz="2000" dirty="0" smtClean="0">
                <a:sym typeface="Wingdings" pitchFamily="2" charset="2"/>
              </a:rPr>
              <a:t>|</a:t>
            </a:r>
            <a:r>
              <a:rPr lang="es-MX" sz="2000" dirty="0" err="1" smtClean="0">
                <a:sym typeface="Wingdings" pitchFamily="2" charset="2"/>
              </a:rPr>
              <a:t>Sy</a:t>
            </a:r>
            <a:r>
              <a:rPr lang="es-MX" sz="2000" dirty="0">
                <a:sym typeface="Wingdings" pitchFamily="2" charset="2"/>
              </a:rPr>
              <a:t>| - </a:t>
            </a:r>
            <a:r>
              <a:rPr lang="es-MX" sz="2000" dirty="0" smtClean="0">
                <a:sym typeface="Wingdings" pitchFamily="2" charset="2"/>
              </a:rPr>
              <a:t>7 {</a:t>
            </a:r>
            <a:endParaRPr lang="es-MX" sz="2000" dirty="0">
              <a:sym typeface="Wingdings" pitchFamily="2" charset="2"/>
            </a:endParaRPr>
          </a:p>
          <a:p>
            <a:pPr marL="0" lvl="1" algn="just">
              <a:spcAft>
                <a:spcPts val="300"/>
              </a:spcAft>
            </a:pPr>
            <a:r>
              <a:rPr lang="es-MX" sz="2000" dirty="0">
                <a:sym typeface="Wingdings" pitchFamily="2" charset="2"/>
              </a:rPr>
              <a:t>      </a:t>
            </a:r>
            <a:r>
              <a:rPr lang="es-MX" sz="2000" dirty="0" err="1">
                <a:sym typeface="Wingdings" pitchFamily="2" charset="2"/>
              </a:rPr>
              <a:t>for</a:t>
            </a:r>
            <a:r>
              <a:rPr lang="es-MX" sz="2000" dirty="0">
                <a:sym typeface="Wingdings" pitchFamily="2" charset="2"/>
              </a:rPr>
              <a:t> j = i+1</a:t>
            </a:r>
            <a:r>
              <a:rPr lang="es-MX" sz="2000">
                <a:sym typeface="Wingdings" pitchFamily="2" charset="2"/>
              </a:rPr>
              <a:t>: </a:t>
            </a:r>
            <a:r>
              <a:rPr lang="es-MX" sz="2000" smtClean="0">
                <a:sym typeface="Wingdings" pitchFamily="2" charset="2"/>
              </a:rPr>
              <a:t>i+7 </a:t>
            </a:r>
            <a:r>
              <a:rPr lang="es-MX" sz="2000" dirty="0" smtClean="0">
                <a:sym typeface="Wingdings" pitchFamily="2" charset="2"/>
              </a:rPr>
              <a:t>{</a:t>
            </a:r>
            <a:endParaRPr lang="es-MX" sz="2000" dirty="0">
              <a:sym typeface="Wingdings" pitchFamily="2" charset="2"/>
            </a:endParaRPr>
          </a:p>
          <a:p>
            <a:pPr marL="0" lvl="1" algn="just">
              <a:spcAft>
                <a:spcPts val="300"/>
              </a:spcAft>
            </a:pPr>
            <a:r>
              <a:rPr lang="es-MX" sz="2000" dirty="0">
                <a:sym typeface="Wingdings" pitchFamily="2" charset="2"/>
              </a:rPr>
              <a:t>         p = </a:t>
            </a:r>
            <a:r>
              <a:rPr lang="es-MX" sz="2000" dirty="0" err="1">
                <a:sym typeface="Wingdings" pitchFamily="2" charset="2"/>
              </a:rPr>
              <a:t>Sy</a:t>
            </a:r>
            <a:r>
              <a:rPr lang="es-MX" dirty="0" err="1">
                <a:sym typeface="Wingdings" pitchFamily="2" charset="2"/>
              </a:rPr>
              <a:t>i</a:t>
            </a:r>
            <a:r>
              <a:rPr lang="es-MX" sz="2000" dirty="0">
                <a:sym typeface="Wingdings" pitchFamily="2" charset="2"/>
              </a:rPr>
              <a:t>, q = </a:t>
            </a:r>
            <a:r>
              <a:rPr lang="es-MX" sz="2000" dirty="0" err="1">
                <a:sym typeface="Wingdings" pitchFamily="2" charset="2"/>
              </a:rPr>
              <a:t>Sy</a:t>
            </a:r>
            <a:r>
              <a:rPr lang="es-MX" dirty="0" err="1">
                <a:sym typeface="Wingdings" pitchFamily="2" charset="2"/>
              </a:rPr>
              <a:t>j</a:t>
            </a:r>
            <a:endParaRPr lang="es-MX" sz="2000" dirty="0">
              <a:sym typeface="Wingdings" pitchFamily="2" charset="2"/>
            </a:endParaRPr>
          </a:p>
          <a:p>
            <a:pPr marL="0" lvl="1" algn="just">
              <a:spcAft>
                <a:spcPts val="300"/>
              </a:spcAft>
            </a:pPr>
            <a:r>
              <a:rPr lang="es-MX" sz="2000" dirty="0">
                <a:sym typeface="Wingdings" pitchFamily="2" charset="2"/>
              </a:rPr>
              <a:t>         </a:t>
            </a:r>
            <a:r>
              <a:rPr lang="es-MX" sz="2000" dirty="0" err="1">
                <a:sym typeface="Wingdings" pitchFamily="2" charset="2"/>
              </a:rPr>
              <a:t>if</a:t>
            </a:r>
            <a:r>
              <a:rPr lang="es-MX" sz="2000" dirty="0">
                <a:sym typeface="Wingdings" pitchFamily="2" charset="2"/>
              </a:rPr>
              <a:t> d(</a:t>
            </a:r>
            <a:r>
              <a:rPr lang="es-MX" sz="2000" dirty="0" err="1">
                <a:sym typeface="Wingdings" pitchFamily="2" charset="2"/>
              </a:rPr>
              <a:t>p,q</a:t>
            </a:r>
            <a:r>
              <a:rPr lang="es-MX" sz="2000" dirty="0">
                <a:sym typeface="Wingdings" pitchFamily="2" charset="2"/>
              </a:rPr>
              <a:t>) &lt; </a:t>
            </a:r>
            <a:r>
              <a:rPr lang="es-MX" sz="2000" dirty="0" err="1">
                <a:sym typeface="Wingdings" pitchFamily="2" charset="2"/>
              </a:rPr>
              <a:t>menorD</a:t>
            </a:r>
            <a:r>
              <a:rPr lang="es-MX" sz="2000" dirty="0">
                <a:sym typeface="Wingdings" pitchFamily="2" charset="2"/>
              </a:rPr>
              <a:t>{</a:t>
            </a:r>
          </a:p>
          <a:p>
            <a:pPr marL="0" lvl="1" algn="just">
              <a:spcAft>
                <a:spcPts val="300"/>
              </a:spcAft>
            </a:pPr>
            <a:r>
              <a:rPr lang="es-MX" sz="2000" dirty="0">
                <a:sym typeface="Wingdings" pitchFamily="2" charset="2"/>
              </a:rPr>
              <a:t>            </a:t>
            </a:r>
            <a:r>
              <a:rPr lang="es-MX" sz="2000" dirty="0" err="1">
                <a:sym typeface="Wingdings" pitchFamily="2" charset="2"/>
              </a:rPr>
              <a:t>menorD</a:t>
            </a:r>
            <a:r>
              <a:rPr lang="es-MX" sz="2000" dirty="0">
                <a:sym typeface="Wingdings" pitchFamily="2" charset="2"/>
              </a:rPr>
              <a:t> = d(</a:t>
            </a:r>
            <a:r>
              <a:rPr lang="es-MX" sz="2000" dirty="0" err="1">
                <a:sym typeface="Wingdings" pitchFamily="2" charset="2"/>
              </a:rPr>
              <a:t>p,q</a:t>
            </a:r>
            <a:r>
              <a:rPr lang="es-MX" sz="2000" dirty="0">
                <a:sym typeface="Wingdings" pitchFamily="2" charset="2"/>
              </a:rPr>
              <a:t>)</a:t>
            </a:r>
          </a:p>
          <a:p>
            <a:pPr marL="0" lvl="1" algn="just">
              <a:spcAft>
                <a:spcPts val="300"/>
              </a:spcAft>
            </a:pPr>
            <a:r>
              <a:rPr lang="es-MX" sz="2000" dirty="0">
                <a:sym typeface="Wingdings" pitchFamily="2" charset="2"/>
              </a:rPr>
              <a:t>            </a:t>
            </a:r>
            <a:r>
              <a:rPr lang="es-MX" sz="2000" dirty="0" err="1">
                <a:sym typeface="Wingdings" pitchFamily="2" charset="2"/>
              </a:rPr>
              <a:t>mejorPar</a:t>
            </a:r>
            <a:r>
              <a:rPr lang="es-MX" sz="2000" dirty="0">
                <a:sym typeface="Wingdings" pitchFamily="2" charset="2"/>
              </a:rPr>
              <a:t> = (</a:t>
            </a:r>
            <a:r>
              <a:rPr lang="es-MX" sz="2000" dirty="0" err="1">
                <a:sym typeface="Wingdings" pitchFamily="2" charset="2"/>
              </a:rPr>
              <a:t>p,q</a:t>
            </a:r>
            <a:r>
              <a:rPr lang="es-MX" sz="2000" dirty="0">
                <a:sym typeface="Wingdings" pitchFamily="2" charset="2"/>
              </a:rPr>
              <a:t>)</a:t>
            </a:r>
          </a:p>
          <a:p>
            <a:pPr marL="0" lvl="1" algn="just">
              <a:spcAft>
                <a:spcPts val="300"/>
              </a:spcAft>
            </a:pPr>
            <a:r>
              <a:rPr lang="es-MX" sz="2000" dirty="0">
                <a:sym typeface="Wingdings" pitchFamily="2" charset="2"/>
              </a:rPr>
              <a:t>         }</a:t>
            </a:r>
          </a:p>
          <a:p>
            <a:pPr marL="0" lvl="1" algn="just">
              <a:spcAft>
                <a:spcPts val="300"/>
              </a:spcAft>
            </a:pPr>
            <a:r>
              <a:rPr lang="es-MX" sz="2000" dirty="0">
                <a:sym typeface="Wingdings" pitchFamily="2" charset="2"/>
              </a:rPr>
              <a:t>      }</a:t>
            </a:r>
          </a:p>
          <a:p>
            <a:pPr marL="0" lvl="1" algn="just">
              <a:spcAft>
                <a:spcPts val="300"/>
              </a:spcAft>
            </a:pPr>
            <a:r>
              <a:rPr lang="es-MX" sz="2000" dirty="0">
                <a:sym typeface="Wingdings" pitchFamily="2" charset="2"/>
              </a:rPr>
              <a:t>   }</a:t>
            </a:r>
          </a:p>
          <a:p>
            <a:pPr marL="0" lvl="1" algn="just">
              <a:spcAft>
                <a:spcPts val="300"/>
              </a:spcAft>
            </a:pPr>
            <a:r>
              <a:rPr lang="es-MX" sz="2000" dirty="0">
                <a:sym typeface="Wingdings" pitchFamily="2" charset="2"/>
              </a:rPr>
              <a:t>   </a:t>
            </a:r>
            <a:r>
              <a:rPr lang="es-MX" sz="2000" dirty="0" err="1">
                <a:sym typeface="Wingdings" pitchFamily="2" charset="2"/>
              </a:rPr>
              <a:t>return</a:t>
            </a:r>
            <a:r>
              <a:rPr lang="es-MX" sz="2000" dirty="0">
                <a:sym typeface="Wingdings" pitchFamily="2" charset="2"/>
              </a:rPr>
              <a:t> </a:t>
            </a:r>
            <a:r>
              <a:rPr lang="es-MX" sz="2000" dirty="0" err="1">
                <a:sym typeface="Wingdings" pitchFamily="2" charset="2"/>
              </a:rPr>
              <a:t>mejorPar</a:t>
            </a:r>
            <a:endParaRPr lang="es-MX" sz="2000" dirty="0">
              <a:sym typeface="Wingdings" pitchFamily="2" charset="2"/>
            </a:endParaRPr>
          </a:p>
          <a:p>
            <a:pPr marL="0" lvl="1" algn="just">
              <a:spcAft>
                <a:spcPts val="300"/>
              </a:spcAft>
            </a:pPr>
            <a:r>
              <a:rPr lang="es-MX" sz="2000" dirty="0">
                <a:sym typeface="Wingdings" pitchFamily="2" charset="2"/>
              </a:rPr>
              <a:t>}</a:t>
            </a:r>
            <a:endParaRPr lang="es-MX" sz="2000" dirty="0"/>
          </a:p>
        </p:txBody>
      </p:sp>
      <p:cxnSp>
        <p:nvCxnSpPr>
          <p:cNvPr id="4" name="3 Conector recto"/>
          <p:cNvCxnSpPr/>
          <p:nvPr/>
        </p:nvCxnSpPr>
        <p:spPr>
          <a:xfrm>
            <a:off x="7019925" y="3644900"/>
            <a:ext cx="0" cy="2952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5219700" y="5157788"/>
            <a:ext cx="3673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Elipse"/>
          <p:cNvSpPr/>
          <p:nvPr/>
        </p:nvSpPr>
        <p:spPr>
          <a:xfrm>
            <a:off x="5724525" y="4508500"/>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8" name="7 CuadroTexto"/>
          <p:cNvSpPr txBox="1">
            <a:spLocks noChangeArrowheads="1"/>
          </p:cNvSpPr>
          <p:nvPr/>
        </p:nvSpPr>
        <p:spPr bwMode="auto">
          <a:xfrm>
            <a:off x="5580063" y="4194175"/>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e</a:t>
            </a:r>
            <a:endParaRPr lang="es-CO"/>
          </a:p>
        </p:txBody>
      </p:sp>
      <p:sp>
        <p:nvSpPr>
          <p:cNvPr id="9" name="8 Elipse"/>
          <p:cNvSpPr/>
          <p:nvPr/>
        </p:nvSpPr>
        <p:spPr>
          <a:xfrm>
            <a:off x="6732588" y="6264275"/>
            <a:ext cx="71437"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0" name="9 CuadroTexto"/>
          <p:cNvSpPr txBox="1">
            <a:spLocks noChangeArrowheads="1"/>
          </p:cNvSpPr>
          <p:nvPr/>
        </p:nvSpPr>
        <p:spPr bwMode="auto">
          <a:xfrm>
            <a:off x="6588125" y="594995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d</a:t>
            </a:r>
            <a:endParaRPr lang="es-CO"/>
          </a:p>
        </p:txBody>
      </p:sp>
      <p:sp>
        <p:nvSpPr>
          <p:cNvPr id="11" name="10 Elipse"/>
          <p:cNvSpPr/>
          <p:nvPr/>
        </p:nvSpPr>
        <p:spPr>
          <a:xfrm>
            <a:off x="8388350" y="5661025"/>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2" name="11 CuadroTexto"/>
          <p:cNvSpPr txBox="1">
            <a:spLocks noChangeArrowheads="1"/>
          </p:cNvSpPr>
          <p:nvPr/>
        </p:nvSpPr>
        <p:spPr bwMode="auto">
          <a:xfrm>
            <a:off x="8243888" y="5346700"/>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b</a:t>
            </a:r>
            <a:endParaRPr lang="es-CO"/>
          </a:p>
        </p:txBody>
      </p:sp>
      <p:sp>
        <p:nvSpPr>
          <p:cNvPr id="13" name="12 Elipse"/>
          <p:cNvSpPr/>
          <p:nvPr/>
        </p:nvSpPr>
        <p:spPr>
          <a:xfrm>
            <a:off x="7235825" y="4032250"/>
            <a:ext cx="73025"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4" name="13 CuadroTexto"/>
          <p:cNvSpPr txBox="1">
            <a:spLocks noChangeArrowheads="1"/>
          </p:cNvSpPr>
          <p:nvPr/>
        </p:nvSpPr>
        <p:spPr bwMode="auto">
          <a:xfrm>
            <a:off x="7092950" y="3716338"/>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c</a:t>
            </a:r>
            <a:endParaRPr lang="es-CO"/>
          </a:p>
        </p:txBody>
      </p:sp>
      <p:sp>
        <p:nvSpPr>
          <p:cNvPr id="15" name="14 Elipse"/>
          <p:cNvSpPr/>
          <p:nvPr/>
        </p:nvSpPr>
        <p:spPr>
          <a:xfrm>
            <a:off x="6443663" y="5373688"/>
            <a:ext cx="73025"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6" name="15 CuadroTexto"/>
          <p:cNvSpPr txBox="1">
            <a:spLocks noChangeArrowheads="1"/>
          </p:cNvSpPr>
          <p:nvPr/>
        </p:nvSpPr>
        <p:spPr bwMode="auto">
          <a:xfrm>
            <a:off x="6300788" y="5057775"/>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a</a:t>
            </a:r>
            <a:endParaRPr lang="es-CO"/>
          </a:p>
        </p:txBody>
      </p:sp>
      <p:sp>
        <p:nvSpPr>
          <p:cNvPr id="17" name="16 Elipse"/>
          <p:cNvSpPr/>
          <p:nvPr/>
        </p:nvSpPr>
        <p:spPr>
          <a:xfrm>
            <a:off x="7451725" y="4868863"/>
            <a:ext cx="73025"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8" name="17 CuadroTexto"/>
          <p:cNvSpPr txBox="1">
            <a:spLocks noChangeArrowheads="1"/>
          </p:cNvSpPr>
          <p:nvPr/>
        </p:nvSpPr>
        <p:spPr bwMode="auto">
          <a:xfrm>
            <a:off x="7308850" y="4554538"/>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f</a:t>
            </a:r>
            <a:endParaRPr lang="es-CO"/>
          </a:p>
        </p:txBody>
      </p:sp>
      <p:cxnSp>
        <p:nvCxnSpPr>
          <p:cNvPr id="19" name="18 Conector recto"/>
          <p:cNvCxnSpPr/>
          <p:nvPr/>
        </p:nvCxnSpPr>
        <p:spPr>
          <a:xfrm>
            <a:off x="6762750" y="3662363"/>
            <a:ext cx="0" cy="2952750"/>
          </a:xfrm>
          <a:prstGeom prst="line">
            <a:avLst/>
          </a:prstGeom>
          <a:ln w="38100">
            <a:solidFill>
              <a:srgbClr val="3366CC"/>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6011863" y="3644900"/>
            <a:ext cx="0" cy="2952750"/>
          </a:xfrm>
          <a:prstGeom prst="line">
            <a:avLst/>
          </a:prstGeom>
          <a:ln w="19050">
            <a:solidFill>
              <a:srgbClr val="3366CC"/>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7524750" y="3644900"/>
            <a:ext cx="0" cy="2952750"/>
          </a:xfrm>
          <a:prstGeom prst="line">
            <a:avLst/>
          </a:prstGeom>
          <a:ln w="19050">
            <a:solidFill>
              <a:srgbClr val="3366CC"/>
            </a:solidFill>
          </a:ln>
        </p:spPr>
        <p:style>
          <a:lnRef idx="1">
            <a:schemeClr val="accent1"/>
          </a:lnRef>
          <a:fillRef idx="0">
            <a:schemeClr val="accent1"/>
          </a:fillRef>
          <a:effectRef idx="0">
            <a:schemeClr val="accent1"/>
          </a:effectRef>
          <a:fontRef idx="minor">
            <a:schemeClr val="tx1"/>
          </a:fontRef>
        </p:style>
      </p:cxnSp>
      <p:cxnSp>
        <p:nvCxnSpPr>
          <p:cNvPr id="3" name="2 Conector recto de flecha"/>
          <p:cNvCxnSpPr/>
          <p:nvPr/>
        </p:nvCxnSpPr>
        <p:spPr>
          <a:xfrm>
            <a:off x="6011863" y="6467475"/>
            <a:ext cx="755650" cy="0"/>
          </a:xfrm>
          <a:prstGeom prst="straightConnector1">
            <a:avLst/>
          </a:prstGeom>
          <a:ln w="19050">
            <a:solidFill>
              <a:srgbClr val="FF33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p:nvPr/>
        </p:nvCxnSpPr>
        <p:spPr>
          <a:xfrm>
            <a:off x="6767513" y="6470650"/>
            <a:ext cx="757237" cy="0"/>
          </a:xfrm>
          <a:prstGeom prst="straightConnector1">
            <a:avLst/>
          </a:prstGeom>
          <a:ln w="19050">
            <a:solidFill>
              <a:srgbClr val="FF33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21 Rectángulo"/>
          <p:cNvSpPr>
            <a:spLocks noChangeArrowheads="1"/>
          </p:cNvSpPr>
          <p:nvPr/>
        </p:nvSpPr>
        <p:spPr bwMode="auto">
          <a:xfrm>
            <a:off x="6275388" y="648017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l-GR">
                <a:solidFill>
                  <a:srgbClr val="FF0000"/>
                </a:solidFill>
              </a:rPr>
              <a:t>δ</a:t>
            </a:r>
            <a:endParaRPr lang="es-CO">
              <a:solidFill>
                <a:srgbClr val="FF0000"/>
              </a:solidFill>
            </a:endParaRPr>
          </a:p>
        </p:txBody>
      </p:sp>
      <p:sp>
        <p:nvSpPr>
          <p:cNvPr id="25" name="24 Rectángulo"/>
          <p:cNvSpPr>
            <a:spLocks noChangeArrowheads="1"/>
          </p:cNvSpPr>
          <p:nvPr/>
        </p:nvSpPr>
        <p:spPr bwMode="auto">
          <a:xfrm>
            <a:off x="7023100" y="6484938"/>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l-GR">
                <a:solidFill>
                  <a:srgbClr val="FF0000"/>
                </a:solidFill>
              </a:rPr>
              <a:t>δ</a:t>
            </a:r>
            <a:endParaRPr lang="es-CO">
              <a:solidFill>
                <a:srgbClr val="FF0000"/>
              </a:solidFill>
            </a:endParaRPr>
          </a:p>
        </p:txBody>
      </p:sp>
      <p:sp>
        <p:nvSpPr>
          <p:cNvPr id="26" name="25 CuadroTexto"/>
          <p:cNvSpPr txBox="1">
            <a:spLocks noChangeArrowheads="1"/>
          </p:cNvSpPr>
          <p:nvPr/>
        </p:nvSpPr>
        <p:spPr bwMode="auto">
          <a:xfrm>
            <a:off x="5867400" y="1484313"/>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000" i="1" dirty="0">
                <a:solidFill>
                  <a:srgbClr val="FF0000"/>
                </a:solidFill>
              </a:rPr>
              <a:t>O(c)</a:t>
            </a:r>
            <a:endParaRPr lang="es-CO" sz="1600" i="1" dirty="0">
              <a:solidFill>
                <a:srgbClr val="FF0000"/>
              </a:solidFill>
            </a:endParaRPr>
          </a:p>
        </p:txBody>
      </p:sp>
      <p:sp>
        <p:nvSpPr>
          <p:cNvPr id="27" name="26 CuadroTexto"/>
          <p:cNvSpPr txBox="1">
            <a:spLocks noChangeArrowheads="1"/>
          </p:cNvSpPr>
          <p:nvPr/>
        </p:nvSpPr>
        <p:spPr bwMode="auto">
          <a:xfrm>
            <a:off x="5867400" y="1916113"/>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000" i="1">
                <a:solidFill>
                  <a:srgbClr val="FF0000"/>
                </a:solidFill>
              </a:rPr>
              <a:t>O(n)</a:t>
            </a:r>
            <a:endParaRPr lang="es-CO" sz="1600" i="1">
              <a:solidFill>
                <a:srgbClr val="FF0000"/>
              </a:solidFill>
            </a:endParaRPr>
          </a:p>
        </p:txBody>
      </p:sp>
      <p:sp>
        <p:nvSpPr>
          <p:cNvPr id="28" name="27 CuadroTexto"/>
          <p:cNvSpPr txBox="1">
            <a:spLocks noChangeArrowheads="1"/>
          </p:cNvSpPr>
          <p:nvPr/>
        </p:nvSpPr>
        <p:spPr bwMode="auto">
          <a:xfrm>
            <a:off x="3635375" y="4026941"/>
            <a:ext cx="223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000" i="1" dirty="0" smtClean="0">
                <a:solidFill>
                  <a:srgbClr val="FF0000"/>
                </a:solidFill>
              </a:rPr>
              <a:t>O(7*c*n</a:t>
            </a:r>
            <a:r>
              <a:rPr lang="es-MX" sz="2000" i="1" dirty="0">
                <a:solidFill>
                  <a:srgbClr val="FF0000"/>
                </a:solidFill>
              </a:rPr>
              <a:t>) =&gt; O(n)</a:t>
            </a:r>
            <a:endParaRPr lang="es-CO" sz="1600" i="1" dirty="0">
              <a:solidFill>
                <a:srgbClr val="FF0000"/>
              </a:solidFill>
            </a:endParaRPr>
          </a:p>
        </p:txBody>
      </p:sp>
      <p:sp>
        <p:nvSpPr>
          <p:cNvPr id="29" name="28 Cerrar llave"/>
          <p:cNvSpPr/>
          <p:nvPr/>
        </p:nvSpPr>
        <p:spPr>
          <a:xfrm>
            <a:off x="3203575" y="2996952"/>
            <a:ext cx="431800" cy="3095625"/>
          </a:xfrm>
          <a:prstGeom prst="rightBrace">
            <a:avLst>
              <a:gd name="adj1" fmla="val 46239"/>
              <a:gd name="adj2" fmla="val 37658"/>
            </a:avLst>
          </a:prstGeom>
          <a:ln w="19050">
            <a:solidFill>
              <a:srgbClr val="FF33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CO"/>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5" grpId="0" animBg="1"/>
      <p:bldP spid="16" grpId="0"/>
      <p:bldP spid="17" grpId="0" animBg="1"/>
      <p:bldP spid="18" grpId="0"/>
      <p:bldP spid="22" grpId="0"/>
      <p:bldP spid="25" grpId="0"/>
      <p:bldP spid="26" grpId="0"/>
      <p:bldP spid="27" grpId="0"/>
      <p:bldP spid="28" grpId="0"/>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5" name="Rectangle 9"/>
          <p:cNvSpPr>
            <a:spLocks noChangeArrowheads="1"/>
          </p:cNvSpPr>
          <p:nvPr/>
        </p:nvSpPr>
        <p:spPr bwMode="auto">
          <a:xfrm>
            <a:off x="395288" y="1196975"/>
            <a:ext cx="83534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es-MX" sz="2400" dirty="0"/>
              <a:t>Para que este algoritmo pueda funcionar se necesita que, dados p, q tal que d(</a:t>
            </a:r>
            <a:r>
              <a:rPr lang="es-MX" sz="2400" dirty="0" err="1"/>
              <a:t>p,q</a:t>
            </a:r>
            <a:r>
              <a:rPr lang="es-MX" sz="2400" dirty="0"/>
              <a:t>) &lt; </a:t>
            </a:r>
            <a:r>
              <a:rPr lang="el-GR" sz="2400" dirty="0"/>
              <a:t>δ</a:t>
            </a:r>
            <a:r>
              <a:rPr lang="es-MX" sz="2400" dirty="0"/>
              <a:t>:</a:t>
            </a:r>
          </a:p>
          <a:p>
            <a:pPr algn="just">
              <a:defRPr/>
            </a:pPr>
            <a:endParaRPr lang="es-MX" sz="2400" dirty="0"/>
          </a:p>
          <a:p>
            <a:pPr marL="457200" indent="-457200" algn="just">
              <a:buFont typeface="+mj-lt"/>
              <a:buAutoNum type="alphaUcPeriod"/>
              <a:defRPr/>
            </a:pPr>
            <a:r>
              <a:rPr lang="es-MX" sz="2400" dirty="0"/>
              <a:t>p y q se encuentren en </a:t>
            </a:r>
            <a:r>
              <a:rPr lang="es-MX" sz="2400" dirty="0" err="1"/>
              <a:t>Sy</a:t>
            </a:r>
            <a:endParaRPr lang="es-MX" sz="2400" dirty="0"/>
          </a:p>
          <a:p>
            <a:pPr marL="457200" indent="-457200" algn="just">
              <a:buFont typeface="+mj-lt"/>
              <a:buAutoNum type="alphaUcPeriod"/>
              <a:defRPr/>
            </a:pPr>
            <a:r>
              <a:rPr lang="es-MX" sz="2400" dirty="0"/>
              <a:t>p y q </a:t>
            </a:r>
            <a:r>
              <a:rPr lang="es-MX" sz="2400" dirty="0" err="1"/>
              <a:t>esten</a:t>
            </a:r>
            <a:r>
              <a:rPr lang="es-MX" sz="2400" dirty="0"/>
              <a:t> separados como máximo </a:t>
            </a:r>
            <a:r>
              <a:rPr lang="es-MX" sz="2400" b="1" dirty="0"/>
              <a:t>7</a:t>
            </a:r>
            <a:r>
              <a:rPr lang="es-MX" sz="2400" dirty="0"/>
              <a:t> posiciones el uno del otro en </a:t>
            </a:r>
            <a:r>
              <a:rPr lang="es-MX" sz="2400" dirty="0" err="1"/>
              <a:t>Sy</a:t>
            </a:r>
            <a:r>
              <a:rPr lang="es-MX" sz="2400" dirty="0"/>
              <a:t> (son casi adyacentes)</a:t>
            </a:r>
          </a:p>
          <a:p>
            <a:pPr algn="just">
              <a:defRPr/>
            </a:pPr>
            <a:endParaRPr lang="es-MX" sz="2400" dirty="0"/>
          </a:p>
          <a:p>
            <a:pPr algn="just">
              <a:defRPr/>
            </a:pPr>
            <a:r>
              <a:rPr lang="es-MX" sz="2400" dirty="0"/>
              <a:t>Si esto se cumple, las consecuencias serían que:</a:t>
            </a:r>
          </a:p>
          <a:p>
            <a:pPr algn="just">
              <a:defRPr/>
            </a:pPr>
            <a:endParaRPr lang="es-MX" dirty="0"/>
          </a:p>
          <a:p>
            <a:pPr marL="457200" indent="-457200" algn="just">
              <a:buFont typeface="+mj-lt"/>
              <a:buAutoNum type="arabicPeriod"/>
              <a:defRPr/>
            </a:pPr>
            <a:r>
              <a:rPr lang="es-MX" sz="2400" dirty="0"/>
              <a:t>Si el par más cercano de P es un par dividido, la función </a:t>
            </a:r>
            <a:r>
              <a:rPr lang="es-MX" sz="2400" dirty="0" err="1"/>
              <a:t>closestSplitPair</a:t>
            </a:r>
            <a:r>
              <a:rPr lang="es-MX" sz="2400" dirty="0"/>
              <a:t> lo encontraría y por tanto el algoritmo completo funcionaría</a:t>
            </a:r>
          </a:p>
          <a:p>
            <a:pPr marL="457200" indent="-457200" algn="just">
              <a:buFont typeface="+mj-lt"/>
              <a:buAutoNum type="arabicPeriod"/>
              <a:defRPr/>
            </a:pPr>
            <a:r>
              <a:rPr lang="es-MX" sz="2400" dirty="0"/>
              <a:t>El algoritmo completo tendría una eficiencia de </a:t>
            </a:r>
            <a:r>
              <a:rPr lang="es-MX" sz="2400" i="1" dirty="0"/>
              <a:t>O(n.log(n))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5" name="Rectangle 9"/>
          <p:cNvSpPr>
            <a:spLocks noRot="1" noChangeAspect="1" noMove="1" noResize="1" noEditPoints="1" noAdjustHandles="1" noChangeArrowheads="1" noChangeShapeType="1" noTextEdit="1"/>
          </p:cNvSpPr>
          <p:nvPr/>
        </p:nvSpPr>
        <p:spPr bwMode="auto">
          <a:xfrm>
            <a:off x="395039" y="1196752"/>
            <a:ext cx="8353425" cy="3528392"/>
          </a:xfrm>
          <a:prstGeom prst="rect">
            <a:avLst/>
          </a:prstGeom>
          <a:blipFill rotWithShape="1">
            <a:blip r:embed="rId3"/>
            <a:stretch>
              <a:fillRect l="-1168" t="-1209" b="-207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p:cxnSp>
        <p:nvCxnSpPr>
          <p:cNvPr id="3" name="2 Conector recto"/>
          <p:cNvCxnSpPr/>
          <p:nvPr/>
        </p:nvCxnSpPr>
        <p:spPr>
          <a:xfrm>
            <a:off x="2051050" y="5794375"/>
            <a:ext cx="4537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5 Elipse"/>
          <p:cNvSpPr/>
          <p:nvPr/>
        </p:nvSpPr>
        <p:spPr>
          <a:xfrm>
            <a:off x="3132138" y="5749925"/>
            <a:ext cx="71437"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0486" name="6 CuadroTexto"/>
          <p:cNvSpPr txBox="1">
            <a:spLocks noChangeArrowheads="1"/>
          </p:cNvSpPr>
          <p:nvPr/>
        </p:nvSpPr>
        <p:spPr bwMode="auto">
          <a:xfrm>
            <a:off x="2843213" y="5434013"/>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x’-</a:t>
            </a:r>
            <a:r>
              <a:rPr lang="el-GR">
                <a:solidFill>
                  <a:srgbClr val="FF0000"/>
                </a:solidFill>
              </a:rPr>
              <a:t>δ</a:t>
            </a:r>
            <a:endParaRPr lang="es-CO">
              <a:solidFill>
                <a:srgbClr val="FF0000"/>
              </a:solidFill>
            </a:endParaRPr>
          </a:p>
        </p:txBody>
      </p:sp>
      <p:sp>
        <p:nvSpPr>
          <p:cNvPr id="10" name="9 Elipse"/>
          <p:cNvSpPr/>
          <p:nvPr/>
        </p:nvSpPr>
        <p:spPr>
          <a:xfrm>
            <a:off x="5508625" y="5749925"/>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0488" name="10 CuadroTexto"/>
          <p:cNvSpPr txBox="1">
            <a:spLocks noChangeArrowheads="1"/>
          </p:cNvSpPr>
          <p:nvPr/>
        </p:nvSpPr>
        <p:spPr bwMode="auto">
          <a:xfrm>
            <a:off x="5219700" y="5434013"/>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x’+</a:t>
            </a:r>
            <a:r>
              <a:rPr lang="el-GR">
                <a:solidFill>
                  <a:srgbClr val="FF0000"/>
                </a:solidFill>
              </a:rPr>
              <a:t>δ</a:t>
            </a:r>
            <a:endParaRPr lang="es-CO">
              <a:solidFill>
                <a:srgbClr val="FF0000"/>
              </a:solidFill>
            </a:endParaRPr>
          </a:p>
        </p:txBody>
      </p:sp>
      <p:sp>
        <p:nvSpPr>
          <p:cNvPr id="12" name="11 Elipse"/>
          <p:cNvSpPr/>
          <p:nvPr/>
        </p:nvSpPr>
        <p:spPr>
          <a:xfrm>
            <a:off x="4356100" y="5749925"/>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0490" name="12 CuadroTexto"/>
          <p:cNvSpPr txBox="1">
            <a:spLocks noChangeArrowheads="1"/>
          </p:cNvSpPr>
          <p:nvPr/>
        </p:nvSpPr>
        <p:spPr bwMode="auto">
          <a:xfrm>
            <a:off x="4095750" y="5434013"/>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x’</a:t>
            </a:r>
            <a:endParaRPr lang="es-CO"/>
          </a:p>
        </p:txBody>
      </p:sp>
      <p:sp>
        <p:nvSpPr>
          <p:cNvPr id="14" name="13 Elipse"/>
          <p:cNvSpPr/>
          <p:nvPr/>
        </p:nvSpPr>
        <p:spPr>
          <a:xfrm>
            <a:off x="3794125" y="5749925"/>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0492" name="14 CuadroTexto"/>
          <p:cNvSpPr txBox="1">
            <a:spLocks noChangeArrowheads="1"/>
          </p:cNvSpPr>
          <p:nvPr/>
        </p:nvSpPr>
        <p:spPr bwMode="auto">
          <a:xfrm>
            <a:off x="3492500" y="5434013"/>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x1</a:t>
            </a:r>
            <a:endParaRPr lang="es-CO"/>
          </a:p>
        </p:txBody>
      </p:sp>
      <p:sp>
        <p:nvSpPr>
          <p:cNvPr id="16" name="15 Elipse"/>
          <p:cNvSpPr/>
          <p:nvPr/>
        </p:nvSpPr>
        <p:spPr>
          <a:xfrm>
            <a:off x="4945063" y="5749925"/>
            <a:ext cx="73025"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0494" name="16 CuadroTexto"/>
          <p:cNvSpPr txBox="1">
            <a:spLocks noChangeArrowheads="1"/>
          </p:cNvSpPr>
          <p:nvPr/>
        </p:nvSpPr>
        <p:spPr bwMode="auto">
          <a:xfrm>
            <a:off x="4643438" y="5434013"/>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x2</a:t>
            </a:r>
            <a:endParaRPr lang="es-CO"/>
          </a:p>
        </p:txBody>
      </p:sp>
      <p:cxnSp>
        <p:nvCxnSpPr>
          <p:cNvPr id="18" name="17 Conector recto"/>
          <p:cNvCxnSpPr/>
          <p:nvPr/>
        </p:nvCxnSpPr>
        <p:spPr>
          <a:xfrm>
            <a:off x="3829050" y="6132513"/>
            <a:ext cx="1152525" cy="0"/>
          </a:xfrm>
          <a:prstGeom prst="line">
            <a:avLst/>
          </a:prstGeom>
          <a:ln>
            <a:solidFill>
              <a:srgbClr val="FF33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3844925" y="6015038"/>
            <a:ext cx="0" cy="27940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4986338" y="6016625"/>
            <a:ext cx="0" cy="27940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0498" name="24 Rectángulo"/>
          <p:cNvSpPr>
            <a:spLocks noChangeArrowheads="1"/>
          </p:cNvSpPr>
          <p:nvPr/>
        </p:nvSpPr>
        <p:spPr bwMode="auto">
          <a:xfrm>
            <a:off x="4235450" y="6156325"/>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l-GR">
                <a:solidFill>
                  <a:srgbClr val="FF0000"/>
                </a:solidFill>
              </a:rPr>
              <a:t>δ</a:t>
            </a:r>
            <a:endParaRPr lang="es-CO"/>
          </a:p>
        </p:txBody>
      </p:sp>
      <p:cxnSp>
        <p:nvCxnSpPr>
          <p:cNvPr id="28" name="27 Conector recto"/>
          <p:cNvCxnSpPr/>
          <p:nvPr/>
        </p:nvCxnSpPr>
        <p:spPr>
          <a:xfrm>
            <a:off x="3144838" y="5218113"/>
            <a:ext cx="2403475" cy="0"/>
          </a:xfrm>
          <a:prstGeom prst="line">
            <a:avLst/>
          </a:prstGeom>
          <a:ln>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3149600" y="5092700"/>
            <a:ext cx="0" cy="279400"/>
          </a:xfrm>
          <a:prstGeom prst="line">
            <a:avLst/>
          </a:prstGeom>
          <a:ln>
            <a:solidFill>
              <a:srgbClr val="3366CC"/>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5535613" y="5094288"/>
            <a:ext cx="0" cy="279400"/>
          </a:xfrm>
          <a:prstGeom prst="line">
            <a:avLst/>
          </a:prstGeom>
          <a:ln>
            <a:solidFill>
              <a:srgbClr val="3366CC"/>
            </a:solidFill>
          </a:ln>
        </p:spPr>
        <p:style>
          <a:lnRef idx="1">
            <a:schemeClr val="accent1"/>
          </a:lnRef>
          <a:fillRef idx="0">
            <a:schemeClr val="accent1"/>
          </a:fillRef>
          <a:effectRef idx="0">
            <a:schemeClr val="accent1"/>
          </a:effectRef>
          <a:fontRef idx="minor">
            <a:schemeClr val="tx1"/>
          </a:fontRef>
        </p:style>
      </p:cxnSp>
      <p:sp>
        <p:nvSpPr>
          <p:cNvPr id="20502" name="30 Rectángulo"/>
          <p:cNvSpPr>
            <a:spLocks noChangeArrowheads="1"/>
          </p:cNvSpPr>
          <p:nvPr/>
        </p:nvSpPr>
        <p:spPr bwMode="auto">
          <a:xfrm>
            <a:off x="4252913" y="4876800"/>
            <a:ext cx="454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MX">
                <a:solidFill>
                  <a:srgbClr val="3366CC"/>
                </a:solidFill>
              </a:rPr>
              <a:t>Sy</a:t>
            </a:r>
            <a:endParaRPr lang="es-CO">
              <a:solidFill>
                <a:srgbClr val="3366CC"/>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Paradigma “divide &amp; conquer”</a:t>
            </a:r>
            <a:endParaRPr lang="es-ES" sz="3600" i="1"/>
          </a:p>
        </p:txBody>
      </p:sp>
      <p:sp>
        <p:nvSpPr>
          <p:cNvPr id="5" name="Rectangle 9"/>
          <p:cNvSpPr>
            <a:spLocks noChangeArrowheads="1"/>
          </p:cNvSpPr>
          <p:nvPr/>
        </p:nvSpPr>
        <p:spPr bwMode="auto">
          <a:xfrm>
            <a:off x="395288" y="1341438"/>
            <a:ext cx="83534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es-MX" sz="2400" dirty="0"/>
              <a:t>Recordemos primero que este paradigma consiste en tres pasos generales:</a:t>
            </a:r>
          </a:p>
          <a:p>
            <a:pPr algn="just">
              <a:defRPr/>
            </a:pPr>
            <a:endParaRPr lang="es-MX" sz="2400" dirty="0"/>
          </a:p>
          <a:p>
            <a:pPr marL="342900" indent="-342900" algn="just">
              <a:buFont typeface="Arial" pitchFamily="34" charset="0"/>
              <a:buChar char="•"/>
              <a:defRPr/>
            </a:pPr>
            <a:r>
              <a:rPr lang="es-MX" sz="2400" b="1" dirty="0"/>
              <a:t>Dividir</a:t>
            </a:r>
            <a:r>
              <a:rPr lang="es-MX" sz="2400" dirty="0"/>
              <a:t> el problema en </a:t>
            </a:r>
            <a:r>
              <a:rPr lang="es-MX" sz="2400" dirty="0" err="1"/>
              <a:t>subproblemas</a:t>
            </a:r>
            <a:r>
              <a:rPr lang="es-MX" sz="2400" dirty="0"/>
              <a:t> de un tamaño menor, </a:t>
            </a:r>
          </a:p>
          <a:p>
            <a:pPr marL="342900" indent="-342900" algn="just">
              <a:buFont typeface="Arial" pitchFamily="34" charset="0"/>
              <a:buChar char="•"/>
              <a:defRPr/>
            </a:pPr>
            <a:r>
              <a:rPr lang="es-MX" sz="2400" b="1" dirty="0"/>
              <a:t>Conquistar</a:t>
            </a:r>
            <a:r>
              <a:rPr lang="es-MX" sz="2400" dirty="0"/>
              <a:t> los </a:t>
            </a:r>
            <a:r>
              <a:rPr lang="es-MX" sz="2400" dirty="0" err="1"/>
              <a:t>subproblemas</a:t>
            </a:r>
            <a:r>
              <a:rPr lang="es-MX" sz="2400" dirty="0"/>
              <a:t> haciendo llamados recursivos hasta llegar a un tamaño lo suficientemente pequeño (casos base), y</a:t>
            </a:r>
          </a:p>
          <a:p>
            <a:pPr marL="342900" indent="-342900" algn="just">
              <a:buFont typeface="Arial" pitchFamily="34" charset="0"/>
              <a:buChar char="•"/>
              <a:defRPr/>
            </a:pPr>
            <a:r>
              <a:rPr lang="es-MX" sz="2400" dirty="0"/>
              <a:t>Finalmente, combinar las soluciones de los </a:t>
            </a:r>
            <a:r>
              <a:rPr lang="es-MX" sz="2400" dirty="0" err="1"/>
              <a:t>subproblemas</a:t>
            </a:r>
            <a:r>
              <a:rPr lang="es-MX" sz="2400" dirty="0"/>
              <a:t> en caso de ser necesario</a:t>
            </a:r>
          </a:p>
          <a:p>
            <a:pPr algn="just">
              <a:defRPr/>
            </a:pPr>
            <a:r>
              <a:rPr lang="es-MX" sz="2400"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21507" name="Rectangle 9"/>
          <p:cNvSpPr>
            <a:spLocks noChangeArrowheads="1"/>
          </p:cNvSpPr>
          <p:nvPr/>
        </p:nvSpPr>
        <p:spPr bwMode="auto">
          <a:xfrm>
            <a:off x="395288" y="981075"/>
            <a:ext cx="83534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000" dirty="0"/>
              <a:t>Prueba de B:</a:t>
            </a:r>
          </a:p>
          <a:p>
            <a:pPr algn="just"/>
            <a:endParaRPr lang="es-MX" sz="2000" i="1" dirty="0"/>
          </a:p>
          <a:p>
            <a:pPr algn="just"/>
            <a:r>
              <a:rPr lang="es-MX" sz="2000" dirty="0"/>
              <a:t>p = (x1, y1) </a:t>
            </a:r>
            <a:r>
              <a:rPr lang="es-MX" sz="1600" dirty="0">
                <a:latin typeface="Hanzel Extended" pitchFamily="34" charset="0"/>
              </a:rPr>
              <a:t>E </a:t>
            </a:r>
            <a:r>
              <a:rPr lang="es-MX" sz="2000" dirty="0">
                <a:cs typeface="Arial" charset="0"/>
              </a:rPr>
              <a:t>L, q</a:t>
            </a:r>
            <a:r>
              <a:rPr lang="es-MX" sz="2000" dirty="0"/>
              <a:t> = (x2, y2) </a:t>
            </a:r>
            <a:r>
              <a:rPr lang="es-MX" sz="2000" dirty="0">
                <a:latin typeface="Hanzel Extended" pitchFamily="34" charset="0"/>
              </a:rPr>
              <a:t>E </a:t>
            </a:r>
            <a:r>
              <a:rPr lang="es-MX" sz="2000" dirty="0">
                <a:cs typeface="Arial" charset="0"/>
              </a:rPr>
              <a:t>R, d(p, q) &lt; </a:t>
            </a:r>
            <a:r>
              <a:rPr lang="el-GR" sz="2000" dirty="0"/>
              <a:t>δ</a:t>
            </a:r>
            <a:endParaRPr lang="es-MX" sz="2000" dirty="0"/>
          </a:p>
          <a:p>
            <a:pPr algn="just"/>
            <a:endParaRPr lang="es-MX" sz="2000" dirty="0"/>
          </a:p>
          <a:p>
            <a:pPr algn="just"/>
            <a:r>
              <a:rPr lang="es-MX" sz="2000" dirty="0"/>
              <a:t>Afirmación: Todos los puntos </a:t>
            </a:r>
            <a:r>
              <a:rPr lang="es-MX" sz="2000" u="sng" dirty="0"/>
              <a:t>de interés</a:t>
            </a:r>
            <a:r>
              <a:rPr lang="es-MX" sz="2000" dirty="0"/>
              <a:t> en </a:t>
            </a:r>
            <a:r>
              <a:rPr lang="es-MX" sz="2000" dirty="0" err="1"/>
              <a:t>Sy</a:t>
            </a:r>
            <a:r>
              <a:rPr lang="es-MX" sz="2000" dirty="0"/>
              <a:t>, con coordenada Y entre p y q (inclusive) se sitúan en máximo uno de estos cuadrados (se descarta la idea de que pueden estar muy poblados</a:t>
            </a:r>
            <a:r>
              <a:rPr lang="es-MX" sz="2400" dirty="0"/>
              <a:t>)</a:t>
            </a:r>
          </a:p>
        </p:txBody>
      </p:sp>
      <p:cxnSp>
        <p:nvCxnSpPr>
          <p:cNvPr id="3" name="2 Conector recto"/>
          <p:cNvCxnSpPr/>
          <p:nvPr/>
        </p:nvCxnSpPr>
        <p:spPr>
          <a:xfrm>
            <a:off x="2160588" y="5949950"/>
            <a:ext cx="4537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09" name="12 CuadroTexto"/>
          <p:cNvSpPr txBox="1">
            <a:spLocks noChangeArrowheads="1"/>
          </p:cNvSpPr>
          <p:nvPr/>
        </p:nvSpPr>
        <p:spPr bwMode="auto">
          <a:xfrm>
            <a:off x="4321175" y="6053138"/>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x’</a:t>
            </a:r>
            <a:endParaRPr lang="es-CO"/>
          </a:p>
        </p:txBody>
      </p:sp>
      <p:cxnSp>
        <p:nvCxnSpPr>
          <p:cNvPr id="34" name="33 Conector recto"/>
          <p:cNvCxnSpPr/>
          <p:nvPr/>
        </p:nvCxnSpPr>
        <p:spPr>
          <a:xfrm flipV="1">
            <a:off x="4492625" y="3470275"/>
            <a:ext cx="0" cy="2952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3587750" y="5054600"/>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2678113" y="5054600"/>
            <a:ext cx="9001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rot="5400000">
            <a:off x="2210593" y="5504657"/>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a:off x="3587750" y="4152900"/>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a:off x="2678113" y="4152900"/>
            <a:ext cx="9001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rot="5400000">
            <a:off x="3096419" y="5499894"/>
            <a:ext cx="9001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rot="5400000">
            <a:off x="3093243" y="4599782"/>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47 Conector recto"/>
          <p:cNvCxnSpPr/>
          <p:nvPr/>
        </p:nvCxnSpPr>
        <p:spPr>
          <a:xfrm rot="5400000">
            <a:off x="2213768" y="4599782"/>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48 Conector recto"/>
          <p:cNvCxnSpPr/>
          <p:nvPr/>
        </p:nvCxnSpPr>
        <p:spPr>
          <a:xfrm>
            <a:off x="2665413" y="6677025"/>
            <a:ext cx="1822450" cy="0"/>
          </a:xfrm>
          <a:prstGeom prst="line">
            <a:avLst/>
          </a:prstGeom>
          <a:ln>
            <a:solidFill>
              <a:srgbClr val="FF33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49 Conector recto"/>
          <p:cNvCxnSpPr/>
          <p:nvPr/>
        </p:nvCxnSpPr>
        <p:spPr>
          <a:xfrm>
            <a:off x="2665413" y="6532563"/>
            <a:ext cx="0" cy="27940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4492625" y="6534150"/>
            <a:ext cx="0" cy="27940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1522" name="51 Rectángulo"/>
          <p:cNvSpPr>
            <a:spLocks noChangeArrowheads="1"/>
          </p:cNvSpPr>
          <p:nvPr/>
        </p:nvSpPr>
        <p:spPr bwMode="auto">
          <a:xfrm>
            <a:off x="3425825" y="629285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l-GR">
                <a:solidFill>
                  <a:srgbClr val="FF0000"/>
                </a:solidFill>
              </a:rPr>
              <a:t>δ</a:t>
            </a:r>
            <a:endParaRPr lang="es-CO"/>
          </a:p>
        </p:txBody>
      </p:sp>
      <p:cxnSp>
        <p:nvCxnSpPr>
          <p:cNvPr id="54" name="53 Conector recto"/>
          <p:cNvCxnSpPr/>
          <p:nvPr/>
        </p:nvCxnSpPr>
        <p:spPr>
          <a:xfrm rot="5400000">
            <a:off x="860425" y="5038725"/>
            <a:ext cx="1822450" cy="0"/>
          </a:xfrm>
          <a:prstGeom prst="line">
            <a:avLst/>
          </a:prstGeom>
          <a:ln>
            <a:solidFill>
              <a:srgbClr val="FF33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rot="5400000">
            <a:off x="1771650" y="3981450"/>
            <a:ext cx="0" cy="27940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rot="5400000">
            <a:off x="1771650" y="5815013"/>
            <a:ext cx="0" cy="27940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1526" name="58 Rectángulo"/>
          <p:cNvSpPr>
            <a:spLocks noChangeArrowheads="1"/>
          </p:cNvSpPr>
          <p:nvPr/>
        </p:nvSpPr>
        <p:spPr bwMode="auto">
          <a:xfrm>
            <a:off x="1476375" y="4760913"/>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l-GR">
                <a:solidFill>
                  <a:srgbClr val="FF0000"/>
                </a:solidFill>
              </a:rPr>
              <a:t>δ</a:t>
            </a:r>
            <a:endParaRPr lang="es-CO"/>
          </a:p>
        </p:txBody>
      </p:sp>
      <p:cxnSp>
        <p:nvCxnSpPr>
          <p:cNvPr id="60" name="59 Conector recto"/>
          <p:cNvCxnSpPr/>
          <p:nvPr/>
        </p:nvCxnSpPr>
        <p:spPr>
          <a:xfrm>
            <a:off x="5413375" y="5054600"/>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4505325" y="5054600"/>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rot="5400000">
            <a:off x="5888831" y="5504657"/>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5413375" y="4152900"/>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4505325" y="4152900"/>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rot="5400000">
            <a:off x="4907757" y="5499894"/>
            <a:ext cx="9001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65 Conector recto"/>
          <p:cNvCxnSpPr/>
          <p:nvPr/>
        </p:nvCxnSpPr>
        <p:spPr>
          <a:xfrm rot="5400000">
            <a:off x="4918868" y="4599782"/>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rot="5400000">
            <a:off x="5877718" y="4599782"/>
            <a:ext cx="9001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8" name="67 Elipse"/>
          <p:cNvSpPr/>
          <p:nvPr/>
        </p:nvSpPr>
        <p:spPr>
          <a:xfrm>
            <a:off x="2808288" y="4221163"/>
            <a:ext cx="73025"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69" name="68 Elipse"/>
          <p:cNvSpPr/>
          <p:nvPr/>
        </p:nvSpPr>
        <p:spPr>
          <a:xfrm>
            <a:off x="2736850" y="5805488"/>
            <a:ext cx="71438"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70" name="69 Elipse"/>
          <p:cNvSpPr/>
          <p:nvPr/>
        </p:nvSpPr>
        <p:spPr>
          <a:xfrm>
            <a:off x="4176713" y="5732463"/>
            <a:ext cx="73025"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71" name="70 Elipse"/>
          <p:cNvSpPr/>
          <p:nvPr/>
        </p:nvSpPr>
        <p:spPr>
          <a:xfrm>
            <a:off x="4321175" y="4365625"/>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72" name="71 Elipse"/>
          <p:cNvSpPr/>
          <p:nvPr/>
        </p:nvSpPr>
        <p:spPr>
          <a:xfrm>
            <a:off x="4681538" y="4221163"/>
            <a:ext cx="71437"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73" name="72 Elipse"/>
          <p:cNvSpPr/>
          <p:nvPr/>
        </p:nvSpPr>
        <p:spPr>
          <a:xfrm>
            <a:off x="4608513" y="5805488"/>
            <a:ext cx="73025"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74" name="73 Elipse"/>
          <p:cNvSpPr/>
          <p:nvPr/>
        </p:nvSpPr>
        <p:spPr>
          <a:xfrm>
            <a:off x="6049963" y="5732463"/>
            <a:ext cx="71437"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75" name="74 Elipse"/>
          <p:cNvSpPr/>
          <p:nvPr/>
        </p:nvSpPr>
        <p:spPr>
          <a:xfrm>
            <a:off x="6192838" y="4365625"/>
            <a:ext cx="73025"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1543" name="75 CuadroTexto"/>
          <p:cNvSpPr txBox="1">
            <a:spLocks noChangeArrowheads="1"/>
          </p:cNvSpPr>
          <p:nvPr/>
        </p:nvSpPr>
        <p:spPr bwMode="auto">
          <a:xfrm>
            <a:off x="6842125" y="5781675"/>
            <a:ext cx="1366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t>min(y1, y2)</a:t>
            </a:r>
            <a:endParaRPr lang="es-CO"/>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5" name="Rectangle 9"/>
          <p:cNvSpPr>
            <a:spLocks noRot="1" noChangeAspect="1" noMove="1" noResize="1" noEditPoints="1" noAdjustHandles="1" noChangeArrowheads="1" noChangeShapeType="1" noTextEdit="1"/>
          </p:cNvSpPr>
          <p:nvPr/>
        </p:nvSpPr>
        <p:spPr bwMode="auto">
          <a:xfrm>
            <a:off x="395039" y="1196752"/>
            <a:ext cx="8353425" cy="2952328"/>
          </a:xfrm>
          <a:prstGeom prst="rect">
            <a:avLst/>
          </a:prstGeom>
          <a:blipFill rotWithShape="1">
            <a:blip r:embed="rId3"/>
            <a:stretch>
              <a:fillRect l="-1168" t="-1443" r="-1095" b="-804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Tareas</a:t>
            </a:r>
            <a:endParaRPr lang="es-ES" sz="4000"/>
          </a:p>
        </p:txBody>
      </p:sp>
      <p:sp>
        <p:nvSpPr>
          <p:cNvPr id="13315" name="Rectangle 9"/>
          <p:cNvSpPr>
            <a:spLocks noChangeArrowheads="1"/>
          </p:cNvSpPr>
          <p:nvPr/>
        </p:nvSpPr>
        <p:spPr bwMode="auto">
          <a:xfrm>
            <a:off x="609600" y="1196975"/>
            <a:ext cx="799465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buFont typeface="+mj-lt"/>
              <a:buAutoNum type="arabicPeriod"/>
              <a:defRPr/>
            </a:pPr>
            <a:r>
              <a:rPr lang="es-MX" sz="2400" dirty="0"/>
              <a:t>Programar el algoritmo visto para el problema de contar las inversiones de un arreglo.</a:t>
            </a:r>
          </a:p>
          <a:p>
            <a:pPr marL="457200" indent="-457200" algn="just">
              <a:buFont typeface="+mj-lt"/>
              <a:buAutoNum type="arabicPeriod"/>
              <a:defRPr/>
            </a:pPr>
            <a:endParaRPr lang="es-MX" sz="2400" dirty="0"/>
          </a:p>
          <a:p>
            <a:pPr marL="457200" indent="-457200" algn="just">
              <a:buFont typeface="+mj-lt"/>
              <a:buAutoNum type="arabicPeriod"/>
              <a:defRPr/>
            </a:pPr>
            <a:r>
              <a:rPr lang="es-MX" sz="2400" dirty="0"/>
              <a:t>Programar el algoritmo visto para el problema de encontrar el par más cercano en un arreglo.</a:t>
            </a:r>
          </a:p>
          <a:p>
            <a:pPr algn="just">
              <a:defRPr/>
            </a:pPr>
            <a:endParaRPr lang="es-MX" sz="2400"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ChangeArrowheads="1"/>
          </p:cNvSpPr>
          <p:nvPr/>
        </p:nvSpPr>
        <p:spPr bwMode="auto">
          <a:xfrm>
            <a:off x="395288" y="1341438"/>
            <a:ext cx="8353425"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b="1"/>
              <a:t>Entrada:</a:t>
            </a:r>
            <a:r>
              <a:rPr lang="es-MX" sz="2400"/>
              <a:t> Un arreglo </a:t>
            </a:r>
            <a:r>
              <a:rPr lang="es-MX" sz="2400" i="1"/>
              <a:t>X</a:t>
            </a:r>
            <a:r>
              <a:rPr lang="es-MX" sz="2400"/>
              <a:t> que contiene los números </a:t>
            </a:r>
            <a:r>
              <a:rPr lang="es-MX" sz="2400" i="1"/>
              <a:t>1, 2, 3, …, n </a:t>
            </a:r>
            <a:r>
              <a:rPr lang="es-MX" sz="2400"/>
              <a:t>en algún orden arbitrario</a:t>
            </a:r>
          </a:p>
          <a:p>
            <a:pPr algn="just"/>
            <a:endParaRPr lang="es-MX" sz="2400"/>
          </a:p>
          <a:p>
            <a:pPr algn="just"/>
            <a:r>
              <a:rPr lang="es-MX" sz="2400" b="1"/>
              <a:t>Salida:</a:t>
            </a:r>
            <a:r>
              <a:rPr lang="es-MX" sz="2400"/>
              <a:t> Cantidad de inversiones, es decir, número de pares </a:t>
            </a:r>
            <a:r>
              <a:rPr lang="es-MX" sz="2400" i="1"/>
              <a:t>i,j </a:t>
            </a:r>
            <a:r>
              <a:rPr lang="es-MX" sz="2400"/>
              <a:t>correspondientes a índices del arreglo que cumplen que </a:t>
            </a:r>
            <a:r>
              <a:rPr lang="es-MX" sz="2400" i="1"/>
              <a:t>i&lt;j</a:t>
            </a:r>
            <a:r>
              <a:rPr lang="es-MX" sz="2400"/>
              <a:t> y </a:t>
            </a:r>
            <a:r>
              <a:rPr lang="es-MX" sz="2400" i="1"/>
              <a:t>X</a:t>
            </a:r>
            <a:r>
              <a:rPr lang="es-MX" i="1"/>
              <a:t>i</a:t>
            </a:r>
            <a:r>
              <a:rPr lang="es-MX" sz="2400" i="1"/>
              <a:t> &gt; X</a:t>
            </a:r>
            <a:r>
              <a:rPr lang="es-MX" i="1"/>
              <a:t>j</a:t>
            </a:r>
            <a:endParaRPr lang="es-MX" sz="2400" i="1"/>
          </a:p>
          <a:p>
            <a:pPr algn="just"/>
            <a:endParaRPr lang="es-MX" sz="2400"/>
          </a:p>
          <a:p>
            <a:pPr algn="just"/>
            <a:r>
              <a:rPr lang="es-MX" sz="2400"/>
              <a:t>Ejemplos:    {1, 2, 3, 4} = ?</a:t>
            </a:r>
          </a:p>
          <a:p>
            <a:pPr algn="just"/>
            <a:r>
              <a:rPr lang="es-MX" sz="2400"/>
              <a:t>                    {4, 3, 2, 1} = ?</a:t>
            </a:r>
          </a:p>
          <a:p>
            <a:pPr algn="just"/>
            <a:endParaRPr lang="es-MX" sz="2400"/>
          </a:p>
          <a:p>
            <a:pPr algn="just"/>
            <a:r>
              <a:rPr lang="es-MX" sz="2400"/>
              <a:t>Aplicaciones: filtrado colaborativo, recomendación</a:t>
            </a:r>
          </a:p>
          <a:p>
            <a:pPr algn="just"/>
            <a:endParaRPr lang="es-MX" sz="2400"/>
          </a:p>
          <a:p>
            <a:pPr algn="just"/>
            <a:r>
              <a:rPr lang="es-MX" sz="2400"/>
              <a:t>¿Cuál es la cantidad máxima de inversiones en un arreglo de tamaño n?</a:t>
            </a:r>
          </a:p>
        </p:txBody>
      </p:sp>
      <p:sp>
        <p:nvSpPr>
          <p:cNvPr id="2" name="1 CuadroTexto"/>
          <p:cNvSpPr txBox="1">
            <a:spLocks noChangeArrowheads="1"/>
          </p:cNvSpPr>
          <p:nvPr/>
        </p:nvSpPr>
        <p:spPr bwMode="auto">
          <a:xfrm>
            <a:off x="4211638" y="3887788"/>
            <a:ext cx="396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400">
                <a:solidFill>
                  <a:srgbClr val="FF0000"/>
                </a:solidFill>
              </a:rPr>
              <a:t>0</a:t>
            </a:r>
            <a:endParaRPr lang="es-CO">
              <a:solidFill>
                <a:srgbClr val="FF0000"/>
              </a:solidFill>
            </a:endParaRPr>
          </a:p>
        </p:txBody>
      </p:sp>
      <p:sp>
        <p:nvSpPr>
          <p:cNvPr id="6" name="5 CuadroTexto"/>
          <p:cNvSpPr txBox="1">
            <a:spLocks noChangeArrowheads="1"/>
          </p:cNvSpPr>
          <p:nvPr/>
        </p:nvSpPr>
        <p:spPr bwMode="auto">
          <a:xfrm>
            <a:off x="4211638" y="4264025"/>
            <a:ext cx="396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400">
                <a:solidFill>
                  <a:srgbClr val="FF0000"/>
                </a:solidFill>
              </a:rPr>
              <a:t>6</a:t>
            </a:r>
            <a:endParaRPr lang="es-CO">
              <a:solidFill>
                <a:srgbClr val="FF0000"/>
              </a:solidFill>
            </a:endParaRPr>
          </a:p>
        </p:txBody>
      </p:sp>
      <p:sp>
        <p:nvSpPr>
          <p:cNvPr id="7" name="6 CuadroTexto"/>
          <p:cNvSpPr txBox="1">
            <a:spLocks noChangeArrowheads="1"/>
          </p:cNvSpPr>
          <p:nvPr/>
        </p:nvSpPr>
        <p:spPr bwMode="auto">
          <a:xfrm>
            <a:off x="2484438" y="6092825"/>
            <a:ext cx="158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400">
                <a:solidFill>
                  <a:srgbClr val="FF0000"/>
                </a:solidFill>
              </a:rPr>
              <a:t>n(n-1)/2</a:t>
            </a:r>
            <a:endParaRPr lang="es-CO">
              <a:solidFill>
                <a:srgbClr val="FF0000"/>
              </a:solidFill>
            </a:endParaRPr>
          </a:p>
        </p:txBody>
      </p:sp>
      <p:sp>
        <p:nvSpPr>
          <p:cNvPr id="4102"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El problema de contar inversiones</a:t>
            </a:r>
            <a:endParaRPr lang="es-ES" sz="3600"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El problema de contar inversiones</a:t>
            </a:r>
            <a:endParaRPr lang="es-ES" sz="3600" i="1"/>
          </a:p>
        </p:txBody>
      </p:sp>
      <p:sp>
        <p:nvSpPr>
          <p:cNvPr id="5123" name="Rectangle 9"/>
          <p:cNvSpPr>
            <a:spLocks noChangeArrowheads="1"/>
          </p:cNvSpPr>
          <p:nvPr/>
        </p:nvSpPr>
        <p:spPr bwMode="auto">
          <a:xfrm>
            <a:off x="395288" y="1341438"/>
            <a:ext cx="835342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dirty="0"/>
              <a:t>Primera solución: búsqueda por fuerza bruta!</a:t>
            </a:r>
          </a:p>
          <a:p>
            <a:pPr algn="just"/>
            <a:endParaRPr lang="es-MX" sz="2400" dirty="0"/>
          </a:p>
          <a:p>
            <a:pPr algn="just"/>
            <a:r>
              <a:rPr lang="es-MX" sz="2000" dirty="0" err="1"/>
              <a:t>function</a:t>
            </a:r>
            <a:r>
              <a:rPr lang="es-MX" sz="2000" dirty="0"/>
              <a:t> </a:t>
            </a:r>
            <a:r>
              <a:rPr lang="es-MX" sz="2000" dirty="0" err="1"/>
              <a:t>countingInversions</a:t>
            </a:r>
            <a:r>
              <a:rPr lang="es-MX" sz="2000" dirty="0"/>
              <a:t>(X, n){</a:t>
            </a:r>
          </a:p>
          <a:p>
            <a:pPr algn="just"/>
            <a:r>
              <a:rPr lang="es-MX" sz="2000" dirty="0"/>
              <a:t>   c = 0</a:t>
            </a:r>
          </a:p>
          <a:p>
            <a:pPr algn="just"/>
            <a:r>
              <a:rPr lang="es-MX" sz="2000" dirty="0"/>
              <a:t>   </a:t>
            </a:r>
            <a:r>
              <a:rPr lang="es-MX" sz="2000" dirty="0" err="1"/>
              <a:t>for</a:t>
            </a:r>
            <a:r>
              <a:rPr lang="es-MX" sz="2000" dirty="0"/>
              <a:t> i=0:n-2{</a:t>
            </a:r>
          </a:p>
          <a:p>
            <a:pPr algn="just"/>
            <a:r>
              <a:rPr lang="es-MX" sz="2000" dirty="0"/>
              <a:t>      </a:t>
            </a:r>
            <a:r>
              <a:rPr lang="es-MX" sz="2000" dirty="0" err="1"/>
              <a:t>for</a:t>
            </a:r>
            <a:r>
              <a:rPr lang="es-MX" sz="2000" dirty="0"/>
              <a:t> </a:t>
            </a:r>
            <a:r>
              <a:rPr lang="es-MX" sz="2000" dirty="0" smtClean="0"/>
              <a:t>j=i+1:n-1</a:t>
            </a:r>
            <a:r>
              <a:rPr lang="es-MX" sz="2000" dirty="0"/>
              <a:t>{</a:t>
            </a:r>
          </a:p>
          <a:p>
            <a:pPr algn="just"/>
            <a:r>
              <a:rPr lang="es-MX" sz="2000" dirty="0"/>
              <a:t>         </a:t>
            </a:r>
            <a:r>
              <a:rPr lang="es-MX" sz="2000" dirty="0" err="1"/>
              <a:t>if</a:t>
            </a:r>
            <a:r>
              <a:rPr lang="es-MX" sz="2000" dirty="0"/>
              <a:t> (Xi &gt; </a:t>
            </a:r>
            <a:r>
              <a:rPr lang="es-MX" sz="2000" dirty="0" err="1"/>
              <a:t>Xj</a:t>
            </a:r>
            <a:r>
              <a:rPr lang="es-MX" sz="2000" dirty="0"/>
              <a:t>): </a:t>
            </a:r>
            <a:r>
              <a:rPr lang="es-MX" sz="2000" dirty="0" err="1"/>
              <a:t>c++</a:t>
            </a:r>
            <a:endParaRPr lang="es-MX" sz="2000" dirty="0"/>
          </a:p>
          <a:p>
            <a:pPr algn="just"/>
            <a:r>
              <a:rPr lang="es-MX" sz="2000" dirty="0"/>
              <a:t>      }</a:t>
            </a:r>
          </a:p>
          <a:p>
            <a:pPr algn="just"/>
            <a:r>
              <a:rPr lang="es-MX" sz="2000" dirty="0"/>
              <a:t>   }</a:t>
            </a:r>
          </a:p>
          <a:p>
            <a:pPr algn="just"/>
            <a:r>
              <a:rPr lang="es-MX" sz="2000" dirty="0"/>
              <a:t>   </a:t>
            </a:r>
            <a:r>
              <a:rPr lang="es-MX" sz="2000" dirty="0" err="1"/>
              <a:t>return</a:t>
            </a:r>
            <a:r>
              <a:rPr lang="es-MX" sz="2000" dirty="0"/>
              <a:t> c</a:t>
            </a:r>
          </a:p>
          <a:p>
            <a:pPr algn="just"/>
            <a:r>
              <a:rPr lang="es-MX" sz="2000" dirty="0"/>
              <a:t>}</a:t>
            </a:r>
          </a:p>
          <a:p>
            <a:pPr algn="just"/>
            <a:endParaRPr lang="es-MX" sz="2400" dirty="0"/>
          </a:p>
          <a:p>
            <a:pPr algn="just"/>
            <a:r>
              <a:rPr lang="es-MX" sz="2400" dirty="0"/>
              <a:t>¿Cuál es la eficiencia?</a:t>
            </a:r>
          </a:p>
          <a:p>
            <a:pPr algn="just"/>
            <a:endParaRPr lang="es-MX" sz="2400" dirty="0"/>
          </a:p>
          <a:p>
            <a:pPr algn="just"/>
            <a:r>
              <a:rPr lang="es-MX" sz="2400" dirty="0"/>
              <a:t>¿Se puede hacer mejor? </a:t>
            </a:r>
          </a:p>
        </p:txBody>
      </p:sp>
      <mc:AlternateContent xmlns:mc="http://schemas.openxmlformats.org/markup-compatibility/2006" xmlns:a14="http://schemas.microsoft.com/office/drawing/2010/main">
        <mc:Choice Requires="a14">
          <p:sp>
            <p:nvSpPr>
              <p:cNvPr id="8" name="7 CuadroTexto"/>
              <p:cNvSpPr txBox="1">
                <a:spLocks noChangeArrowheads="1"/>
              </p:cNvSpPr>
              <p:nvPr/>
            </p:nvSpPr>
            <p:spPr bwMode="auto">
              <a:xfrm>
                <a:off x="3563938" y="5199063"/>
                <a:ext cx="1295400"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400" dirty="0" smtClean="0">
                    <a:solidFill>
                      <a:srgbClr val="FF0000"/>
                    </a:solidFill>
                  </a:rPr>
                  <a:t>O(</a:t>
                </a:r>
                <a14:m>
                  <m:oMath xmlns:m="http://schemas.openxmlformats.org/officeDocument/2006/math">
                    <m:sSup>
                      <m:sSupPr>
                        <m:ctrlPr>
                          <a:rPr lang="es-MX" sz="2400" i="1" dirty="0" smtClean="0">
                            <a:solidFill>
                              <a:srgbClr val="FF0000"/>
                            </a:solidFill>
                            <a:latin typeface="Cambria Math"/>
                          </a:rPr>
                        </m:ctrlPr>
                      </m:sSupPr>
                      <m:e>
                        <m:r>
                          <a:rPr lang="es-MX" sz="2400" b="0" i="1" dirty="0" smtClean="0">
                            <a:solidFill>
                              <a:srgbClr val="FF0000"/>
                            </a:solidFill>
                            <a:latin typeface="Cambria Math"/>
                          </a:rPr>
                          <m:t>𝑛</m:t>
                        </m:r>
                      </m:e>
                      <m:sup>
                        <m:r>
                          <a:rPr lang="es-MX" sz="2400" b="0" i="1" dirty="0" smtClean="0">
                            <a:solidFill>
                              <a:srgbClr val="FF0000"/>
                            </a:solidFill>
                            <a:latin typeface="Cambria Math"/>
                          </a:rPr>
                          <m:t>2</m:t>
                        </m:r>
                      </m:sup>
                    </m:sSup>
                  </m:oMath>
                </a14:m>
                <a:r>
                  <a:rPr lang="es-MX" sz="2400" dirty="0">
                    <a:solidFill>
                      <a:srgbClr val="FF0000"/>
                    </a:solidFill>
                  </a:rPr>
                  <a:t>)</a:t>
                </a:r>
                <a:endParaRPr lang="es-CO" dirty="0">
                  <a:solidFill>
                    <a:srgbClr val="FF0000"/>
                  </a:solidFill>
                </a:endParaRPr>
              </a:p>
            </p:txBody>
          </p:sp>
        </mc:Choice>
        <mc:Fallback xmlns="">
          <p:sp>
            <p:nvSpPr>
              <p:cNvPr id="8" name="7 CuadroTexto"/>
              <p:cNvSpPr txBox="1">
                <a:spLocks noRot="1" noChangeAspect="1" noMove="1" noResize="1" noEditPoints="1" noAdjustHandles="1" noChangeArrowheads="1" noChangeShapeType="1" noTextEdit="1"/>
              </p:cNvSpPr>
              <p:nvPr/>
            </p:nvSpPr>
            <p:spPr bwMode="auto">
              <a:xfrm>
                <a:off x="3563938" y="5199063"/>
                <a:ext cx="1295400" cy="461665"/>
              </a:xfrm>
              <a:prstGeom prst="rect">
                <a:avLst/>
              </a:prstGeom>
              <a:blipFill rotWithShape="1">
                <a:blip r:embed="rId2"/>
                <a:stretch>
                  <a:fillRect l="-7547" t="-9211" b="-30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5" name="Rectangle 9"/>
          <p:cNvSpPr>
            <a:spLocks noChangeArrowheads="1"/>
          </p:cNvSpPr>
          <p:nvPr/>
        </p:nvSpPr>
        <p:spPr bwMode="auto">
          <a:xfrm>
            <a:off x="395288" y="1196975"/>
            <a:ext cx="83534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es-MX" sz="2400" dirty="0"/>
              <a:t>Denominar una inversión (par </a:t>
            </a:r>
            <a:r>
              <a:rPr lang="es-MX" sz="2400" i="1" dirty="0"/>
              <a:t>i, j </a:t>
            </a:r>
            <a:r>
              <a:rPr lang="es-MX" sz="2400" dirty="0"/>
              <a:t>con</a:t>
            </a:r>
            <a:r>
              <a:rPr lang="es-MX" sz="2400" i="1" dirty="0"/>
              <a:t> i&lt;j</a:t>
            </a:r>
            <a:r>
              <a:rPr lang="es-MX" sz="2400" dirty="0"/>
              <a:t>) como:</a:t>
            </a:r>
          </a:p>
          <a:p>
            <a:pPr algn="just">
              <a:defRPr/>
            </a:pPr>
            <a:endParaRPr lang="es-MX" sz="2400" dirty="0"/>
          </a:p>
          <a:p>
            <a:pPr marL="342900" indent="-342900" algn="just">
              <a:buFont typeface="Arial" pitchFamily="34" charset="0"/>
              <a:buChar char="•"/>
              <a:defRPr/>
            </a:pPr>
            <a:r>
              <a:rPr lang="es-MX" sz="2400" dirty="0"/>
              <a:t>Izquierda si </a:t>
            </a:r>
            <a:r>
              <a:rPr lang="es-MX" sz="2400" i="1" dirty="0"/>
              <a:t>i, j ≤ n/2</a:t>
            </a:r>
          </a:p>
          <a:p>
            <a:pPr marL="342900" indent="-342900" algn="just">
              <a:buFont typeface="Arial" pitchFamily="34" charset="0"/>
              <a:buChar char="•"/>
              <a:defRPr/>
            </a:pPr>
            <a:endParaRPr lang="es-MX" sz="2400" i="1" dirty="0"/>
          </a:p>
          <a:p>
            <a:pPr marL="342900" indent="-342900" algn="just">
              <a:buFont typeface="Arial" pitchFamily="34" charset="0"/>
              <a:buChar char="•"/>
              <a:defRPr/>
            </a:pPr>
            <a:r>
              <a:rPr lang="es-MX" sz="2400" dirty="0"/>
              <a:t>Derecha si </a:t>
            </a:r>
            <a:r>
              <a:rPr lang="es-MX" sz="2400" i="1" dirty="0"/>
              <a:t>i, j &gt; n/2</a:t>
            </a:r>
          </a:p>
          <a:p>
            <a:pPr marL="342900" indent="-342900" algn="just">
              <a:buFont typeface="Arial" pitchFamily="34" charset="0"/>
              <a:buChar char="•"/>
              <a:defRPr/>
            </a:pPr>
            <a:endParaRPr lang="es-MX" sz="2400" dirty="0"/>
          </a:p>
          <a:p>
            <a:pPr marL="342900" indent="-342900" algn="just">
              <a:buFont typeface="Arial" pitchFamily="34" charset="0"/>
              <a:buChar char="•"/>
              <a:defRPr/>
            </a:pPr>
            <a:r>
              <a:rPr lang="es-MX" sz="2400" dirty="0"/>
              <a:t>Dividida si </a:t>
            </a:r>
            <a:r>
              <a:rPr lang="es-MX" sz="2400" i="1" dirty="0"/>
              <a:t>i ≤ n/2 &lt; j </a:t>
            </a:r>
          </a:p>
        </p:txBody>
      </p:sp>
      <p:sp>
        <p:nvSpPr>
          <p:cNvPr id="6" name="5 CuadroTexto"/>
          <p:cNvSpPr txBox="1">
            <a:spLocks noChangeArrowheads="1"/>
          </p:cNvSpPr>
          <p:nvPr/>
        </p:nvSpPr>
        <p:spPr bwMode="auto">
          <a:xfrm>
            <a:off x="3851275" y="2276475"/>
            <a:ext cx="5041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400"/>
              <a:t>Se pueden resolver recursivamente</a:t>
            </a:r>
            <a:endParaRPr lang="es-CO"/>
          </a:p>
        </p:txBody>
      </p:sp>
      <p:sp>
        <p:nvSpPr>
          <p:cNvPr id="7" name="6 CuadroTexto"/>
          <p:cNvSpPr txBox="1">
            <a:spLocks noChangeArrowheads="1"/>
          </p:cNvSpPr>
          <p:nvPr/>
        </p:nvSpPr>
        <p:spPr bwMode="auto">
          <a:xfrm>
            <a:off x="3851275" y="3398838"/>
            <a:ext cx="5041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400"/>
              <a:t>Requieren otro procedimiento</a:t>
            </a:r>
            <a:endParaRPr lang="es-CO"/>
          </a:p>
        </p:txBody>
      </p:sp>
      <p:sp>
        <p:nvSpPr>
          <p:cNvPr id="2" name="1 Cerrar llave"/>
          <p:cNvSpPr/>
          <p:nvPr/>
        </p:nvSpPr>
        <p:spPr>
          <a:xfrm>
            <a:off x="3563938" y="2016125"/>
            <a:ext cx="287337" cy="1008063"/>
          </a:xfrm>
          <a:prstGeom prst="righ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CO"/>
          </a:p>
        </p:txBody>
      </p:sp>
      <p:sp>
        <p:nvSpPr>
          <p:cNvPr id="9" name="8 Cerrar llave"/>
          <p:cNvSpPr/>
          <p:nvPr/>
        </p:nvSpPr>
        <p:spPr>
          <a:xfrm>
            <a:off x="3563938" y="3357563"/>
            <a:ext cx="287337" cy="503237"/>
          </a:xfrm>
          <a:prstGeom prst="righ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CO"/>
          </a:p>
        </p:txBody>
      </p:sp>
      <p:sp>
        <p:nvSpPr>
          <p:cNvPr id="10" name="Rectangle 9"/>
          <p:cNvSpPr>
            <a:spLocks noChangeArrowheads="1"/>
          </p:cNvSpPr>
          <p:nvPr/>
        </p:nvSpPr>
        <p:spPr bwMode="auto">
          <a:xfrm>
            <a:off x="395288" y="4076700"/>
            <a:ext cx="8353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Ejemplo:                 {2, 1, 4, 3, 6, 5, 8, 7}</a:t>
            </a:r>
            <a:endParaRPr lang="es-MX" sz="2400" i="1"/>
          </a:p>
        </p:txBody>
      </p:sp>
      <p:sp>
        <p:nvSpPr>
          <p:cNvPr id="11" name="Rectangle 9"/>
          <p:cNvSpPr>
            <a:spLocks noChangeArrowheads="1"/>
          </p:cNvSpPr>
          <p:nvPr/>
        </p:nvSpPr>
        <p:spPr bwMode="auto">
          <a:xfrm>
            <a:off x="395288" y="4652963"/>
            <a:ext cx="82089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sz="2400"/>
              <a:t>{2, 1, 4, 3}    {6, 5, 8, 7}</a:t>
            </a:r>
            <a:endParaRPr lang="es-MX" sz="2400" i="1"/>
          </a:p>
        </p:txBody>
      </p:sp>
      <p:sp>
        <p:nvSpPr>
          <p:cNvPr id="12" name="Rectangle 9"/>
          <p:cNvSpPr>
            <a:spLocks noChangeArrowheads="1"/>
          </p:cNvSpPr>
          <p:nvPr/>
        </p:nvSpPr>
        <p:spPr bwMode="auto">
          <a:xfrm>
            <a:off x="395288" y="5229225"/>
            <a:ext cx="82089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sz="2400"/>
              <a:t>{2, 1}  {4, 3}  {6, 5}  {8, 7}</a:t>
            </a:r>
            <a:endParaRPr lang="es-MX" sz="2400"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9" grpId="0" animBg="1"/>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mc:AlternateContent xmlns:mc="http://schemas.openxmlformats.org/markup-compatibility/2006" xmlns:a14="http://schemas.microsoft.com/office/drawing/2010/main">
        <mc:Choice Requires="a14">
          <p:sp>
            <p:nvSpPr>
              <p:cNvPr id="7171" name="Rectangle 9"/>
              <p:cNvSpPr>
                <a:spLocks noChangeArrowheads="1"/>
              </p:cNvSpPr>
              <p:nvPr/>
            </p:nvSpPr>
            <p:spPr bwMode="auto">
              <a:xfrm>
                <a:off x="395288" y="1196975"/>
                <a:ext cx="8353425" cy="54721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000" dirty="0" smtClean="0"/>
                  <a:t>function</a:t>
                </a:r>
                <a:r>
                  <a:rPr lang="es-MX" sz="2000" dirty="0"/>
                  <a:t> </a:t>
                </a:r>
                <a:r>
                  <a:rPr lang="es-MX" sz="2000" dirty="0" err="1"/>
                  <a:t>countInversions</a:t>
                </a:r>
                <a:r>
                  <a:rPr lang="es-MX" sz="2000" dirty="0"/>
                  <a:t>(X, n){</a:t>
                </a:r>
              </a:p>
              <a:p>
                <a:pPr algn="just"/>
                <a:r>
                  <a:rPr lang="es-MX" sz="2000" dirty="0"/>
                  <a:t>   </a:t>
                </a:r>
                <a:r>
                  <a:rPr lang="es-MX" sz="2000" dirty="0" err="1"/>
                  <a:t>if</a:t>
                </a:r>
                <a:r>
                  <a:rPr lang="es-MX" sz="2000" dirty="0"/>
                  <a:t> n ≤ 1: </a:t>
                </a:r>
                <a:r>
                  <a:rPr lang="es-MX" sz="2000" dirty="0" err="1"/>
                  <a:t>return</a:t>
                </a:r>
                <a:r>
                  <a:rPr lang="es-MX" sz="2000" dirty="0"/>
                  <a:t> 0</a:t>
                </a:r>
              </a:p>
              <a:p>
                <a:pPr algn="just"/>
                <a:r>
                  <a:rPr lang="es-MX" sz="2000" dirty="0"/>
                  <a:t>   </a:t>
                </a:r>
                <a:r>
                  <a:rPr lang="es-MX" sz="2000" dirty="0" err="1"/>
                  <a:t>else</a:t>
                </a:r>
                <a:r>
                  <a:rPr lang="es-MX" sz="2000" dirty="0"/>
                  <a:t>{ </a:t>
                </a:r>
              </a:p>
              <a:p>
                <a:pPr algn="just"/>
                <a:r>
                  <a:rPr lang="es-MX" sz="2000" dirty="0"/>
                  <a:t>      x = </a:t>
                </a:r>
                <a:r>
                  <a:rPr lang="es-MX" sz="2000" dirty="0" err="1"/>
                  <a:t>countInversions</a:t>
                </a:r>
                <a:r>
                  <a:rPr lang="es-MX" sz="2000" dirty="0"/>
                  <a:t>(primera mitad de X, n/2)</a:t>
                </a:r>
              </a:p>
              <a:p>
                <a:pPr algn="just"/>
                <a:r>
                  <a:rPr lang="es-MX" sz="2000" dirty="0"/>
                  <a:t>      y = </a:t>
                </a:r>
                <a:r>
                  <a:rPr lang="es-MX" sz="2000" dirty="0" err="1" smtClean="0"/>
                  <a:t>countInversions</a:t>
                </a:r>
                <a:r>
                  <a:rPr lang="es-MX" sz="2000" dirty="0" smtClean="0"/>
                  <a:t>(segunda </a:t>
                </a:r>
                <a:r>
                  <a:rPr lang="es-MX" sz="2000" dirty="0"/>
                  <a:t>mitad de X, n/2)</a:t>
                </a:r>
              </a:p>
              <a:p>
                <a:pPr algn="just"/>
                <a:r>
                  <a:rPr lang="es-MX" sz="2000" dirty="0"/>
                  <a:t>      z = </a:t>
                </a:r>
                <a:r>
                  <a:rPr lang="es-MX" sz="2000" dirty="0" err="1"/>
                  <a:t>countSplitInversions</a:t>
                </a:r>
                <a:r>
                  <a:rPr lang="es-MX" sz="2000" dirty="0"/>
                  <a:t>(X, n)   </a:t>
                </a:r>
              </a:p>
              <a:p>
                <a:pPr algn="just"/>
                <a:r>
                  <a:rPr lang="es-MX" sz="2000" dirty="0"/>
                  <a:t>   }</a:t>
                </a:r>
              </a:p>
              <a:p>
                <a:pPr algn="just"/>
                <a:r>
                  <a:rPr lang="es-MX" sz="2000" dirty="0"/>
                  <a:t>   </a:t>
                </a:r>
                <a:r>
                  <a:rPr lang="es-MX" sz="2000" dirty="0" err="1"/>
                  <a:t>return</a:t>
                </a:r>
                <a:r>
                  <a:rPr lang="es-MX" sz="2000" dirty="0"/>
                  <a:t> x + y + z</a:t>
                </a:r>
              </a:p>
              <a:p>
                <a:pPr algn="just"/>
                <a:r>
                  <a:rPr lang="es-MX" sz="2000" dirty="0"/>
                  <a:t>}</a:t>
                </a:r>
              </a:p>
              <a:p>
                <a:pPr algn="just"/>
                <a:endParaRPr lang="es-MX" sz="2400" dirty="0"/>
              </a:p>
              <a:p>
                <a:pPr algn="just"/>
                <a:r>
                  <a:rPr lang="es-MX" sz="2400" b="1" dirty="0"/>
                  <a:t>Objetivo</a:t>
                </a:r>
                <a:r>
                  <a:rPr lang="es-MX" sz="2400" dirty="0"/>
                  <a:t>: Hacer que el algoritmo tenga una eficiencia menor a </a:t>
                </a:r>
                <a:r>
                  <a:rPr lang="es-MX" sz="2400" i="1" dirty="0" smtClean="0"/>
                  <a:t>O(</a:t>
                </a:r>
                <a14:m>
                  <m:oMath xmlns:m="http://schemas.openxmlformats.org/officeDocument/2006/math">
                    <m:sSup>
                      <m:sSupPr>
                        <m:ctrlPr>
                          <a:rPr lang="es-MX" sz="2400" i="1" smtClean="0">
                            <a:latin typeface="Cambria Math"/>
                          </a:rPr>
                        </m:ctrlPr>
                      </m:sSupPr>
                      <m:e>
                        <m:r>
                          <a:rPr lang="es-MX" sz="2400" b="0" i="1" smtClean="0">
                            <a:latin typeface="Cambria Math"/>
                          </a:rPr>
                          <m:t>𝑛</m:t>
                        </m:r>
                      </m:e>
                      <m:sup>
                        <m:r>
                          <a:rPr lang="es-MX" sz="2400" b="0" i="1" smtClean="0">
                            <a:latin typeface="Cambria Math"/>
                          </a:rPr>
                          <m:t>2</m:t>
                        </m:r>
                      </m:sup>
                    </m:sSup>
                  </m:oMath>
                </a14:m>
                <a:r>
                  <a:rPr lang="es-MX" sz="2400" i="1" dirty="0" smtClean="0"/>
                  <a:t>)</a:t>
                </a:r>
                <a:r>
                  <a:rPr lang="es-MX" sz="2400" dirty="0" smtClean="0"/>
                  <a:t>, </a:t>
                </a:r>
                <a:r>
                  <a:rPr lang="es-MX" sz="2400" dirty="0"/>
                  <a:t>pero ¿Cómo hacerlo si el número de inversiones divididas puede ser cuadrático?</a:t>
                </a:r>
              </a:p>
            </p:txBody>
          </p:sp>
        </mc:Choice>
        <mc:Fallback xmlns="">
          <p:sp>
            <p:nvSpPr>
              <p:cNvPr id="7171" name="Rectangle 9"/>
              <p:cNvSpPr>
                <a:spLocks noRot="1" noChangeAspect="1" noMove="1" noResize="1" noEditPoints="1" noAdjustHandles="1" noChangeArrowheads="1" noChangeShapeType="1" noTextEdit="1"/>
              </p:cNvSpPr>
              <p:nvPr/>
            </p:nvSpPr>
            <p:spPr bwMode="auto">
              <a:xfrm>
                <a:off x="395288" y="1196975"/>
                <a:ext cx="8353425" cy="5472113"/>
              </a:xfrm>
              <a:prstGeom prst="rect">
                <a:avLst/>
              </a:prstGeom>
              <a:blipFill rotWithShape="1">
                <a:blip r:embed="rId2"/>
                <a:stretch>
                  <a:fillRect l="-1168" t="-445" r="-10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8195" name="Rectangle 9"/>
          <p:cNvSpPr>
            <a:spLocks noChangeArrowheads="1"/>
          </p:cNvSpPr>
          <p:nvPr/>
        </p:nvSpPr>
        <p:spPr bwMode="auto">
          <a:xfrm>
            <a:off x="395288" y="1196975"/>
            <a:ext cx="83534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b="1"/>
              <a:t>Truco: </a:t>
            </a:r>
            <a:r>
              <a:rPr lang="es-MX" sz="2400"/>
              <a:t>aprovecharse (descaradamente) del </a:t>
            </a:r>
            <a:r>
              <a:rPr lang="es-MX" sz="2400" i="1"/>
              <a:t>mergeSort</a:t>
            </a:r>
          </a:p>
          <a:p>
            <a:pPr algn="just"/>
            <a:endParaRPr lang="es-MX" sz="2000"/>
          </a:p>
          <a:p>
            <a:pPr algn="just"/>
            <a:r>
              <a:rPr lang="es-MX" sz="2000"/>
              <a:t>function </a:t>
            </a:r>
            <a:r>
              <a:rPr lang="es-MX" sz="2000">
                <a:solidFill>
                  <a:srgbClr val="FF3300"/>
                </a:solidFill>
              </a:rPr>
              <a:t>sortAnd</a:t>
            </a:r>
            <a:r>
              <a:rPr lang="es-MX" sz="2000"/>
              <a:t>CountInversions(X, n){</a:t>
            </a:r>
          </a:p>
          <a:p>
            <a:pPr algn="just"/>
            <a:r>
              <a:rPr lang="es-MX" sz="2000"/>
              <a:t>   if n ≤ 1: return 0</a:t>
            </a:r>
          </a:p>
          <a:p>
            <a:pPr algn="just"/>
            <a:r>
              <a:rPr lang="es-MX" sz="2000"/>
              <a:t>   else{ </a:t>
            </a:r>
          </a:p>
          <a:p>
            <a:pPr algn="just"/>
            <a:r>
              <a:rPr lang="es-MX" sz="2000"/>
              <a:t>      </a:t>
            </a:r>
            <a:r>
              <a:rPr lang="es-MX" sz="2000">
                <a:solidFill>
                  <a:srgbClr val="FF3300"/>
                </a:solidFill>
              </a:rPr>
              <a:t>A, </a:t>
            </a:r>
            <a:r>
              <a:rPr lang="es-MX" sz="2000"/>
              <a:t>x = </a:t>
            </a:r>
            <a:r>
              <a:rPr lang="es-MX" sz="2000">
                <a:solidFill>
                  <a:srgbClr val="FF3300"/>
                </a:solidFill>
              </a:rPr>
              <a:t>sortAnd</a:t>
            </a:r>
            <a:r>
              <a:rPr lang="es-MX" sz="2000"/>
              <a:t>CountInversions(primera mitad de X, n/2)</a:t>
            </a:r>
          </a:p>
          <a:p>
            <a:pPr algn="just"/>
            <a:r>
              <a:rPr lang="es-MX" sz="2000"/>
              <a:t>      </a:t>
            </a:r>
            <a:r>
              <a:rPr lang="es-MX" sz="2000">
                <a:solidFill>
                  <a:srgbClr val="FF3300"/>
                </a:solidFill>
              </a:rPr>
              <a:t>B, </a:t>
            </a:r>
            <a:r>
              <a:rPr lang="es-MX" sz="2000"/>
              <a:t>y = </a:t>
            </a:r>
            <a:r>
              <a:rPr lang="es-MX" sz="2000">
                <a:solidFill>
                  <a:srgbClr val="FF3300"/>
                </a:solidFill>
              </a:rPr>
              <a:t>sortAnd</a:t>
            </a:r>
            <a:r>
              <a:rPr lang="es-MX" sz="2000"/>
              <a:t>CountInversions (primera mitad de X, n/2)</a:t>
            </a:r>
          </a:p>
          <a:p>
            <a:pPr algn="just"/>
            <a:r>
              <a:rPr lang="es-MX" sz="2000"/>
              <a:t>      z = </a:t>
            </a:r>
            <a:r>
              <a:rPr lang="es-MX" sz="2000">
                <a:solidFill>
                  <a:srgbClr val="FF3300"/>
                </a:solidFill>
              </a:rPr>
              <a:t>mergeAnd</a:t>
            </a:r>
            <a:r>
              <a:rPr lang="es-MX" sz="2000"/>
              <a:t>CountSplitInversions(</a:t>
            </a:r>
            <a:r>
              <a:rPr lang="es-MX" sz="2000">
                <a:solidFill>
                  <a:srgbClr val="FF3300"/>
                </a:solidFill>
              </a:rPr>
              <a:t>A, B</a:t>
            </a:r>
            <a:r>
              <a:rPr lang="es-MX" sz="2000"/>
              <a:t>, n)   </a:t>
            </a:r>
          </a:p>
          <a:p>
            <a:pPr algn="just"/>
            <a:r>
              <a:rPr lang="es-MX" sz="2000"/>
              <a:t>   }</a:t>
            </a:r>
          </a:p>
          <a:p>
            <a:pPr algn="just"/>
            <a:r>
              <a:rPr lang="es-MX" sz="2000"/>
              <a:t>   return x + y + z</a:t>
            </a:r>
          </a:p>
          <a:p>
            <a:pPr algn="just"/>
            <a:r>
              <a:rPr lang="es-MX" sz="2000"/>
              <a:t>}</a:t>
            </a:r>
          </a:p>
        </p:txBody>
      </p:sp>
      <p:sp>
        <p:nvSpPr>
          <p:cNvPr id="4" name="Rectangle 9"/>
          <p:cNvSpPr>
            <a:spLocks noChangeArrowheads="1"/>
          </p:cNvSpPr>
          <p:nvPr/>
        </p:nvSpPr>
        <p:spPr bwMode="auto">
          <a:xfrm>
            <a:off x="395288" y="4797425"/>
            <a:ext cx="6264275"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¿Y que nos ganamos con esto?</a:t>
            </a:r>
          </a:p>
          <a:p>
            <a:pPr algn="just"/>
            <a:endParaRPr lang="es-MX" sz="2400"/>
          </a:p>
          <a:p>
            <a:pPr algn="just"/>
            <a:r>
              <a:rPr lang="es-MX" sz="2400"/>
              <a:t>¿Cómo al mezclar los dos sub-arreglos ordenados podemos contar la cantidad de inversiones?</a:t>
            </a:r>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9563" y="4822825"/>
            <a:ext cx="2465387"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9219" name="Rectangle 9"/>
          <p:cNvSpPr>
            <a:spLocks noChangeArrowheads="1"/>
          </p:cNvSpPr>
          <p:nvPr/>
        </p:nvSpPr>
        <p:spPr bwMode="auto">
          <a:xfrm>
            <a:off x="395288" y="1052513"/>
            <a:ext cx="83534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Recordemos que hace la función </a:t>
            </a:r>
            <a:r>
              <a:rPr lang="es-MX" sz="2400" i="1"/>
              <a:t>merge</a:t>
            </a:r>
            <a:r>
              <a:rPr lang="es-MX" sz="2400"/>
              <a:t>:</a:t>
            </a:r>
          </a:p>
          <a:p>
            <a:pPr algn="just"/>
            <a:endParaRPr lang="es-MX" sz="2000"/>
          </a:p>
          <a:p>
            <a:pPr algn="just"/>
            <a:r>
              <a:rPr lang="es-MX"/>
              <a:t>//Solo considera </a:t>
            </a:r>
            <a:r>
              <a:rPr lang="es-MX" i="1"/>
              <a:t>m</a:t>
            </a:r>
            <a:r>
              <a:rPr lang="es-MX"/>
              <a:t> pares y no considera los casos finales</a:t>
            </a:r>
          </a:p>
          <a:p>
            <a:pPr algn="just"/>
            <a:r>
              <a:rPr lang="es-MX"/>
              <a:t>function merge(X1, X2, m){</a:t>
            </a:r>
          </a:p>
          <a:p>
            <a:pPr algn="just"/>
            <a:r>
              <a:rPr lang="es-MX"/>
              <a:t>   i=0, j=0, k=0</a:t>
            </a:r>
          </a:p>
          <a:p>
            <a:pPr algn="just"/>
            <a:r>
              <a:rPr lang="es-MX"/>
              <a:t>   while k&lt; m {</a:t>
            </a:r>
          </a:p>
          <a:p>
            <a:pPr algn="just"/>
            <a:r>
              <a:rPr lang="es-MX"/>
              <a:t>      if X1[i] &lt; X2[j]</a:t>
            </a:r>
          </a:p>
          <a:p>
            <a:pPr algn="just"/>
            <a:r>
              <a:rPr lang="es-MX"/>
              <a:t>         Z[k] = X1[i]</a:t>
            </a:r>
          </a:p>
          <a:p>
            <a:pPr algn="just"/>
            <a:r>
              <a:rPr lang="es-MX"/>
              <a:t>         i++</a:t>
            </a:r>
          </a:p>
          <a:p>
            <a:pPr algn="just"/>
            <a:r>
              <a:rPr lang="es-MX"/>
              <a:t>      else</a:t>
            </a:r>
          </a:p>
          <a:p>
            <a:pPr algn="just"/>
            <a:r>
              <a:rPr lang="es-MX"/>
              <a:t>         Z[k] = X2[j]</a:t>
            </a:r>
          </a:p>
          <a:p>
            <a:pPr algn="just"/>
            <a:r>
              <a:rPr lang="es-MX"/>
              <a:t>         j++</a:t>
            </a:r>
          </a:p>
          <a:p>
            <a:pPr algn="just"/>
            <a:r>
              <a:rPr lang="es-MX"/>
              <a:t>      k++</a:t>
            </a:r>
          </a:p>
          <a:p>
            <a:pPr algn="just"/>
            <a:r>
              <a:rPr lang="es-MX"/>
              <a:t>   }</a:t>
            </a:r>
          </a:p>
          <a:p>
            <a:pPr algn="just"/>
            <a:r>
              <a:rPr lang="es-MX"/>
              <a:t>}</a:t>
            </a:r>
          </a:p>
        </p:txBody>
      </p:sp>
      <p:graphicFrame>
        <p:nvGraphicFramePr>
          <p:cNvPr id="7" name="6 Tabla"/>
          <p:cNvGraphicFramePr>
            <a:graphicFrameLocks noGrp="1"/>
          </p:cNvGraphicFramePr>
          <p:nvPr/>
        </p:nvGraphicFramePr>
        <p:xfrm>
          <a:off x="3522663" y="4087813"/>
          <a:ext cx="1836738" cy="371475"/>
        </p:xfrm>
        <a:graphic>
          <a:graphicData uri="http://schemas.openxmlformats.org/drawingml/2006/table">
            <a:tbl>
              <a:tblPr firstRow="1" bandRow="1">
                <a:tableStyleId>{5C22544A-7EE6-4342-B048-85BDC9FD1C3A}</a:tableStyleId>
              </a:tblPr>
              <a:tblGrid>
                <a:gridCol w="612246"/>
                <a:gridCol w="612246"/>
                <a:gridCol w="612246"/>
              </a:tblGrid>
              <a:tr h="371475">
                <a:tc>
                  <a:txBody>
                    <a:bodyPr/>
                    <a:lstStyle/>
                    <a:p>
                      <a:pPr algn="ctr"/>
                      <a:r>
                        <a:rPr lang="es-MX" sz="1800" dirty="0" smtClean="0">
                          <a:solidFill>
                            <a:schemeClr val="tx1"/>
                          </a:solidFill>
                          <a:latin typeface="Arial" pitchFamily="34" charset="0"/>
                          <a:cs typeface="Arial" pitchFamily="34" charset="0"/>
                        </a:rPr>
                        <a:t>1</a:t>
                      </a:r>
                      <a:endParaRPr lang="es-CO" sz="1800" dirty="0">
                        <a:solidFill>
                          <a:schemeClr val="tx1"/>
                        </a:solidFill>
                        <a:latin typeface="Arial" pitchFamily="34" charset="0"/>
                        <a:cs typeface="Arial" pitchFamily="34" charset="0"/>
                      </a:endParaRPr>
                    </a:p>
                  </a:txBody>
                  <a:tcPr marL="91467" marR="9146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3</a:t>
                      </a:r>
                      <a:endParaRPr lang="es-CO" sz="1800" dirty="0">
                        <a:solidFill>
                          <a:schemeClr val="tx1"/>
                        </a:solidFill>
                        <a:latin typeface="Arial" pitchFamily="34" charset="0"/>
                        <a:cs typeface="Arial" pitchFamily="34" charset="0"/>
                      </a:endParaRPr>
                    </a:p>
                  </a:txBody>
                  <a:tcPr marL="91467" marR="9146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5</a:t>
                      </a:r>
                      <a:endParaRPr lang="es-CO" sz="1800" dirty="0">
                        <a:solidFill>
                          <a:schemeClr val="tx1"/>
                        </a:solidFill>
                        <a:latin typeface="Arial" pitchFamily="34" charset="0"/>
                        <a:cs typeface="Arial" pitchFamily="34" charset="0"/>
                      </a:endParaRPr>
                    </a:p>
                  </a:txBody>
                  <a:tcPr marL="91467" marR="9146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r>
            </a:tbl>
          </a:graphicData>
        </a:graphic>
      </p:graphicFrame>
      <p:graphicFrame>
        <p:nvGraphicFramePr>
          <p:cNvPr id="8" name="7 Tabla"/>
          <p:cNvGraphicFramePr>
            <a:graphicFrameLocks noGrp="1"/>
          </p:cNvGraphicFramePr>
          <p:nvPr/>
        </p:nvGraphicFramePr>
        <p:xfrm>
          <a:off x="6176963" y="4087813"/>
          <a:ext cx="1836738" cy="371475"/>
        </p:xfrm>
        <a:graphic>
          <a:graphicData uri="http://schemas.openxmlformats.org/drawingml/2006/table">
            <a:tbl>
              <a:tblPr firstRow="1" bandRow="1">
                <a:tableStyleId>{5C22544A-7EE6-4342-B048-85BDC9FD1C3A}</a:tableStyleId>
              </a:tblPr>
              <a:tblGrid>
                <a:gridCol w="612246"/>
                <a:gridCol w="612246"/>
                <a:gridCol w="612246"/>
              </a:tblGrid>
              <a:tr h="371475">
                <a:tc>
                  <a:txBody>
                    <a:bodyPr/>
                    <a:lstStyle/>
                    <a:p>
                      <a:pPr algn="ctr"/>
                      <a:r>
                        <a:rPr lang="es-MX" sz="1800" dirty="0" smtClean="0">
                          <a:solidFill>
                            <a:schemeClr val="tx1"/>
                          </a:solidFill>
                          <a:latin typeface="Arial" pitchFamily="34" charset="0"/>
                          <a:cs typeface="Arial" pitchFamily="34" charset="0"/>
                        </a:rPr>
                        <a:t>2</a:t>
                      </a:r>
                      <a:endParaRPr lang="es-CO" sz="1800" dirty="0">
                        <a:solidFill>
                          <a:schemeClr val="tx1"/>
                        </a:solidFill>
                        <a:latin typeface="Arial" pitchFamily="34" charset="0"/>
                        <a:cs typeface="Arial" pitchFamily="34" charset="0"/>
                      </a:endParaRPr>
                    </a:p>
                  </a:txBody>
                  <a:tcPr marL="91466" marR="9146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4</a:t>
                      </a:r>
                      <a:endParaRPr lang="es-CO" sz="1800" dirty="0">
                        <a:solidFill>
                          <a:schemeClr val="tx1"/>
                        </a:solidFill>
                        <a:latin typeface="Arial" pitchFamily="34" charset="0"/>
                        <a:cs typeface="Arial" pitchFamily="34" charset="0"/>
                      </a:endParaRPr>
                    </a:p>
                  </a:txBody>
                  <a:tcPr marL="91466" marR="9146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6</a:t>
                      </a:r>
                      <a:endParaRPr lang="es-CO" sz="1800" dirty="0">
                        <a:solidFill>
                          <a:schemeClr val="tx1"/>
                        </a:solidFill>
                        <a:latin typeface="Arial" pitchFamily="34" charset="0"/>
                        <a:cs typeface="Arial" pitchFamily="34" charset="0"/>
                      </a:endParaRPr>
                    </a:p>
                  </a:txBody>
                  <a:tcPr marL="91466" marR="9146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r>
            </a:tbl>
          </a:graphicData>
        </a:graphic>
      </p:graphicFrame>
      <p:sp>
        <p:nvSpPr>
          <p:cNvPr id="9" name="8 Rectángulo redondeado"/>
          <p:cNvSpPr/>
          <p:nvPr/>
        </p:nvSpPr>
        <p:spPr>
          <a:xfrm>
            <a:off x="3419475" y="4016375"/>
            <a:ext cx="4781550" cy="503238"/>
          </a:xfrm>
          <a:prstGeom prst="round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graphicFrame>
        <p:nvGraphicFramePr>
          <p:cNvPr id="10" name="9 Tabla"/>
          <p:cNvGraphicFramePr>
            <a:graphicFrameLocks noGrp="1"/>
          </p:cNvGraphicFramePr>
          <p:nvPr/>
        </p:nvGraphicFramePr>
        <p:xfrm>
          <a:off x="3944938" y="2924175"/>
          <a:ext cx="3671886" cy="371475"/>
        </p:xfrm>
        <a:graphic>
          <a:graphicData uri="http://schemas.openxmlformats.org/drawingml/2006/table">
            <a:tbl>
              <a:tblPr firstRow="1" bandRow="1">
                <a:tableStyleId>{5C22544A-7EE6-4342-B048-85BDC9FD1C3A}</a:tableStyleId>
              </a:tblPr>
              <a:tblGrid>
                <a:gridCol w="611981"/>
                <a:gridCol w="611981"/>
                <a:gridCol w="611981"/>
                <a:gridCol w="611981"/>
                <a:gridCol w="611981"/>
                <a:gridCol w="611981"/>
              </a:tblGrid>
              <a:tr h="371475">
                <a:tc>
                  <a:txBody>
                    <a:bodyPr/>
                    <a:lstStyle/>
                    <a:p>
                      <a:pPr algn="ctr"/>
                      <a:r>
                        <a:rPr lang="es-MX" sz="1800" smtClean="0">
                          <a:solidFill>
                            <a:schemeClr val="tx1"/>
                          </a:solidFill>
                          <a:latin typeface="Arial" pitchFamily="34" charset="0"/>
                          <a:cs typeface="Arial" pitchFamily="34" charset="0"/>
                        </a:rPr>
                        <a:t>1</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smtClean="0">
                          <a:solidFill>
                            <a:schemeClr val="tx1"/>
                          </a:solidFill>
                          <a:latin typeface="Arial" pitchFamily="34" charset="0"/>
                          <a:cs typeface="Arial" pitchFamily="34" charset="0"/>
                        </a:rPr>
                        <a:t>2</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smtClean="0">
                          <a:solidFill>
                            <a:schemeClr val="tx1"/>
                          </a:solidFill>
                          <a:latin typeface="Arial" pitchFamily="34" charset="0"/>
                          <a:cs typeface="Arial" pitchFamily="34" charset="0"/>
                        </a:rPr>
                        <a:t>3</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smtClean="0">
                          <a:solidFill>
                            <a:schemeClr val="tx1"/>
                          </a:solidFill>
                          <a:latin typeface="Arial" pitchFamily="34" charset="0"/>
                          <a:cs typeface="Arial" pitchFamily="34" charset="0"/>
                        </a:rPr>
                        <a:t>4</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smtClean="0">
                          <a:solidFill>
                            <a:schemeClr val="tx1"/>
                          </a:solidFill>
                          <a:latin typeface="Arial" pitchFamily="34" charset="0"/>
                          <a:cs typeface="Arial" pitchFamily="34" charset="0"/>
                        </a:rPr>
                        <a:t>5</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6</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r>
            </a:tbl>
          </a:graphicData>
        </a:graphic>
      </p:graphicFrame>
      <p:cxnSp>
        <p:nvCxnSpPr>
          <p:cNvPr id="11" name="10 Conector angular"/>
          <p:cNvCxnSpPr>
            <a:stCxn id="9" idx="1"/>
            <a:endCxn id="10" idx="1"/>
          </p:cNvCxnSpPr>
          <p:nvPr/>
        </p:nvCxnSpPr>
        <p:spPr>
          <a:xfrm rot="10800000" flipH="1">
            <a:off x="3419474" y="3109912"/>
            <a:ext cx="525463" cy="1158082"/>
          </a:xfrm>
          <a:prstGeom prst="bentConnector3">
            <a:avLst>
              <a:gd name="adj1" fmla="val -43504"/>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258" name="1 CuadroTexto"/>
          <p:cNvSpPr txBox="1">
            <a:spLocks noChangeArrowheads="1"/>
          </p:cNvSpPr>
          <p:nvPr/>
        </p:nvSpPr>
        <p:spPr bwMode="auto">
          <a:xfrm>
            <a:off x="4160838" y="2492375"/>
            <a:ext cx="287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b="1"/>
              <a:t>k</a:t>
            </a:r>
            <a:endParaRPr lang="es-CO" b="1"/>
          </a:p>
        </p:txBody>
      </p:sp>
      <p:cxnSp>
        <p:nvCxnSpPr>
          <p:cNvPr id="13" name="12 Conector recto de flecha"/>
          <p:cNvCxnSpPr>
            <a:stCxn id="9258" idx="3"/>
          </p:cNvCxnSpPr>
          <p:nvPr/>
        </p:nvCxnSpPr>
        <p:spPr>
          <a:xfrm>
            <a:off x="4448175" y="2678113"/>
            <a:ext cx="294163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60" name="12 CuadroTexto"/>
          <p:cNvSpPr txBox="1">
            <a:spLocks noChangeArrowheads="1"/>
          </p:cNvSpPr>
          <p:nvPr/>
        </p:nvSpPr>
        <p:spPr bwMode="auto">
          <a:xfrm>
            <a:off x="3738563" y="3646488"/>
            <a:ext cx="287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b="1"/>
              <a:t>i</a:t>
            </a:r>
            <a:endParaRPr lang="es-CO" b="1"/>
          </a:p>
        </p:txBody>
      </p:sp>
      <p:cxnSp>
        <p:nvCxnSpPr>
          <p:cNvPr id="15" name="14 Conector recto de flecha"/>
          <p:cNvCxnSpPr>
            <a:stCxn id="9260" idx="3"/>
          </p:cNvCxnSpPr>
          <p:nvPr/>
        </p:nvCxnSpPr>
        <p:spPr>
          <a:xfrm>
            <a:off x="4025900" y="3832225"/>
            <a:ext cx="1285875" cy="95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62" name="15 CuadroTexto"/>
          <p:cNvSpPr txBox="1">
            <a:spLocks noChangeArrowheads="1"/>
          </p:cNvSpPr>
          <p:nvPr/>
        </p:nvSpPr>
        <p:spPr bwMode="auto">
          <a:xfrm>
            <a:off x="6362700" y="3656013"/>
            <a:ext cx="287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b="1"/>
              <a:t>j</a:t>
            </a:r>
            <a:endParaRPr lang="es-CO" b="1"/>
          </a:p>
        </p:txBody>
      </p:sp>
      <p:cxnSp>
        <p:nvCxnSpPr>
          <p:cNvPr id="17" name="16 Conector recto de flecha"/>
          <p:cNvCxnSpPr>
            <a:stCxn id="9262" idx="3"/>
          </p:cNvCxnSpPr>
          <p:nvPr/>
        </p:nvCxnSpPr>
        <p:spPr>
          <a:xfrm>
            <a:off x="6650038" y="3841750"/>
            <a:ext cx="117316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64" name="19 Rectángulo"/>
          <p:cNvSpPr>
            <a:spLocks noChangeArrowheads="1"/>
          </p:cNvSpPr>
          <p:nvPr/>
        </p:nvSpPr>
        <p:spPr bwMode="auto">
          <a:xfrm>
            <a:off x="357188" y="5445125"/>
            <a:ext cx="83915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s-MX" sz="2000"/>
              <a:t>En este ejemplo, si el arreglo </a:t>
            </a:r>
            <a:r>
              <a:rPr lang="es-MX" sz="2000" i="1"/>
              <a:t>X1</a:t>
            </a:r>
            <a:r>
              <a:rPr lang="es-MX" sz="2000"/>
              <a:t> U </a:t>
            </a:r>
            <a:r>
              <a:rPr lang="es-MX" sz="2000" i="1"/>
              <a:t>X2</a:t>
            </a:r>
            <a:r>
              <a:rPr lang="es-MX" sz="2000"/>
              <a:t>, no tuviera inversiones divididas, ¿cómo sería </a:t>
            </a:r>
            <a:r>
              <a:rPr lang="es-MX" sz="2000" i="1"/>
              <a:t>X1</a:t>
            </a:r>
            <a:r>
              <a:rPr lang="es-MX" sz="2000"/>
              <a:t> respecto a </a:t>
            </a:r>
            <a:r>
              <a:rPr lang="es-MX" sz="2000" i="1"/>
              <a:t>X2</a:t>
            </a:r>
            <a:r>
              <a:rPr lang="es-MX" sz="2000"/>
              <a:t>?</a:t>
            </a:r>
          </a:p>
          <a:p>
            <a:pPr algn="just"/>
            <a:r>
              <a:rPr lang="es-MX" sz="2000"/>
              <a:t>Por otro lado, si todos los elementos de X2 fueran menores que los de X1, ¿cuántas inversiones divididas habrían?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ChangeArrowheads="1"/>
          </p:cNvSpPr>
          <p:nvPr/>
        </p:nvSpPr>
        <p:spPr bwMode="auto">
          <a:xfrm>
            <a:off x="755650" y="1889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Solución mediante divide &amp; conquer</a:t>
            </a:r>
            <a:endParaRPr lang="es-ES" sz="3600" i="1"/>
          </a:p>
        </p:txBody>
      </p:sp>
      <p:sp>
        <p:nvSpPr>
          <p:cNvPr id="10243" name="Rectangle 9"/>
          <p:cNvSpPr>
            <a:spLocks noChangeArrowheads="1"/>
          </p:cNvSpPr>
          <p:nvPr/>
        </p:nvSpPr>
        <p:spPr bwMode="auto">
          <a:xfrm>
            <a:off x="395288" y="1052513"/>
            <a:ext cx="8353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Volviendo al ejemplo:</a:t>
            </a:r>
          </a:p>
        </p:txBody>
      </p:sp>
      <p:graphicFrame>
        <p:nvGraphicFramePr>
          <p:cNvPr id="7" name="6 Tabla"/>
          <p:cNvGraphicFramePr>
            <a:graphicFrameLocks noGrp="1"/>
          </p:cNvGraphicFramePr>
          <p:nvPr/>
        </p:nvGraphicFramePr>
        <p:xfrm>
          <a:off x="3349625" y="2720975"/>
          <a:ext cx="1836738" cy="371475"/>
        </p:xfrm>
        <a:graphic>
          <a:graphicData uri="http://schemas.openxmlformats.org/drawingml/2006/table">
            <a:tbl>
              <a:tblPr firstRow="1" bandRow="1">
                <a:tableStyleId>{5C22544A-7EE6-4342-B048-85BDC9FD1C3A}</a:tableStyleId>
              </a:tblPr>
              <a:tblGrid>
                <a:gridCol w="612246"/>
                <a:gridCol w="682020"/>
                <a:gridCol w="542472"/>
              </a:tblGrid>
              <a:tr h="371475">
                <a:tc>
                  <a:txBody>
                    <a:bodyPr/>
                    <a:lstStyle/>
                    <a:p>
                      <a:pPr algn="ctr"/>
                      <a:r>
                        <a:rPr lang="es-MX" sz="1800" dirty="0" smtClean="0">
                          <a:solidFill>
                            <a:schemeClr val="tx1"/>
                          </a:solidFill>
                          <a:latin typeface="Arial" pitchFamily="34" charset="0"/>
                          <a:cs typeface="Arial" pitchFamily="34" charset="0"/>
                        </a:rPr>
                        <a:t>1</a:t>
                      </a:r>
                      <a:endParaRPr lang="es-CO" sz="1800" dirty="0">
                        <a:solidFill>
                          <a:schemeClr val="tx1"/>
                        </a:solidFill>
                        <a:latin typeface="Arial" pitchFamily="34" charset="0"/>
                        <a:cs typeface="Arial" pitchFamily="34" charset="0"/>
                      </a:endParaRPr>
                    </a:p>
                  </a:txBody>
                  <a:tcPr marL="91467" marR="9146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3</a:t>
                      </a:r>
                      <a:endParaRPr lang="es-CO" sz="1800" dirty="0">
                        <a:solidFill>
                          <a:schemeClr val="tx1"/>
                        </a:solidFill>
                        <a:latin typeface="Arial" pitchFamily="34" charset="0"/>
                        <a:cs typeface="Arial" pitchFamily="34" charset="0"/>
                      </a:endParaRPr>
                    </a:p>
                  </a:txBody>
                  <a:tcPr marL="91467" marR="9146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5</a:t>
                      </a:r>
                      <a:endParaRPr lang="es-CO" sz="1800" dirty="0">
                        <a:solidFill>
                          <a:schemeClr val="tx1"/>
                        </a:solidFill>
                        <a:latin typeface="Arial" pitchFamily="34" charset="0"/>
                        <a:cs typeface="Arial" pitchFamily="34" charset="0"/>
                      </a:endParaRPr>
                    </a:p>
                  </a:txBody>
                  <a:tcPr marL="91467" marR="9146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r>
            </a:tbl>
          </a:graphicData>
        </a:graphic>
      </p:graphicFrame>
      <p:graphicFrame>
        <p:nvGraphicFramePr>
          <p:cNvPr id="8" name="7 Tabla"/>
          <p:cNvGraphicFramePr>
            <a:graphicFrameLocks noGrp="1"/>
          </p:cNvGraphicFramePr>
          <p:nvPr/>
        </p:nvGraphicFramePr>
        <p:xfrm>
          <a:off x="6003925" y="2720975"/>
          <a:ext cx="1836738" cy="371475"/>
        </p:xfrm>
        <a:graphic>
          <a:graphicData uri="http://schemas.openxmlformats.org/drawingml/2006/table">
            <a:tbl>
              <a:tblPr firstRow="1" bandRow="1">
                <a:tableStyleId>{5C22544A-7EE6-4342-B048-85BDC9FD1C3A}</a:tableStyleId>
              </a:tblPr>
              <a:tblGrid>
                <a:gridCol w="612246"/>
                <a:gridCol w="612246"/>
                <a:gridCol w="612246"/>
              </a:tblGrid>
              <a:tr h="371475">
                <a:tc>
                  <a:txBody>
                    <a:bodyPr/>
                    <a:lstStyle/>
                    <a:p>
                      <a:pPr algn="ctr"/>
                      <a:r>
                        <a:rPr lang="es-MX" sz="1800" dirty="0" smtClean="0">
                          <a:solidFill>
                            <a:schemeClr val="tx1"/>
                          </a:solidFill>
                          <a:latin typeface="Arial" pitchFamily="34" charset="0"/>
                          <a:cs typeface="Arial" pitchFamily="34" charset="0"/>
                        </a:rPr>
                        <a:t>2</a:t>
                      </a:r>
                      <a:endParaRPr lang="es-CO" sz="1800" dirty="0">
                        <a:solidFill>
                          <a:schemeClr val="tx1"/>
                        </a:solidFill>
                        <a:latin typeface="Arial" pitchFamily="34" charset="0"/>
                        <a:cs typeface="Arial" pitchFamily="34" charset="0"/>
                      </a:endParaRPr>
                    </a:p>
                  </a:txBody>
                  <a:tcPr marL="91466" marR="9146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4</a:t>
                      </a:r>
                      <a:endParaRPr lang="es-CO" sz="1800" dirty="0">
                        <a:solidFill>
                          <a:schemeClr val="tx1"/>
                        </a:solidFill>
                        <a:latin typeface="Arial" pitchFamily="34" charset="0"/>
                        <a:cs typeface="Arial" pitchFamily="34" charset="0"/>
                      </a:endParaRPr>
                    </a:p>
                  </a:txBody>
                  <a:tcPr marL="91466" marR="9146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6</a:t>
                      </a:r>
                      <a:endParaRPr lang="es-CO" sz="1800" dirty="0">
                        <a:solidFill>
                          <a:schemeClr val="tx1"/>
                        </a:solidFill>
                        <a:latin typeface="Arial" pitchFamily="34" charset="0"/>
                        <a:cs typeface="Arial" pitchFamily="34" charset="0"/>
                      </a:endParaRPr>
                    </a:p>
                  </a:txBody>
                  <a:tcPr marL="91466" marR="9146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r>
            </a:tbl>
          </a:graphicData>
        </a:graphic>
      </p:graphicFrame>
      <p:sp>
        <p:nvSpPr>
          <p:cNvPr id="9" name="8 Rectángulo redondeado"/>
          <p:cNvSpPr/>
          <p:nvPr/>
        </p:nvSpPr>
        <p:spPr>
          <a:xfrm>
            <a:off x="3246438" y="2649538"/>
            <a:ext cx="4781550" cy="503237"/>
          </a:xfrm>
          <a:prstGeom prst="round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graphicFrame>
        <p:nvGraphicFramePr>
          <p:cNvPr id="10" name="9 Tabla"/>
          <p:cNvGraphicFramePr>
            <a:graphicFrameLocks noGrp="1"/>
          </p:cNvGraphicFramePr>
          <p:nvPr/>
        </p:nvGraphicFramePr>
        <p:xfrm>
          <a:off x="3771900" y="1557338"/>
          <a:ext cx="3671886" cy="371475"/>
        </p:xfrm>
        <a:graphic>
          <a:graphicData uri="http://schemas.openxmlformats.org/drawingml/2006/table">
            <a:tbl>
              <a:tblPr firstRow="1" bandRow="1">
                <a:tableStyleId>{5C22544A-7EE6-4342-B048-85BDC9FD1C3A}</a:tableStyleId>
              </a:tblPr>
              <a:tblGrid>
                <a:gridCol w="611981"/>
                <a:gridCol w="611981"/>
                <a:gridCol w="611981"/>
                <a:gridCol w="611981"/>
                <a:gridCol w="611981"/>
                <a:gridCol w="611981"/>
              </a:tblGrid>
              <a:tr h="371475">
                <a:tc>
                  <a:txBody>
                    <a:bodyPr/>
                    <a:lstStyle/>
                    <a:p>
                      <a:pPr algn="ctr"/>
                      <a:r>
                        <a:rPr lang="es-MX" sz="1800" dirty="0" smtClean="0">
                          <a:solidFill>
                            <a:schemeClr val="tx1"/>
                          </a:solidFill>
                          <a:latin typeface="Arial" pitchFamily="34" charset="0"/>
                          <a:cs typeface="Arial" pitchFamily="34" charset="0"/>
                        </a:rPr>
                        <a:t>1</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2</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3</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4</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5</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pPr algn="ctr"/>
                      <a:r>
                        <a:rPr lang="es-MX" sz="1800" dirty="0" smtClean="0">
                          <a:solidFill>
                            <a:schemeClr val="tx1"/>
                          </a:solidFill>
                          <a:latin typeface="Arial" pitchFamily="34" charset="0"/>
                          <a:cs typeface="Arial" pitchFamily="34" charset="0"/>
                        </a:rPr>
                        <a:t>6</a:t>
                      </a:r>
                      <a:endParaRPr lang="es-CO" sz="1800" dirty="0">
                        <a:solidFill>
                          <a:schemeClr val="tx1"/>
                        </a:solidFill>
                        <a:latin typeface="Arial" pitchFamily="34" charset="0"/>
                        <a:cs typeface="Arial" pitchFamily="34" charset="0"/>
                      </a:endParaRPr>
                    </a:p>
                  </a:txBody>
                  <a:tcPr marL="91427" marR="91427"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r>
            </a:tbl>
          </a:graphicData>
        </a:graphic>
      </p:graphicFrame>
      <p:cxnSp>
        <p:nvCxnSpPr>
          <p:cNvPr id="11" name="10 Conector angular"/>
          <p:cNvCxnSpPr>
            <a:stCxn id="9" idx="1"/>
            <a:endCxn id="10" idx="1"/>
          </p:cNvCxnSpPr>
          <p:nvPr/>
        </p:nvCxnSpPr>
        <p:spPr>
          <a:xfrm rot="10800000" flipH="1">
            <a:off x="3246438" y="1743075"/>
            <a:ext cx="525462" cy="1158082"/>
          </a:xfrm>
          <a:prstGeom prst="bentConnector3">
            <a:avLst>
              <a:gd name="adj1" fmla="val -43505"/>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10282" name="1 CuadroTexto"/>
          <p:cNvSpPr txBox="1">
            <a:spLocks noChangeArrowheads="1"/>
          </p:cNvSpPr>
          <p:nvPr/>
        </p:nvSpPr>
        <p:spPr bwMode="auto">
          <a:xfrm>
            <a:off x="3987800" y="1125538"/>
            <a:ext cx="287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b="1"/>
              <a:t>k</a:t>
            </a:r>
            <a:endParaRPr lang="es-CO" b="1"/>
          </a:p>
        </p:txBody>
      </p:sp>
      <p:cxnSp>
        <p:nvCxnSpPr>
          <p:cNvPr id="13" name="12 Conector recto de flecha"/>
          <p:cNvCxnSpPr>
            <a:stCxn id="10282" idx="3"/>
          </p:cNvCxnSpPr>
          <p:nvPr/>
        </p:nvCxnSpPr>
        <p:spPr>
          <a:xfrm>
            <a:off x="4275138" y="1309688"/>
            <a:ext cx="2943225"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4" name="12 CuadroTexto"/>
          <p:cNvSpPr txBox="1">
            <a:spLocks noChangeArrowheads="1"/>
          </p:cNvSpPr>
          <p:nvPr/>
        </p:nvSpPr>
        <p:spPr bwMode="auto">
          <a:xfrm>
            <a:off x="3565525" y="2279650"/>
            <a:ext cx="287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b="1"/>
              <a:t>i</a:t>
            </a:r>
            <a:endParaRPr lang="es-CO" b="1"/>
          </a:p>
        </p:txBody>
      </p:sp>
      <p:cxnSp>
        <p:nvCxnSpPr>
          <p:cNvPr id="15" name="14 Conector recto de flecha"/>
          <p:cNvCxnSpPr>
            <a:stCxn id="10284" idx="3"/>
          </p:cNvCxnSpPr>
          <p:nvPr/>
        </p:nvCxnSpPr>
        <p:spPr>
          <a:xfrm>
            <a:off x="3852863" y="2463800"/>
            <a:ext cx="1287462" cy="95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6" name="15 CuadroTexto"/>
          <p:cNvSpPr txBox="1">
            <a:spLocks noChangeArrowheads="1"/>
          </p:cNvSpPr>
          <p:nvPr/>
        </p:nvSpPr>
        <p:spPr bwMode="auto">
          <a:xfrm>
            <a:off x="6189663" y="2289175"/>
            <a:ext cx="287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b="1"/>
              <a:t>j</a:t>
            </a:r>
            <a:endParaRPr lang="es-CO" b="1"/>
          </a:p>
        </p:txBody>
      </p:sp>
      <p:cxnSp>
        <p:nvCxnSpPr>
          <p:cNvPr id="17" name="16 Conector recto de flecha"/>
          <p:cNvCxnSpPr>
            <a:stCxn id="10286" idx="3"/>
          </p:cNvCxnSpPr>
          <p:nvPr/>
        </p:nvCxnSpPr>
        <p:spPr>
          <a:xfrm>
            <a:off x="6477000" y="2473325"/>
            <a:ext cx="117316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9"/>
          <p:cNvSpPr>
            <a:spLocks noChangeArrowheads="1"/>
          </p:cNvSpPr>
          <p:nvPr/>
        </p:nvSpPr>
        <p:spPr bwMode="auto">
          <a:xfrm>
            <a:off x="395288" y="3644900"/>
            <a:ext cx="83534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buFont typeface="Arial" pitchFamily="34" charset="0"/>
              <a:buChar char="•"/>
              <a:defRPr/>
            </a:pPr>
            <a:r>
              <a:rPr lang="es-MX" sz="2400" dirty="0"/>
              <a:t>Se copia el elemento 1 al arreglo mezclado</a:t>
            </a:r>
          </a:p>
          <a:p>
            <a:pPr marL="457200" indent="-457200" algn="just">
              <a:buFont typeface="Arial" pitchFamily="34" charset="0"/>
              <a:buChar char="•"/>
              <a:defRPr/>
            </a:pPr>
            <a:r>
              <a:rPr lang="es-MX" sz="2400" dirty="0"/>
              <a:t>Cuando el elemento 2 </a:t>
            </a:r>
            <a:r>
              <a:rPr lang="es-MX" sz="2400" dirty="0" smtClean="0"/>
              <a:t>pasa al </a:t>
            </a:r>
            <a:r>
              <a:rPr lang="es-MX" sz="2400" dirty="0"/>
              <a:t>arreglo mezclado se “descubren” dos inversiones: (3,2) y (5,2)</a:t>
            </a:r>
          </a:p>
          <a:p>
            <a:pPr marL="457200" indent="-457200" algn="just">
              <a:buFont typeface="Arial" pitchFamily="34" charset="0"/>
              <a:buChar char="•"/>
              <a:defRPr/>
            </a:pPr>
            <a:r>
              <a:rPr lang="es-MX" sz="2400" dirty="0"/>
              <a:t>Se copia el elemento 3 al arreglo mezclado</a:t>
            </a:r>
          </a:p>
          <a:p>
            <a:pPr marL="457200" indent="-457200" algn="just">
              <a:buFont typeface="Arial" pitchFamily="34" charset="0"/>
              <a:buChar char="•"/>
              <a:defRPr/>
            </a:pPr>
            <a:r>
              <a:rPr lang="es-MX" sz="2400" dirty="0"/>
              <a:t>Cuando el elemento 4 </a:t>
            </a:r>
            <a:r>
              <a:rPr lang="es-MX" sz="2400" dirty="0" smtClean="0"/>
              <a:t>pasa al </a:t>
            </a:r>
            <a:r>
              <a:rPr lang="es-MX" sz="2400" dirty="0"/>
              <a:t>arreglo mezclado se “descubre” una inversión: (5,4)</a:t>
            </a:r>
          </a:p>
          <a:p>
            <a:pPr marL="457200" indent="-457200" algn="just">
              <a:buFont typeface="Arial" pitchFamily="34" charset="0"/>
              <a:buChar char="•"/>
              <a:defRPr/>
            </a:pPr>
            <a:r>
              <a:rPr lang="es-MX" sz="2400" dirty="0"/>
              <a:t>Se copia el elemento 5 al arreglo mezclado</a:t>
            </a:r>
          </a:p>
          <a:p>
            <a:pPr marL="457200" indent="-457200" algn="just">
              <a:buFont typeface="Arial" pitchFamily="34" charset="0"/>
              <a:buChar char="•"/>
              <a:defRPr/>
            </a:pPr>
            <a:r>
              <a:rPr lang="es-MX" sz="2400" dirty="0"/>
              <a:t>Se copia el elemento 6 al arreglo mezclado</a:t>
            </a:r>
          </a:p>
          <a:p>
            <a:pPr algn="just">
              <a:defRPr/>
            </a:pPr>
            <a:endParaRPr lang="es-MX" dirty="0"/>
          </a:p>
          <a:p>
            <a:pPr algn="just">
              <a:defRPr/>
            </a:pPr>
            <a:endParaRPr lang="es-MX"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14125</TotalTime>
  <Words>1874</Words>
  <Application>Microsoft Office PowerPoint</Application>
  <PresentationFormat>Presentación en pantalla (4:3)</PresentationFormat>
  <Paragraphs>335</Paragraphs>
  <Slides>22</Slides>
  <Notes>9</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Análisis y diseño de algoritmos – Clase 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Nacional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Julian Moreno</dc:creator>
  <cp:lastModifiedBy>jmoreno</cp:lastModifiedBy>
  <cp:revision>736</cp:revision>
  <dcterms:created xsi:type="dcterms:W3CDTF">2005-07-02T15:39:33Z</dcterms:created>
  <dcterms:modified xsi:type="dcterms:W3CDTF">2014-03-11T19:07:59Z</dcterms:modified>
</cp:coreProperties>
</file>