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1" r:id="rId1"/>
  </p:sldMasterIdLst>
  <p:notesMasterIdLst>
    <p:notesMasterId r:id="rId21"/>
  </p:notesMasterIdLst>
  <p:handoutMasterIdLst>
    <p:handoutMasterId r:id="rId22"/>
  </p:handoutMasterIdLst>
  <p:sldIdLst>
    <p:sldId id="353" r:id="rId2"/>
    <p:sldId id="418" r:id="rId3"/>
    <p:sldId id="419" r:id="rId4"/>
    <p:sldId id="420" r:id="rId5"/>
    <p:sldId id="421" r:id="rId6"/>
    <p:sldId id="422" r:id="rId7"/>
    <p:sldId id="423" r:id="rId8"/>
    <p:sldId id="424" r:id="rId9"/>
    <p:sldId id="425" r:id="rId10"/>
    <p:sldId id="409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386" r:id="rId20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FF3300"/>
    <a:srgbClr val="0033CC"/>
    <a:srgbClr val="006600"/>
    <a:srgbClr val="003300"/>
    <a:srgbClr val="003366"/>
    <a:srgbClr val="003399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7691" autoAdjust="0"/>
  </p:normalViewPr>
  <p:slideViewPr>
    <p:cSldViewPr>
      <p:cViewPr>
        <p:scale>
          <a:sx n="70" d="100"/>
          <a:sy n="70" d="100"/>
        </p:scale>
        <p:origin x="-130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"/>
    </p:cViewPr>
  </p:sorterViewPr>
  <p:notesViewPr>
    <p:cSldViewPr>
      <p:cViewPr varScale="1">
        <p:scale>
          <a:sx n="84" d="100"/>
          <a:sy n="84" d="100"/>
        </p:scale>
        <p:origin x="-1974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73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DE875531-5D49-44E8-8874-8166AE1702A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168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1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</a:p>
        </p:txBody>
      </p:sp>
      <p:sp>
        <p:nvSpPr>
          <p:cNvPr id="361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61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1CFD9141-B8DF-4D85-B36E-B4713498C58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94619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 txBox="1">
            <a:spLocks noGrp="1"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700" tIns="49350" rIns="98700" bIns="49350" anchor="b"/>
          <a:lstStyle>
            <a:lvl1pPr defTabSz="9874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089F47D7-ED18-43F2-84AC-CAED97AC3664}" type="slidenum">
              <a:rPr lang="es-ES" sz="1300"/>
              <a:pPr algn="r" eaLnBrk="1" hangingPunct="1"/>
              <a:t>1</a:t>
            </a:fld>
            <a:endParaRPr lang="es-ES" sz="13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700" tIns="49350" rIns="98700" bIns="49350"/>
          <a:lstStyle/>
          <a:p>
            <a:pPr eaLnBrk="1" hangingPunct="1"/>
            <a:endParaRPr lang="es-CO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CFCCF-B39C-4FDC-8FA3-A1E21B7C0DCF}" type="datetime1">
              <a:rPr lang="es-ES"/>
              <a:pPr>
                <a:defRPr/>
              </a:pPr>
              <a:t>14/03/2014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13D68-1F99-4A06-817A-FC02A715726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04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0D90F-047A-44BA-A2CE-87D6E7BFA1C6}" type="datetime1">
              <a:rPr lang="es-ES"/>
              <a:pPr>
                <a:defRPr/>
              </a:pPr>
              <a:t>14/03/2014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0BF9D-A7DD-4FB0-9F2E-CCD7333193A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246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ACA96-5F9B-4D18-8E13-DC1525E51683}" type="datetime1">
              <a:rPr lang="es-ES"/>
              <a:pPr>
                <a:defRPr/>
              </a:pPr>
              <a:t>14/03/2014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1100F-6B2E-480E-9BD0-B1BDBD34607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122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FB037-7A82-457F-9744-5FE4C09E9E2D}" type="datetime1">
              <a:rPr lang="es-ES"/>
              <a:pPr>
                <a:defRPr/>
              </a:pPr>
              <a:t>14/03/2014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456C7-68CB-4771-B288-D31425D9240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833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5D08A-CCF7-4E4F-BD55-12E23676E62C}" type="datetime1">
              <a:rPr lang="es-ES"/>
              <a:pPr>
                <a:defRPr/>
              </a:pPr>
              <a:t>14/03/2014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49A2E-96E0-498F-ACCB-C93D4CD2D20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733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41C49-5607-4EEC-BD28-DD86855AA665}" type="datetime1">
              <a:rPr lang="es-ES"/>
              <a:pPr>
                <a:defRPr/>
              </a:pPr>
              <a:t>14/03/2014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BA314-B29F-40C7-BBE7-2EAE87498DC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891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7FED9-CA48-4647-8716-ABA2CF6B902D}" type="datetime1">
              <a:rPr lang="es-ES"/>
              <a:pPr>
                <a:defRPr/>
              </a:pPr>
              <a:t>14/03/2014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7B470-CE00-4899-9B15-2905BF4C271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632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5B900-94F0-4522-8114-6B68B8F30C34}" type="datetime1">
              <a:rPr lang="es-ES"/>
              <a:pPr>
                <a:defRPr/>
              </a:pPr>
              <a:t>14/03/2014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6FE0E-343B-4829-8615-D27424E10A9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103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3977B-73B6-4F1B-9EA2-97EE1AD07BB5}" type="datetime1">
              <a:rPr lang="es-ES"/>
              <a:pPr>
                <a:defRPr/>
              </a:pPr>
              <a:t>14/03/2014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FC3F1-2F99-4CB2-A5BA-4631BCA8573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01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F602C-4000-4154-A1F7-E299ADA2BACC}" type="datetime1">
              <a:rPr lang="es-ES"/>
              <a:pPr>
                <a:defRPr/>
              </a:pPr>
              <a:t>14/03/2014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68B4F-3108-4988-800B-2CEDF82240A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621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B6DB2-21E6-4505-A10A-165AEA086165}" type="datetime1">
              <a:rPr lang="es-ES"/>
              <a:pPr>
                <a:defRPr/>
              </a:pPr>
              <a:t>14/03/2014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D75ED-917B-459B-8C58-D9D4D98EB32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960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CO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A566C-F4B4-4E80-83DA-5BD58E111222}" type="datetime1">
              <a:rPr lang="es-ES"/>
              <a:pPr>
                <a:defRPr/>
              </a:pPr>
              <a:t>14/03/2014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B9C91C-AB20-4B25-8037-AF8DAAB226F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Anatolii_Alexeevitch_Karatsuba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en.wikipedia.org/wiki/Volker_Strassen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98438"/>
            <a:ext cx="5688013" cy="1143000"/>
          </a:xfrm>
        </p:spPr>
        <p:txBody>
          <a:bodyPr/>
          <a:lstStyle/>
          <a:p>
            <a:pPr algn="l" eaLnBrk="1" hangingPunct="1"/>
            <a:r>
              <a:rPr lang="es-CO" sz="4000" dirty="0" smtClean="0">
                <a:latin typeface="Arial" charset="0"/>
              </a:rPr>
              <a:t>Análisis y diseño de algoritmos – Clase 6</a:t>
            </a:r>
            <a:endParaRPr lang="es-ES" sz="4000" dirty="0" smtClean="0">
              <a:latin typeface="Arial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916113"/>
            <a:ext cx="8135938" cy="2463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CO" sz="2400" b="1" dirty="0" smtClean="0">
                <a:latin typeface="Arial" charset="0"/>
                <a:cs typeface="Arial" charset="0"/>
              </a:rPr>
              <a:t>Contenido</a:t>
            </a:r>
          </a:p>
          <a:p>
            <a:pPr eaLnBrk="1" hangingPunct="1">
              <a:buFont typeface="Wingdings" pitchFamily="2" charset="2"/>
              <a:buNone/>
            </a:pPr>
            <a:endParaRPr lang="es-CO" sz="2400" b="1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s-MX" sz="2400" dirty="0" smtClean="0">
                <a:latin typeface="Arial" charset="0"/>
                <a:cs typeface="Arial" charset="0"/>
              </a:rPr>
              <a:t>Máximo sub-arreglo</a:t>
            </a:r>
          </a:p>
          <a:p>
            <a:pPr eaLnBrk="1" hangingPunct="1"/>
            <a:r>
              <a:rPr lang="es-MX" sz="2400" dirty="0" smtClean="0">
                <a:latin typeface="Arial" charset="0"/>
                <a:cs typeface="Arial" charset="0"/>
              </a:rPr>
              <a:t>Algoritmo de </a:t>
            </a:r>
            <a:r>
              <a:rPr lang="es-MX" sz="2400" dirty="0" err="1" smtClean="0">
                <a:latin typeface="Arial" charset="0"/>
                <a:cs typeface="Arial" charset="0"/>
              </a:rPr>
              <a:t>Karatsuba</a:t>
            </a:r>
            <a:r>
              <a:rPr lang="es-MX" sz="2400" dirty="0" smtClean="0">
                <a:latin typeface="Arial" charset="0"/>
                <a:cs typeface="Arial" charset="0"/>
              </a:rPr>
              <a:t> para multiplicación de números enteros</a:t>
            </a:r>
          </a:p>
          <a:p>
            <a:pPr eaLnBrk="1" hangingPunct="1"/>
            <a:r>
              <a:rPr lang="es-MX" sz="2400" dirty="0" smtClean="0">
                <a:latin typeface="Arial" charset="0"/>
                <a:cs typeface="Arial" charset="0"/>
              </a:rPr>
              <a:t>Algoritmo de </a:t>
            </a:r>
            <a:r>
              <a:rPr lang="es-MX" sz="2400" dirty="0" err="1" smtClean="0">
                <a:latin typeface="Arial" charset="0"/>
                <a:cs typeface="Arial" charset="0"/>
              </a:rPr>
              <a:t>Strassen</a:t>
            </a:r>
            <a:r>
              <a:rPr lang="es-MX" sz="2400" dirty="0" smtClean="0">
                <a:latin typeface="Arial" charset="0"/>
                <a:cs typeface="Arial" charset="0"/>
              </a:rPr>
              <a:t> para multiplicación de matrices</a:t>
            </a:r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0" y="5930900"/>
            <a:ext cx="9144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CO" sz="2000"/>
              <a:t>Material elaborado por: Julián Moreno</a:t>
            </a:r>
          </a:p>
          <a:p>
            <a:pPr algn="ctr" eaLnBrk="1" hangingPunct="1"/>
            <a:endParaRPr lang="es-CO" sz="1400"/>
          </a:p>
          <a:p>
            <a:pPr algn="ctr" eaLnBrk="1" hangingPunct="1"/>
            <a:r>
              <a:rPr lang="es-CO" sz="2000"/>
              <a:t>Facultad de Minas, Departamento de Ciencias de la Computación y la Decisión</a:t>
            </a:r>
            <a:endParaRPr lang="es-ES" sz="2000"/>
          </a:p>
        </p:txBody>
      </p:sp>
      <p:pic>
        <p:nvPicPr>
          <p:cNvPr id="20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115888"/>
            <a:ext cx="299720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0" y="1484313"/>
            <a:ext cx="9144000" cy="1444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cxnSp>
        <p:nvCxnSpPr>
          <p:cNvPr id="4" name="3 Conector recto"/>
          <p:cNvCxnSpPr/>
          <p:nvPr/>
        </p:nvCxnSpPr>
        <p:spPr>
          <a:xfrm>
            <a:off x="0" y="594995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581128"/>
            <a:ext cx="1296144" cy="1352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8" name="Rectangle 9"/>
          <p:cNvSpPr>
            <a:spLocks noChangeArrowheads="1"/>
          </p:cNvSpPr>
          <p:nvPr/>
        </p:nvSpPr>
        <p:spPr bwMode="auto">
          <a:xfrm>
            <a:off x="395288" y="1413446"/>
            <a:ext cx="8353425" cy="1151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b="1" dirty="0"/>
              <a:t>Entrada:</a:t>
            </a:r>
            <a:r>
              <a:rPr lang="es-MX" sz="2400" dirty="0"/>
              <a:t> </a:t>
            </a:r>
            <a:r>
              <a:rPr lang="es-MX" sz="2400" dirty="0" smtClean="0"/>
              <a:t>Dos enteros </a:t>
            </a:r>
            <a:r>
              <a:rPr lang="es-MX" sz="2400" i="1" dirty="0" smtClean="0"/>
              <a:t>X</a:t>
            </a:r>
            <a:r>
              <a:rPr lang="es-MX" sz="2400" dirty="0" smtClean="0"/>
              <a:t> y </a:t>
            </a:r>
            <a:r>
              <a:rPr lang="es-MX" sz="2400" i="1" dirty="0" err="1" smtClean="0"/>
              <a:t>Y</a:t>
            </a:r>
            <a:r>
              <a:rPr lang="es-MX" sz="2400" dirty="0" smtClean="0"/>
              <a:t>, ambos con </a:t>
            </a:r>
            <a:r>
              <a:rPr lang="es-MX" sz="2400" i="1" dirty="0" smtClean="0"/>
              <a:t>n</a:t>
            </a:r>
            <a:r>
              <a:rPr lang="es-MX" sz="2400" dirty="0" smtClean="0"/>
              <a:t> dígitos</a:t>
            </a:r>
            <a:endParaRPr lang="es-MX" sz="2400" dirty="0"/>
          </a:p>
          <a:p>
            <a:pPr algn="just"/>
            <a:endParaRPr lang="es-MX" sz="2400" dirty="0"/>
          </a:p>
          <a:p>
            <a:pPr algn="just"/>
            <a:r>
              <a:rPr lang="es-MX" sz="2400" b="1" dirty="0"/>
              <a:t>Salida:</a:t>
            </a:r>
            <a:r>
              <a:rPr lang="es-MX" sz="2400" dirty="0"/>
              <a:t> </a:t>
            </a:r>
            <a:r>
              <a:rPr lang="es-MX" sz="2400" i="1" dirty="0" smtClean="0"/>
              <a:t>X*Y</a:t>
            </a:r>
            <a:endParaRPr lang="es-MX" sz="2400" i="1" dirty="0"/>
          </a:p>
          <a:p>
            <a:pPr algn="just"/>
            <a:endParaRPr lang="es-MX" sz="2400" dirty="0"/>
          </a:p>
        </p:txBody>
      </p:sp>
      <p:sp>
        <p:nvSpPr>
          <p:cNvPr id="4102" name="Rectangle 8"/>
          <p:cNvSpPr>
            <a:spLocks noChangeArrowheads="1"/>
          </p:cNvSpPr>
          <p:nvPr/>
        </p:nvSpPr>
        <p:spPr bwMode="auto">
          <a:xfrm>
            <a:off x="755650" y="116632"/>
            <a:ext cx="784860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/>
              <a:t>El problema de </a:t>
            </a:r>
            <a:r>
              <a:rPr lang="es-MX" sz="3600" dirty="0" smtClean="0"/>
              <a:t>multiplicar números enteros de </a:t>
            </a:r>
            <a:r>
              <a:rPr lang="es-MX" sz="3600" i="1" dirty="0" smtClean="0"/>
              <a:t>n dígitos</a:t>
            </a:r>
            <a:endParaRPr lang="es-ES" sz="3600" i="1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80928"/>
            <a:ext cx="1696146" cy="127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123728" y="2853606"/>
            <a:ext cx="6737423" cy="863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dirty="0" smtClean="0"/>
              <a:t>Y ¿acaso qué problema hay con el viejo y conocido método?</a:t>
            </a:r>
            <a:endParaRPr lang="es-MX" sz="2400" i="1" dirty="0"/>
          </a:p>
          <a:p>
            <a:pPr algn="just"/>
            <a:endParaRPr lang="es-MX" sz="24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187624" y="4365104"/>
            <a:ext cx="1512167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MX" sz="2400" dirty="0" smtClean="0"/>
              <a:t>      1 2 3</a:t>
            </a:r>
          </a:p>
          <a:p>
            <a:r>
              <a:rPr lang="es-MX" sz="2400" dirty="0" smtClean="0"/>
              <a:t>      4 5 6</a:t>
            </a:r>
          </a:p>
          <a:p>
            <a:r>
              <a:rPr lang="es-MX" sz="2400" dirty="0" smtClean="0"/>
              <a:t>      7 3 8</a:t>
            </a:r>
          </a:p>
          <a:p>
            <a:r>
              <a:rPr lang="es-MX" sz="2400" dirty="0" smtClean="0"/>
              <a:t>   6 1 5</a:t>
            </a:r>
          </a:p>
          <a:p>
            <a:r>
              <a:rPr lang="es-MX" sz="2400" dirty="0" smtClean="0"/>
              <a:t>4 9 2 </a:t>
            </a:r>
          </a:p>
          <a:p>
            <a:r>
              <a:rPr lang="es-MX" sz="2400" dirty="0" smtClean="0"/>
              <a:t>5 6 0 8 8</a:t>
            </a:r>
          </a:p>
          <a:p>
            <a:pPr algn="r"/>
            <a:endParaRPr lang="es-MX" sz="2400" i="1" dirty="0"/>
          </a:p>
          <a:p>
            <a:pPr algn="r"/>
            <a:endParaRPr lang="es-MX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1736392" y="512612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1187624" y="6237312"/>
            <a:ext cx="1421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14 CuadroTexto"/>
              <p:cNvSpPr txBox="1">
                <a:spLocks noChangeArrowheads="1"/>
              </p:cNvSpPr>
              <p:nvPr/>
            </p:nvSpPr>
            <p:spPr bwMode="auto">
              <a:xfrm>
                <a:off x="3347864" y="5199063"/>
                <a:ext cx="12954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s-MX" sz="2400" dirty="0" smtClean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s-MX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s-MX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sz="2400" dirty="0" smtClean="0">
                    <a:solidFill>
                      <a:srgbClr val="FF0000"/>
                    </a:solidFill>
                  </a:rPr>
                  <a:t>)</a:t>
                </a:r>
                <a:endParaRPr lang="es-CO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7864" y="5199063"/>
                <a:ext cx="129540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7042" t="-9211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4499992" y="5157192"/>
            <a:ext cx="3728751" cy="567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dirty="0" smtClean="0"/>
              <a:t>¿Se puede hacer mejor?</a:t>
            </a:r>
            <a:endParaRPr lang="es-MX" sz="2400" i="1" dirty="0"/>
          </a:p>
          <a:p>
            <a:pPr algn="just"/>
            <a:endParaRPr lang="es-MX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755650" y="188913"/>
            <a:ext cx="78486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Solución mediante “divide </a:t>
            </a:r>
            <a:r>
              <a:rPr lang="es-MX" sz="3600" dirty="0"/>
              <a:t>&amp; </a:t>
            </a:r>
            <a:r>
              <a:rPr lang="es-MX" sz="3600" dirty="0" err="1"/>
              <a:t>conquer</a:t>
            </a:r>
            <a:r>
              <a:rPr lang="es-MX" sz="3600" dirty="0"/>
              <a:t>”</a:t>
            </a:r>
            <a:endParaRPr lang="es-ES" sz="3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9"/>
              <p:cNvSpPr>
                <a:spLocks noChangeArrowheads="1"/>
              </p:cNvSpPr>
              <p:nvPr/>
            </p:nvSpPr>
            <p:spPr bwMode="auto">
              <a:xfrm>
                <a:off x="340696" y="1052736"/>
                <a:ext cx="8497192" cy="5805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>
                  <a:defRPr/>
                </a:pPr>
                <a:r>
                  <a:rPr lang="es-MX" sz="2400" dirty="0" smtClean="0"/>
                  <a:t>Podemos definir X como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s-MX" sz="24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f>
                          <m:fPr>
                            <m:ctrlPr>
                              <a:rPr lang="es-MX" sz="24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s-MX" sz="24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s-MX" sz="24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s-MX" sz="2400" dirty="0" smtClean="0"/>
                  <a:t>)*</a:t>
                </a:r>
                <a:r>
                  <a:rPr lang="es-MX" sz="2400" dirty="0" err="1" smtClean="0"/>
                  <a:t>a+b</a:t>
                </a:r>
                <a:r>
                  <a:rPr lang="es-MX" sz="2400" dirty="0"/>
                  <a:t>, y a Y como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s-MX" sz="2400" i="1">
                            <a:latin typeface="Cambria Math"/>
                          </a:rPr>
                          <m:t>10</m:t>
                        </m:r>
                      </m:e>
                      <m:sup>
                        <m:f>
                          <m:fPr>
                            <m:ctrlPr>
                              <a:rPr lang="es-MX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s-MX" sz="24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s-MX" sz="2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s-MX" sz="2400" dirty="0"/>
                  <a:t>)*</a:t>
                </a:r>
                <a:r>
                  <a:rPr lang="es-MX" sz="2400" dirty="0" smtClean="0"/>
                  <a:t>c+d</a:t>
                </a:r>
              </a:p>
              <a:p>
                <a:pPr algn="just">
                  <a:defRPr/>
                </a:pPr>
                <a:endParaRPr lang="es-MX" sz="2400" dirty="0"/>
              </a:p>
              <a:p>
                <a:pPr algn="just">
                  <a:defRPr/>
                </a:pPr>
                <a:r>
                  <a:rPr lang="es-MX" sz="2400" dirty="0" smtClean="0"/>
                  <a:t>Siendo </a:t>
                </a:r>
                <a:r>
                  <a:rPr lang="es-MX" sz="2400" i="1" dirty="0" smtClean="0"/>
                  <a:t>a</a:t>
                </a:r>
                <a:r>
                  <a:rPr lang="es-MX" sz="2400" dirty="0" smtClean="0"/>
                  <a:t>, </a:t>
                </a:r>
                <a:r>
                  <a:rPr lang="es-MX" sz="2400" i="1" dirty="0" smtClean="0"/>
                  <a:t>c</a:t>
                </a:r>
                <a:r>
                  <a:rPr lang="es-MX" sz="2400" dirty="0" smtClean="0"/>
                  <a:t> la primera mitad de los dígitos de </a:t>
                </a:r>
                <a:r>
                  <a:rPr lang="es-MX" sz="2400" i="1" dirty="0" smtClean="0"/>
                  <a:t>X</a:t>
                </a:r>
                <a:r>
                  <a:rPr lang="es-MX" sz="2400" dirty="0" smtClean="0"/>
                  <a:t> y </a:t>
                </a:r>
                <a:r>
                  <a:rPr lang="es-MX" sz="2400" i="1" dirty="0" err="1" smtClean="0"/>
                  <a:t>Y</a:t>
                </a:r>
                <a:r>
                  <a:rPr lang="es-MX" sz="2400" dirty="0" smtClean="0"/>
                  <a:t> respectivamente; mientras que </a:t>
                </a:r>
                <a:r>
                  <a:rPr lang="es-MX" sz="2400" i="1" dirty="0" smtClean="0"/>
                  <a:t>b</a:t>
                </a:r>
                <a:r>
                  <a:rPr lang="es-MX" sz="2400" dirty="0" smtClean="0"/>
                  <a:t>, </a:t>
                </a:r>
                <a:r>
                  <a:rPr lang="es-MX" sz="2400" i="1" dirty="0" smtClean="0"/>
                  <a:t>d</a:t>
                </a:r>
                <a:r>
                  <a:rPr lang="es-MX" sz="2400" dirty="0" smtClean="0"/>
                  <a:t> son la segunda mitad</a:t>
                </a:r>
              </a:p>
              <a:p>
                <a:pPr algn="just">
                  <a:defRPr/>
                </a:pPr>
                <a:endParaRPr lang="es-MX" sz="2400" dirty="0"/>
              </a:p>
              <a:p>
                <a:pPr algn="just">
                  <a:defRPr/>
                </a:pPr>
                <a:r>
                  <a:rPr lang="es-MX" sz="2400" i="1" dirty="0" smtClean="0"/>
                  <a:t>a</a:t>
                </a:r>
                <a:r>
                  <a:rPr lang="es-MX" sz="2400" dirty="0" smtClean="0"/>
                  <a:t>, </a:t>
                </a:r>
                <a:r>
                  <a:rPr lang="es-MX" sz="2400" i="1" dirty="0" smtClean="0"/>
                  <a:t>b</a:t>
                </a:r>
                <a:r>
                  <a:rPr lang="es-MX" sz="2400" dirty="0" smtClean="0"/>
                  <a:t>, </a:t>
                </a:r>
                <a:r>
                  <a:rPr lang="es-MX" sz="2400" i="1" dirty="0" smtClean="0"/>
                  <a:t>c</a:t>
                </a:r>
                <a:r>
                  <a:rPr lang="es-MX" sz="2400" dirty="0" smtClean="0"/>
                  <a:t>, </a:t>
                </a:r>
                <a:r>
                  <a:rPr lang="es-MX" sz="2400" i="1" dirty="0" smtClean="0"/>
                  <a:t>d</a:t>
                </a:r>
                <a:r>
                  <a:rPr lang="es-MX" sz="2400" dirty="0" smtClean="0"/>
                  <a:t> son números enteros de </a:t>
                </a:r>
                <a:r>
                  <a:rPr lang="es-MX" sz="2400" i="1" dirty="0" smtClean="0"/>
                  <a:t>n/2</a:t>
                </a:r>
                <a:r>
                  <a:rPr lang="es-MX" sz="2400" dirty="0" smtClean="0"/>
                  <a:t> dígitos</a:t>
                </a:r>
              </a:p>
              <a:p>
                <a:pPr algn="just">
                  <a:defRPr/>
                </a:pPr>
                <a:endParaRPr lang="es-MX" sz="2400" i="1" dirty="0"/>
              </a:p>
              <a:p>
                <a:pPr algn="just">
                  <a:defRPr/>
                </a:pPr>
                <a:r>
                  <a:rPr lang="es-MX" sz="2400" dirty="0" smtClean="0"/>
                  <a:t>Por ejemplo si </a:t>
                </a:r>
                <a:r>
                  <a:rPr lang="es-MX" sz="2400" i="1" dirty="0" smtClean="0"/>
                  <a:t>X</a:t>
                </a:r>
                <a:r>
                  <a:rPr lang="es-MX" sz="2400" dirty="0" smtClean="0"/>
                  <a:t> es 1234 y </a:t>
                </a:r>
                <a:r>
                  <a:rPr lang="es-MX" sz="2400" i="1" dirty="0" err="1" smtClean="0"/>
                  <a:t>Y</a:t>
                </a:r>
                <a:r>
                  <a:rPr lang="es-MX" sz="2400" i="1" dirty="0" smtClean="0"/>
                  <a:t> </a:t>
                </a:r>
                <a:r>
                  <a:rPr lang="es-MX" sz="2400" dirty="0" smtClean="0"/>
                  <a:t>es 5678 tendríamos:</a:t>
                </a:r>
              </a:p>
              <a:p>
                <a:pPr algn="just">
                  <a:defRPr/>
                </a:pPr>
                <a:endParaRPr lang="es-MX" sz="2400" i="1" dirty="0" smtClean="0"/>
              </a:p>
              <a:p>
                <a:pPr algn="just">
                  <a:defRPr/>
                </a:pPr>
                <a:r>
                  <a:rPr lang="es-MX" sz="2400" i="1" dirty="0" smtClean="0"/>
                  <a:t>a = 12, b = 34, c = 56, d = 78</a:t>
                </a:r>
              </a:p>
              <a:p>
                <a:pPr algn="just">
                  <a:defRPr/>
                </a:pPr>
                <a:endParaRPr lang="es-MX" sz="2400" i="1" dirty="0"/>
              </a:p>
              <a:p>
                <a:pPr algn="just">
                  <a:defRPr/>
                </a:pPr>
                <a:r>
                  <a:rPr lang="es-MX" sz="2400" dirty="0" smtClean="0"/>
                  <a:t>Luego </a:t>
                </a:r>
                <a:r>
                  <a:rPr lang="es-MX" sz="2400" i="1" dirty="0" smtClean="0"/>
                  <a:t>X*Y = </a:t>
                </a:r>
                <a:r>
                  <a:rPr lang="es-MX" sz="2400" dirty="0" smtClean="0"/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s-MX" sz="2400" i="1">
                            <a:latin typeface="Cambria Math"/>
                          </a:rPr>
                          <m:t>10</m:t>
                        </m:r>
                      </m:e>
                      <m:sup>
                        <m:f>
                          <m:fPr>
                            <m:ctrlPr>
                              <a:rPr lang="es-MX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s-MX" sz="24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s-MX" sz="2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s-MX" sz="2400" dirty="0"/>
                  <a:t>*</a:t>
                </a:r>
                <a:r>
                  <a:rPr lang="es-MX" sz="2400" dirty="0" err="1"/>
                  <a:t>a+b</a:t>
                </a:r>
                <a:r>
                  <a:rPr lang="es-MX" sz="2400" dirty="0" smtClean="0"/>
                  <a:t>]*</a:t>
                </a:r>
                <a:r>
                  <a:rPr lang="es-MX" sz="2400" dirty="0"/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s-MX" sz="2400" i="1">
                            <a:latin typeface="Cambria Math"/>
                          </a:rPr>
                          <m:t>10</m:t>
                        </m:r>
                      </m:e>
                      <m:sup>
                        <m:f>
                          <m:fPr>
                            <m:ctrlPr>
                              <a:rPr lang="es-MX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s-MX" sz="24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s-MX" sz="2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s-MX" sz="2400" dirty="0"/>
                  <a:t>*</a:t>
                </a:r>
                <a:r>
                  <a:rPr lang="es-MX" sz="2400" dirty="0" err="1" smtClean="0"/>
                  <a:t>c+d</a:t>
                </a:r>
                <a:r>
                  <a:rPr lang="es-MX" sz="2400" dirty="0" smtClean="0"/>
                  <a:t>]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s-MX" sz="24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s-MX" sz="24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MX" sz="2400" dirty="0" err="1" smtClean="0"/>
                  <a:t>ac</a:t>
                </a:r>
                <a:r>
                  <a:rPr lang="es-MX" sz="2400" dirty="0" smtClean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s-MX" sz="2400" i="1">
                            <a:latin typeface="Cambria Math"/>
                          </a:rPr>
                          <m:t>10</m:t>
                        </m:r>
                      </m:e>
                      <m:sup>
                        <m:f>
                          <m:fPr>
                            <m:ctrlPr>
                              <a:rPr lang="es-MX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s-MX" sz="24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s-MX" sz="2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s-MX" sz="2400" dirty="0" smtClean="0"/>
                  <a:t>(</a:t>
                </a:r>
                <a:r>
                  <a:rPr lang="es-MX" sz="2400" dirty="0" err="1" smtClean="0"/>
                  <a:t>ad+bc</a:t>
                </a:r>
                <a:r>
                  <a:rPr lang="es-MX" sz="2400" dirty="0" smtClean="0"/>
                  <a:t>) + </a:t>
                </a:r>
                <a:r>
                  <a:rPr lang="es-MX" sz="2400" dirty="0" err="1" smtClean="0"/>
                  <a:t>bd</a:t>
                </a:r>
                <a:endParaRPr lang="es-MX" sz="2400" dirty="0" smtClean="0"/>
              </a:p>
              <a:p>
                <a:pPr algn="just">
                  <a:defRPr/>
                </a:pPr>
                <a:endParaRPr lang="es-MX" sz="2400" i="1" dirty="0"/>
              </a:p>
              <a:p>
                <a:pPr algn="just">
                  <a:defRPr/>
                </a:pPr>
                <a:r>
                  <a:rPr lang="es-MX" sz="2400" dirty="0" smtClean="0"/>
                  <a:t>Se repite el proceso para </a:t>
                </a:r>
                <a:r>
                  <a:rPr lang="es-MX" sz="2400" i="1" dirty="0" err="1" smtClean="0"/>
                  <a:t>ac</a:t>
                </a:r>
                <a:r>
                  <a:rPr lang="es-MX" sz="2400" i="1" dirty="0" smtClean="0"/>
                  <a:t>, ad, </a:t>
                </a:r>
                <a:r>
                  <a:rPr lang="es-MX" sz="2400" i="1" dirty="0" err="1" smtClean="0"/>
                  <a:t>bc</a:t>
                </a:r>
                <a:r>
                  <a:rPr lang="es-MX" sz="2400" i="1" dirty="0" smtClean="0"/>
                  <a:t> y </a:t>
                </a:r>
                <a:r>
                  <a:rPr lang="es-MX" sz="2400" i="1" dirty="0" err="1" smtClean="0"/>
                  <a:t>bd</a:t>
                </a:r>
                <a:r>
                  <a:rPr lang="es-MX" sz="2400" i="1" dirty="0" smtClean="0"/>
                  <a:t> </a:t>
                </a:r>
                <a:r>
                  <a:rPr lang="es-MX" sz="2400" dirty="0" smtClean="0"/>
                  <a:t>recursivamente hasta llegar a los casos base</a:t>
                </a:r>
                <a:endParaRPr lang="es-MX" sz="2400" i="1" dirty="0"/>
              </a:p>
            </p:txBody>
          </p:sp>
        </mc:Choice>
        <mc:Fallback xmlns="">
          <p:sp>
            <p:nvSpPr>
              <p:cNvPr id="5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696" y="1052736"/>
                <a:ext cx="8497192" cy="5805264"/>
              </a:xfrm>
              <a:prstGeom prst="rect">
                <a:avLst/>
              </a:prstGeom>
              <a:blipFill rotWithShape="1">
                <a:blip r:embed="rId2"/>
                <a:stretch>
                  <a:fillRect l="-1148" r="-1076" b="-26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8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755650" y="188913"/>
            <a:ext cx="78486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Solución mediante “divide </a:t>
            </a:r>
            <a:r>
              <a:rPr lang="es-MX" sz="3600" dirty="0"/>
              <a:t>&amp; </a:t>
            </a:r>
            <a:r>
              <a:rPr lang="es-MX" sz="3600" dirty="0" err="1"/>
              <a:t>conquer</a:t>
            </a:r>
            <a:r>
              <a:rPr lang="es-MX" sz="3600" dirty="0"/>
              <a:t>”</a:t>
            </a:r>
            <a:endParaRPr lang="es-ES" sz="3600" i="1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40696" y="1052736"/>
            <a:ext cx="849719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defRPr/>
            </a:pPr>
            <a:r>
              <a:rPr lang="es-MX" sz="2400" dirty="0" smtClean="0"/>
              <a:t>¿Cuál es la eficiencia de este algoritmo según el método maestro?</a:t>
            </a:r>
            <a:endParaRPr lang="es-MX" sz="24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9"/>
              <p:cNvSpPr>
                <a:spLocks noChangeArrowheads="1"/>
              </p:cNvSpPr>
              <p:nvPr/>
            </p:nvSpPr>
            <p:spPr bwMode="auto">
              <a:xfrm>
                <a:off x="323528" y="1988840"/>
                <a:ext cx="8497192" cy="2664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>
                  <a:defRPr/>
                </a:pPr>
                <a:r>
                  <a:rPr lang="es-MX" sz="2400" dirty="0" smtClean="0"/>
                  <a:t>a = 4, b = 2, d = 1</a:t>
                </a:r>
              </a:p>
              <a:p>
                <a:pPr algn="just">
                  <a:defRPr/>
                </a:pPr>
                <a:endParaRPr lang="es-MX" sz="2400" i="1" dirty="0"/>
              </a:p>
              <a:p>
                <a:pPr algn="just">
                  <a:defRPr/>
                </a:pPr>
                <a:r>
                  <a:rPr lang="es-MX" sz="2400" dirty="0" smtClean="0"/>
                  <a:t>Caso 3: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s-MX" sz="2400" b="0" i="1" smtClean="0">
                            <a:latin typeface="Cambria Math"/>
                          </a:rPr>
                          <m:t>𝑎</m:t>
                        </m:r>
                        <m:r>
                          <a:rPr lang="es-MX" sz="2400" b="0" i="1" smtClean="0">
                            <a:latin typeface="Cambria Math"/>
                          </a:rPr>
                          <m:t>&gt;</m:t>
                        </m:r>
                        <m:r>
                          <a:rPr lang="es-MX" sz="2400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s-MX" sz="2400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MX" sz="2400" dirty="0" smtClean="0"/>
                  <a:t>, </a:t>
                </a:r>
                <a:r>
                  <a:rPr lang="es-MX" sz="2400" dirty="0" smtClean="0"/>
                  <a:t>por tanto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s-MX" sz="24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s-MX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MX" sz="2400" b="0" i="1" smtClean="0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s-MX" sz="2400" b="0" i="1" smtClean="0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  <m:r>
                          <a:rPr lang="es-MX" sz="2400" b="0" i="1" smtClean="0">
                            <a:latin typeface="Cambria Math"/>
                          </a:rPr>
                          <m:t>𝑎</m:t>
                        </m:r>
                      </m:sup>
                    </m:sSup>
                    <m:r>
                      <a:rPr lang="es-MX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s-MX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s-MX" sz="2400" i="1">
                            <a:latin typeface="Cambria Math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s-MX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MX" sz="2400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s-MX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MX" sz="2400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s-MX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s-MX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s-MX" sz="24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s-MX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s-MX" sz="2400" dirty="0" smtClean="0"/>
              </a:p>
              <a:p>
                <a:pPr algn="just">
                  <a:defRPr/>
                </a:pPr>
                <a:endParaRPr lang="es-MX" sz="2400" dirty="0"/>
              </a:p>
              <a:p>
                <a:pPr algn="just">
                  <a:defRPr/>
                </a:pPr>
                <a:r>
                  <a:rPr lang="es-MX" sz="2400" dirty="0" smtClean="0"/>
                  <a:t>Es decir, pese a usar la aproximación de “divide &amp; </a:t>
                </a:r>
                <a:r>
                  <a:rPr lang="es-MX" sz="2400" dirty="0" err="1" smtClean="0"/>
                  <a:t>conquer</a:t>
                </a:r>
                <a:r>
                  <a:rPr lang="es-MX" sz="2400" dirty="0" smtClean="0"/>
                  <a:t>”, la eficiencia sigue siendo la misma que con el método tradicional.</a:t>
                </a:r>
              </a:p>
              <a:p>
                <a:pPr algn="just">
                  <a:defRPr/>
                </a:pPr>
                <a:endParaRPr lang="es-MX" sz="2400" dirty="0"/>
              </a:p>
            </p:txBody>
          </p:sp>
        </mc:Choice>
        <mc:Fallback>
          <p:sp>
            <p:nvSpPr>
              <p:cNvPr id="4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1988840"/>
                <a:ext cx="8497192" cy="2664296"/>
              </a:xfrm>
              <a:prstGeom prst="rect">
                <a:avLst/>
              </a:prstGeom>
              <a:blipFill rotWithShape="1">
                <a:blip r:embed="rId2"/>
                <a:stretch>
                  <a:fillRect l="-1076" t="-1602" r="-1148" b="-5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1 Rectángulo"/>
          <p:cNvSpPr/>
          <p:nvPr/>
        </p:nvSpPr>
        <p:spPr>
          <a:xfrm>
            <a:off x="323528" y="4900518"/>
            <a:ext cx="49103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s-MX" sz="2400" dirty="0"/>
              <a:t>¿Se podrá hacer algo al respecto?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4581128"/>
            <a:ext cx="1296144" cy="1352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079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576" y="5252728"/>
            <a:ext cx="20002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755650" y="188913"/>
            <a:ext cx="78486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Solución mediante “divide </a:t>
            </a:r>
            <a:r>
              <a:rPr lang="es-MX" sz="3600" dirty="0"/>
              <a:t>&amp; </a:t>
            </a:r>
            <a:r>
              <a:rPr lang="es-MX" sz="3600" dirty="0" err="1"/>
              <a:t>conquer</a:t>
            </a:r>
            <a:r>
              <a:rPr lang="es-MX" sz="3600" dirty="0"/>
              <a:t>”</a:t>
            </a:r>
            <a:endParaRPr lang="es-ES" sz="3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9"/>
              <p:cNvSpPr>
                <a:spLocks noChangeArrowheads="1"/>
              </p:cNvSpPr>
              <p:nvPr/>
            </p:nvSpPr>
            <p:spPr bwMode="auto">
              <a:xfrm>
                <a:off x="340696" y="1052736"/>
                <a:ext cx="8497192" cy="56886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>
                  <a:defRPr/>
                </a:pPr>
                <a:r>
                  <a:rPr lang="es-MX" sz="2400" b="1" dirty="0" smtClean="0"/>
                  <a:t>Multiplicación de </a:t>
                </a:r>
                <a:r>
                  <a:rPr lang="es-MX" sz="2400" b="1" dirty="0" err="1" smtClean="0"/>
                  <a:t>Karatsuba</a:t>
                </a:r>
                <a:r>
                  <a:rPr lang="es-MX" sz="2400" b="1" dirty="0" smtClean="0"/>
                  <a:t>*:</a:t>
                </a:r>
              </a:p>
              <a:p>
                <a:pPr algn="just">
                  <a:defRPr/>
                </a:pPr>
                <a:endParaRPr lang="es-MX" sz="2400" i="1" dirty="0"/>
              </a:p>
              <a:p>
                <a:pPr algn="just">
                  <a:defRPr/>
                </a:pPr>
                <a:r>
                  <a:rPr lang="es-MX" sz="2400" i="1" dirty="0" smtClean="0"/>
                  <a:t>X*Y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s-MX" sz="24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s-MX" sz="24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MX" sz="2400" u="sng" dirty="0" err="1" smtClean="0"/>
                  <a:t>ac</a:t>
                </a:r>
                <a:r>
                  <a:rPr lang="es-MX" sz="2400" dirty="0" smtClean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s-MX" sz="2400" i="1">
                            <a:latin typeface="Cambria Math"/>
                          </a:rPr>
                          <m:t>10</m:t>
                        </m:r>
                      </m:e>
                      <m:sup>
                        <m:f>
                          <m:fPr>
                            <m:ctrlPr>
                              <a:rPr lang="es-MX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s-MX" sz="24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s-MX" sz="2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s-MX" sz="2400" dirty="0" smtClean="0"/>
                  <a:t>(</a:t>
                </a:r>
                <a:r>
                  <a:rPr lang="es-MX" sz="2400" u="sng" dirty="0" err="1" smtClean="0"/>
                  <a:t>ad+bc</a:t>
                </a:r>
                <a:r>
                  <a:rPr lang="es-MX" sz="2400" dirty="0" smtClean="0"/>
                  <a:t>) + </a:t>
                </a:r>
                <a:r>
                  <a:rPr lang="es-MX" sz="2400" u="sng" dirty="0" err="1" smtClean="0"/>
                  <a:t>bd</a:t>
                </a:r>
                <a:endParaRPr lang="es-MX" sz="2400" u="sng" dirty="0" smtClean="0"/>
              </a:p>
              <a:p>
                <a:pPr algn="just">
                  <a:defRPr/>
                </a:pPr>
                <a:endParaRPr lang="es-MX" sz="2400" i="1" dirty="0"/>
              </a:p>
              <a:p>
                <a:pPr algn="just">
                  <a:defRPr/>
                </a:pPr>
                <a:r>
                  <a:rPr lang="es-MX" sz="2400" dirty="0" smtClean="0"/>
                  <a:t>Solucionar recursivamente </a:t>
                </a:r>
                <a:r>
                  <a:rPr lang="es-MX" sz="2400" dirty="0" err="1" smtClean="0"/>
                  <a:t>ac</a:t>
                </a:r>
                <a:endParaRPr lang="es-MX" sz="2400" dirty="0" smtClean="0"/>
              </a:p>
              <a:p>
                <a:pPr algn="just">
                  <a:defRPr/>
                </a:pPr>
                <a:r>
                  <a:rPr lang="es-MX" sz="2400" dirty="0"/>
                  <a:t>Solucionar recursivamente </a:t>
                </a:r>
                <a:r>
                  <a:rPr lang="es-MX" sz="2400" dirty="0" err="1" smtClean="0"/>
                  <a:t>bd</a:t>
                </a:r>
                <a:endParaRPr lang="es-MX" sz="2400" dirty="0"/>
              </a:p>
              <a:p>
                <a:pPr algn="just">
                  <a:defRPr/>
                </a:pPr>
                <a:r>
                  <a:rPr lang="es-MX" sz="2400" dirty="0"/>
                  <a:t>Solucionar recursivamente </a:t>
                </a:r>
                <a:r>
                  <a:rPr lang="es-MX" sz="2400" dirty="0" smtClean="0"/>
                  <a:t>(</a:t>
                </a:r>
                <a:r>
                  <a:rPr lang="es-MX" sz="2400" dirty="0" err="1" smtClean="0"/>
                  <a:t>a+b</a:t>
                </a:r>
                <a:r>
                  <a:rPr lang="es-MX" sz="2400" dirty="0" smtClean="0"/>
                  <a:t>)(</a:t>
                </a:r>
                <a:r>
                  <a:rPr lang="es-MX" sz="2400" dirty="0" err="1" smtClean="0"/>
                  <a:t>c+d</a:t>
                </a:r>
                <a:r>
                  <a:rPr lang="es-MX" sz="2400" dirty="0" smtClean="0"/>
                  <a:t>) dado que </a:t>
                </a:r>
              </a:p>
              <a:p>
                <a:pPr algn="just">
                  <a:defRPr/>
                </a:pPr>
                <a:r>
                  <a:rPr lang="es-MX" sz="2400" dirty="0" smtClean="0"/>
                  <a:t>ad + </a:t>
                </a:r>
                <a:r>
                  <a:rPr lang="es-MX" sz="2400" dirty="0" err="1" smtClean="0"/>
                  <a:t>bc</a:t>
                </a:r>
                <a:r>
                  <a:rPr lang="es-MX" sz="2400" dirty="0" smtClean="0"/>
                  <a:t> = </a:t>
                </a:r>
                <a:r>
                  <a:rPr lang="es-MX" sz="2400" dirty="0"/>
                  <a:t>(</a:t>
                </a:r>
                <a:r>
                  <a:rPr lang="es-MX" sz="2400" dirty="0" err="1"/>
                  <a:t>a+b</a:t>
                </a:r>
                <a:r>
                  <a:rPr lang="es-MX" sz="2400" dirty="0"/>
                  <a:t>)(</a:t>
                </a:r>
                <a:r>
                  <a:rPr lang="es-MX" sz="2400" dirty="0" err="1"/>
                  <a:t>c+d</a:t>
                </a:r>
                <a:r>
                  <a:rPr lang="es-MX" sz="2400" dirty="0" smtClean="0"/>
                  <a:t>) – </a:t>
                </a:r>
                <a:r>
                  <a:rPr lang="es-MX" sz="2400" dirty="0" err="1" smtClean="0"/>
                  <a:t>bd</a:t>
                </a:r>
                <a:r>
                  <a:rPr lang="es-MX" sz="2400" dirty="0" smtClean="0"/>
                  <a:t> - </a:t>
                </a:r>
                <a:r>
                  <a:rPr lang="es-MX" sz="2400" dirty="0" err="1" smtClean="0"/>
                  <a:t>ac</a:t>
                </a:r>
                <a:endParaRPr lang="es-MX" sz="2400" dirty="0"/>
              </a:p>
              <a:p>
                <a:pPr algn="just">
                  <a:defRPr/>
                </a:pPr>
                <a:endParaRPr lang="es-MX" sz="2400" i="1" dirty="0"/>
              </a:p>
              <a:p>
                <a:pPr algn="just">
                  <a:defRPr/>
                </a:pPr>
                <a:r>
                  <a:rPr lang="es-MX" sz="2400" dirty="0" smtClean="0"/>
                  <a:t>De esta manera reducimos el número de llamados recursivos de 4 a 3</a:t>
                </a:r>
              </a:p>
              <a:p>
                <a:pPr algn="just">
                  <a:defRPr/>
                </a:pPr>
                <a:endParaRPr lang="es-MX" sz="2400" i="1" dirty="0" smtClean="0"/>
              </a:p>
              <a:p>
                <a:pPr algn="just">
                  <a:defRPr/>
                </a:pPr>
                <a:r>
                  <a:rPr lang="es-MX" sz="2400" dirty="0" smtClean="0"/>
                  <a:t>¿Cómo se ve afectada la eficiencia? </a:t>
                </a:r>
                <a:endParaRPr lang="es-MX" sz="2400" dirty="0"/>
              </a:p>
              <a:p>
                <a:pPr algn="just">
                  <a:defRPr/>
                </a:pPr>
                <a:endParaRPr lang="es-MX" sz="2400" i="1" dirty="0" smtClean="0"/>
              </a:p>
              <a:p>
                <a:pPr algn="just">
                  <a:defRPr/>
                </a:pPr>
                <a:r>
                  <a:rPr lang="es-MX" sz="2400" i="1" dirty="0"/>
                  <a:t>*</a:t>
                </a:r>
                <a:r>
                  <a:rPr lang="es-MX" sz="1400" dirty="0">
                    <a:hlinkClick r:id="rId3"/>
                  </a:rPr>
                  <a:t>http://</a:t>
                </a:r>
                <a:r>
                  <a:rPr lang="es-MX" sz="1400" dirty="0" smtClean="0">
                    <a:hlinkClick r:id="rId3"/>
                  </a:rPr>
                  <a:t>es.wikipedia.org/wiki/Anatolii_Alexeevitch_Karatsuba</a:t>
                </a:r>
                <a:endParaRPr lang="es-MX" sz="2400" dirty="0"/>
              </a:p>
            </p:txBody>
          </p:sp>
        </mc:Choice>
        <mc:Fallback xmlns="">
          <p:sp>
            <p:nvSpPr>
              <p:cNvPr id="5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696" y="1052736"/>
                <a:ext cx="8497192" cy="5688632"/>
              </a:xfrm>
              <a:prstGeom prst="rect">
                <a:avLst/>
              </a:prstGeom>
              <a:blipFill rotWithShape="1">
                <a:blip r:embed="rId4"/>
                <a:stretch>
                  <a:fillRect l="-1148" t="-750" r="-1076" b="-268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3 CuadroTexto"/>
              <p:cNvSpPr txBox="1">
                <a:spLocks noChangeArrowheads="1"/>
              </p:cNvSpPr>
              <p:nvPr/>
            </p:nvSpPr>
            <p:spPr bwMode="auto">
              <a:xfrm>
                <a:off x="5364089" y="5480976"/>
                <a:ext cx="2376264" cy="7857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s-MX" sz="2000" dirty="0" smtClean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0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s-MX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s-MX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MX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s-MX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1.8</m:t>
                            </m:r>
                            <m:r>
                              <a:rPr lang="es-MX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s-MX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(3)</m:t>
                        </m:r>
                      </m:sup>
                    </m:sSup>
                  </m:oMath>
                </a14:m>
                <a:r>
                  <a:rPr lang="es-MX" sz="2000" dirty="0" smtClean="0">
                    <a:solidFill>
                      <a:srgbClr val="FF0000"/>
                    </a:solidFill>
                  </a:rPr>
                  <a:t>) = </a:t>
                </a:r>
              </a:p>
              <a:p>
                <a:pPr eaLnBrk="1" hangingPunct="1"/>
                <a:r>
                  <a:rPr lang="es-MX" sz="2000" dirty="0" smtClean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0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s-MX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m:rPr>
                            <m:nor/>
                          </m:rPr>
                          <a:rPr lang="es-MX" sz="2000" dirty="0">
                            <a:solidFill>
                              <a:srgbClr val="FF0000"/>
                            </a:solidFill>
                          </a:rPr>
                          <m:t>1.</m:t>
                        </m:r>
                        <m:r>
                          <m:rPr>
                            <m:nor/>
                          </m:rPr>
                          <a:rPr lang="es-MX" sz="2000" b="0" i="0" dirty="0" smtClean="0">
                            <a:solidFill>
                              <a:srgbClr val="FF0000"/>
                            </a:solidFill>
                          </a:rPr>
                          <m:t>82</m:t>
                        </m:r>
                      </m:sup>
                    </m:sSup>
                  </m:oMath>
                </a14:m>
                <a:r>
                  <a:rPr lang="es-MX" sz="2000" dirty="0" smtClean="0">
                    <a:solidFill>
                      <a:srgbClr val="FF0000"/>
                    </a:solidFill>
                  </a:rPr>
                  <a:t>) </a:t>
                </a:r>
                <a:r>
                  <a:rPr lang="es-MX" sz="2000" dirty="0" smtClean="0">
                    <a:solidFill>
                      <a:srgbClr val="FF0000"/>
                    </a:solidFill>
                  </a:rPr>
                  <a:t>&lt; O</a:t>
                </a:r>
                <a:r>
                  <a:rPr lang="es-MX" sz="2000" dirty="0" smtClean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s-MX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m:rPr>
                            <m:nor/>
                          </m:rPr>
                          <a:rPr lang="es-MX" sz="2000" b="0" i="0" dirty="0" smtClean="0">
                            <a:solidFill>
                              <a:srgbClr val="FF0000"/>
                            </a:solidFill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sz="2000" dirty="0" smtClean="0">
                    <a:solidFill>
                      <a:srgbClr val="FF0000"/>
                    </a:solidFill>
                  </a:rPr>
                  <a:t>)</a:t>
                </a:r>
                <a:endParaRPr lang="es-CO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4089" y="5480976"/>
                <a:ext cx="2376264" cy="785793"/>
              </a:xfrm>
              <a:prstGeom prst="rect">
                <a:avLst/>
              </a:prstGeom>
              <a:blipFill rotWithShape="1">
                <a:blip r:embed="rId5"/>
                <a:stretch>
                  <a:fillRect l="-2821" t="-1550" b="-131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43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9"/>
          <p:cNvSpPr>
            <a:spLocks noChangeArrowheads="1"/>
          </p:cNvSpPr>
          <p:nvPr/>
        </p:nvSpPr>
        <p:spPr bwMode="auto">
          <a:xfrm>
            <a:off x="395288" y="1413446"/>
            <a:ext cx="8353425" cy="1151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b="1" dirty="0"/>
              <a:t>Entrada:</a:t>
            </a:r>
            <a:r>
              <a:rPr lang="es-MX" sz="2400" dirty="0"/>
              <a:t> </a:t>
            </a:r>
            <a:r>
              <a:rPr lang="es-MX" sz="2400" dirty="0" smtClean="0"/>
              <a:t>Dos matrices </a:t>
            </a:r>
            <a:r>
              <a:rPr lang="es-MX" sz="2400" i="1" dirty="0" smtClean="0"/>
              <a:t>X</a:t>
            </a:r>
            <a:r>
              <a:rPr lang="es-MX" sz="2400" dirty="0" smtClean="0"/>
              <a:t> y </a:t>
            </a:r>
            <a:r>
              <a:rPr lang="es-MX" sz="2400" i="1" dirty="0" err="1" smtClean="0"/>
              <a:t>Y</a:t>
            </a:r>
            <a:r>
              <a:rPr lang="es-MX" sz="2400" dirty="0" smtClean="0"/>
              <a:t>, ambas </a:t>
            </a:r>
            <a:r>
              <a:rPr lang="es-MX" sz="2400" i="1" dirty="0" err="1" smtClean="0"/>
              <a:t>n</a:t>
            </a:r>
            <a:r>
              <a:rPr lang="es-MX" dirty="0" err="1" smtClean="0"/>
              <a:t>x</a:t>
            </a:r>
            <a:r>
              <a:rPr lang="es-MX" sz="2400" i="1" dirty="0" err="1" smtClean="0"/>
              <a:t>n</a:t>
            </a:r>
            <a:endParaRPr lang="es-MX" sz="2400" i="1" dirty="0"/>
          </a:p>
          <a:p>
            <a:pPr algn="just"/>
            <a:endParaRPr lang="es-MX" sz="2400" dirty="0"/>
          </a:p>
          <a:p>
            <a:pPr algn="just"/>
            <a:r>
              <a:rPr lang="es-MX" sz="2400" b="1" dirty="0"/>
              <a:t>Salida:</a:t>
            </a:r>
            <a:r>
              <a:rPr lang="es-MX" sz="2400" dirty="0"/>
              <a:t> </a:t>
            </a:r>
            <a:r>
              <a:rPr lang="es-MX" sz="2400" dirty="0" smtClean="0"/>
              <a:t>Z = </a:t>
            </a:r>
            <a:r>
              <a:rPr lang="es-MX" sz="2400" i="1" dirty="0" smtClean="0"/>
              <a:t>X*Y</a:t>
            </a:r>
            <a:endParaRPr lang="es-MX" sz="2400" i="1" dirty="0"/>
          </a:p>
          <a:p>
            <a:pPr algn="just"/>
            <a:endParaRPr lang="es-MX" sz="2400" dirty="0"/>
          </a:p>
        </p:txBody>
      </p:sp>
      <p:sp>
        <p:nvSpPr>
          <p:cNvPr id="4102" name="Rectangle 8"/>
          <p:cNvSpPr>
            <a:spLocks noChangeArrowheads="1"/>
          </p:cNvSpPr>
          <p:nvPr/>
        </p:nvSpPr>
        <p:spPr bwMode="auto">
          <a:xfrm>
            <a:off x="395289" y="332656"/>
            <a:ext cx="8353424" cy="69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/>
              <a:t>El problema de </a:t>
            </a:r>
            <a:r>
              <a:rPr lang="es-MX" sz="3600" dirty="0" smtClean="0"/>
              <a:t>multiplicar dos matrices</a:t>
            </a:r>
            <a:endParaRPr lang="es-ES" sz="3600" i="1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80928"/>
            <a:ext cx="1696146" cy="127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123728" y="2853606"/>
            <a:ext cx="6737423" cy="863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dirty="0" smtClean="0"/>
              <a:t>Y ¿acaso qué problema hay con el viejo y conocido método?</a:t>
            </a:r>
            <a:endParaRPr lang="es-MX" sz="2400" i="1" dirty="0"/>
          </a:p>
          <a:p>
            <a:pPr algn="just"/>
            <a:endParaRPr lang="es-MX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467544" y="4365104"/>
                <a:ext cx="8136904" cy="1224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MX" sz="2400" i="1" dirty="0" smtClean="0"/>
                  <a:t>Z</a:t>
                </a:r>
                <a:r>
                  <a:rPr lang="es-MX" i="1" dirty="0" err="1" smtClean="0"/>
                  <a:t>ij</a:t>
                </a:r>
                <a:r>
                  <a:rPr lang="es-MX" sz="2400" dirty="0" smtClean="0"/>
                  <a:t> = producto de la fila </a:t>
                </a:r>
                <a:r>
                  <a:rPr lang="es-MX" sz="2400" i="1" dirty="0" smtClean="0"/>
                  <a:t>i</a:t>
                </a:r>
                <a:r>
                  <a:rPr lang="es-MX" sz="2400" dirty="0" smtClean="0"/>
                  <a:t> de </a:t>
                </a:r>
                <a:r>
                  <a:rPr lang="es-MX" sz="2400" i="1" dirty="0" smtClean="0"/>
                  <a:t>X</a:t>
                </a:r>
                <a:r>
                  <a:rPr lang="es-MX" sz="2400" dirty="0" smtClean="0"/>
                  <a:t> por la columna </a:t>
                </a:r>
                <a:r>
                  <a:rPr lang="es-MX" sz="2400" i="1" dirty="0" smtClean="0"/>
                  <a:t>j</a:t>
                </a:r>
                <a:r>
                  <a:rPr lang="es-MX" sz="2400" dirty="0" smtClean="0"/>
                  <a:t> de </a:t>
                </a:r>
                <a:r>
                  <a:rPr lang="es-MX" sz="2400" i="1" dirty="0" smtClean="0"/>
                  <a:t>Y</a:t>
                </a:r>
              </a:p>
              <a:p>
                <a:endParaRPr lang="es-MX" sz="2400" i="1" dirty="0"/>
              </a:p>
              <a:p>
                <a:r>
                  <a:rPr lang="es-MX" sz="2400" dirty="0" smtClean="0"/>
                  <a:t>En otras palabras </a:t>
                </a:r>
                <a:r>
                  <a:rPr lang="es-MX" sz="2400" i="1" dirty="0" err="1"/>
                  <a:t>Z</a:t>
                </a:r>
                <a:r>
                  <a:rPr lang="es-MX" i="1" dirty="0" err="1"/>
                  <a:t>ij</a:t>
                </a:r>
                <a:r>
                  <a:rPr lang="es-MX" sz="2400" dirty="0"/>
                  <a:t> =</a:t>
                </a:r>
                <a:r>
                  <a:rPr lang="es-MX" sz="2400" i="1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MX" sz="2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MX" sz="2400" b="0" i="1" smtClean="0">
                            <a:latin typeface="Cambria Math"/>
                          </a:rPr>
                          <m:t>𝑘</m:t>
                        </m:r>
                        <m:r>
                          <a:rPr lang="es-MX" sz="2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s-MX" sz="24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s-MX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MX" sz="24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s-MX" sz="2400" b="0" i="1" smtClean="0">
                                <a:latin typeface="Cambria Math"/>
                              </a:rPr>
                              <m:t>𝑖𝑘</m:t>
                            </m:r>
                          </m:sub>
                        </m:sSub>
                        <m:r>
                          <a:rPr lang="es-MX" sz="2400" b="0" i="1" smtClean="0">
                            <a:latin typeface="Cambria Math"/>
                          </a:rPr>
                          <m:t>.</m:t>
                        </m:r>
                        <m:sSub>
                          <m:sSubPr>
                            <m:ctrlPr>
                              <a:rPr lang="es-MX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MX" sz="2400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s-MX" sz="2400" b="0" i="1" smtClean="0">
                                <a:latin typeface="Cambria Math"/>
                              </a:rPr>
                              <m:t>𝑘𝑗</m:t>
                            </m:r>
                          </m:sub>
                        </m:sSub>
                      </m:e>
                    </m:nary>
                  </m:oMath>
                </a14:m>
                <a:endParaRPr lang="es-MX" sz="2400" i="1" dirty="0" smtClean="0"/>
              </a:p>
              <a:p>
                <a:pPr algn="r"/>
                <a:endParaRPr lang="es-MX" sz="2400" i="1" dirty="0"/>
              </a:p>
              <a:p>
                <a:pPr algn="r"/>
                <a:endParaRPr lang="es-MX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4365104"/>
                <a:ext cx="8136904" cy="1224136"/>
              </a:xfrm>
              <a:prstGeom prst="rect">
                <a:avLst/>
              </a:prstGeom>
              <a:blipFill rotWithShape="1">
                <a:blip r:embed="rId3"/>
                <a:stretch>
                  <a:fillRect l="-1199" t="-3483" b="-716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14 CuadroTexto"/>
              <p:cNvSpPr txBox="1">
                <a:spLocks noChangeArrowheads="1"/>
              </p:cNvSpPr>
              <p:nvPr/>
            </p:nvSpPr>
            <p:spPr bwMode="auto">
              <a:xfrm>
                <a:off x="2195736" y="5900901"/>
                <a:ext cx="1295400" cy="53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s-MX" sz="2400" dirty="0" smtClean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s-MX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m:rPr>
                            <m:nor/>
                          </m:rPr>
                          <a:rPr lang="es-MX" sz="2400" b="0" i="0" dirty="0" smtClean="0">
                            <a:solidFill>
                              <a:srgbClr val="FF0000"/>
                            </a:solidFill>
                          </a:rPr>
                          <m:t>3</m:t>
                        </m:r>
                      </m:sup>
                    </m:sSup>
                  </m:oMath>
                </a14:m>
                <a:r>
                  <a:rPr lang="es-MX" sz="2400" dirty="0" smtClean="0">
                    <a:solidFill>
                      <a:srgbClr val="FF0000"/>
                    </a:solidFill>
                  </a:rPr>
                  <a:t>)</a:t>
                </a:r>
                <a:endParaRPr lang="es-CO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736" y="5900901"/>
                <a:ext cx="1295400" cy="539700"/>
              </a:xfrm>
              <a:prstGeom prst="rect">
                <a:avLst/>
              </a:prstGeom>
              <a:blipFill rotWithShape="1">
                <a:blip r:embed="rId4"/>
                <a:stretch>
                  <a:fillRect l="-7042" b="-247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3507545" y="5886326"/>
            <a:ext cx="3728751" cy="567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dirty="0" smtClean="0"/>
              <a:t>¿Se puede hacer mejor?</a:t>
            </a:r>
            <a:endParaRPr lang="es-MX" sz="2400" i="1" dirty="0"/>
          </a:p>
          <a:p>
            <a:pPr algn="just"/>
            <a:endParaRPr lang="es-MX" sz="240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461041"/>
            <a:ext cx="1296144" cy="1352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564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755650" y="188913"/>
            <a:ext cx="78486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Solución mediante “divide </a:t>
            </a:r>
            <a:r>
              <a:rPr lang="es-MX" sz="3600" dirty="0"/>
              <a:t>&amp; </a:t>
            </a:r>
            <a:r>
              <a:rPr lang="es-MX" sz="3600" dirty="0" err="1"/>
              <a:t>conquer</a:t>
            </a:r>
            <a:r>
              <a:rPr lang="es-MX" sz="3600" dirty="0"/>
              <a:t>”</a:t>
            </a:r>
            <a:endParaRPr lang="es-ES" sz="3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9"/>
              <p:cNvSpPr>
                <a:spLocks noChangeArrowheads="1"/>
              </p:cNvSpPr>
              <p:nvPr/>
            </p:nvSpPr>
            <p:spPr bwMode="auto">
              <a:xfrm>
                <a:off x="340696" y="1052736"/>
                <a:ext cx="8497192" cy="56886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>
                  <a:defRPr/>
                </a:pPr>
                <a:r>
                  <a:rPr lang="es-MX" sz="2400" dirty="0" smtClean="0"/>
                  <a:t>Definimos </a:t>
                </a:r>
                <a:r>
                  <a:rPr lang="es-MX" sz="2400" i="1" dirty="0" smtClean="0"/>
                  <a:t>X</a:t>
                </a:r>
                <a:r>
                  <a:rPr lang="es-MX" sz="2400" dirty="0" smtClean="0"/>
                  <a:t> como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24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MX" sz="24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MX" sz="2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s-MX" sz="24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es-MX" sz="24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s-MX" sz="2400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MX" sz="2400" dirty="0" smtClean="0"/>
                  <a:t> y </a:t>
                </a:r>
                <a:r>
                  <a:rPr lang="es-MX" sz="2400" i="1" dirty="0" err="1" smtClean="0"/>
                  <a:t>Y</a:t>
                </a:r>
                <a:r>
                  <a:rPr lang="es-MX" sz="2400" dirty="0" smtClean="0"/>
                  <a:t> como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MX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s-MX" sz="2400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s-MX" sz="2400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</m:mr>
                          <m:mr>
                            <m:e>
                              <m:r>
                                <a:rPr lang="es-MX" sz="2400" b="0" i="1" smtClean="0">
                                  <a:latin typeface="Cambria Math"/>
                                </a:rPr>
                                <m:t>𝐺</m:t>
                              </m:r>
                            </m:e>
                            <m:e>
                              <m:r>
                                <a:rPr lang="es-MX" sz="24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MX" sz="2400" dirty="0" smtClean="0"/>
              </a:p>
              <a:p>
                <a:pPr algn="just">
                  <a:defRPr/>
                </a:pPr>
                <a:endParaRPr lang="es-MX" sz="2400" dirty="0"/>
              </a:p>
              <a:p>
                <a:pPr algn="just">
                  <a:defRPr/>
                </a:pPr>
                <a:r>
                  <a:rPr lang="es-MX" sz="2400" dirty="0" smtClean="0"/>
                  <a:t>Donde las </a:t>
                </a:r>
                <a:r>
                  <a:rPr lang="es-MX" sz="2400" dirty="0" err="1" smtClean="0"/>
                  <a:t>submatrices</a:t>
                </a:r>
                <a:r>
                  <a:rPr lang="es-MX" sz="2400" dirty="0" smtClean="0"/>
                  <a:t> </a:t>
                </a:r>
                <a:r>
                  <a:rPr lang="es-MX" sz="2400" i="1" dirty="0" smtClean="0"/>
                  <a:t>A-H</a:t>
                </a:r>
                <a:r>
                  <a:rPr lang="es-MX" sz="2400" dirty="0" smtClean="0"/>
                  <a:t> son de orden </a:t>
                </a:r>
                <a:r>
                  <a:rPr lang="es-MX" sz="2400" i="1" dirty="0" smtClean="0"/>
                  <a:t>n/2 </a:t>
                </a:r>
                <a:r>
                  <a:rPr lang="es-MX" dirty="0" smtClean="0"/>
                  <a:t>x</a:t>
                </a:r>
                <a:r>
                  <a:rPr lang="es-MX" sz="2400" dirty="0" smtClean="0"/>
                  <a:t> </a:t>
                </a:r>
                <a:r>
                  <a:rPr lang="es-MX" sz="2400" i="1" dirty="0" smtClean="0"/>
                  <a:t>n/2</a:t>
                </a:r>
                <a:endParaRPr lang="es-MX" sz="2400" i="1" dirty="0"/>
              </a:p>
              <a:p>
                <a:pPr algn="just">
                  <a:defRPr/>
                </a:pPr>
                <a:endParaRPr lang="es-MX" sz="2400" i="1" dirty="0" smtClean="0"/>
              </a:p>
              <a:p>
                <a:pPr algn="just">
                  <a:defRPr/>
                </a:pPr>
                <a:r>
                  <a:rPr lang="es-MX" sz="2400" dirty="0" smtClean="0"/>
                  <a:t>Así </a:t>
                </a:r>
                <a:r>
                  <a:rPr lang="es-MX" sz="2400" i="1" dirty="0" smtClean="0"/>
                  <a:t>Z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MX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MX" sz="2400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s-MX" sz="2400" b="0" i="1" smtClean="0">
                                  <a:latin typeface="Cambria Math"/>
                                </a:rPr>
                                <m:t>𝐸</m:t>
                              </m:r>
                              <m:r>
                                <a:rPr lang="es-MX" sz="2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s-MX" sz="2400" b="0" i="1" smtClean="0">
                                  <a:latin typeface="Cambria Math"/>
                                </a:rPr>
                                <m:t>𝐵𝐺</m:t>
                              </m:r>
                            </m:e>
                            <m:e>
                              <m:r>
                                <a:rPr lang="es-MX" sz="2400" b="0" i="1" smtClean="0">
                                  <a:latin typeface="Cambria Math"/>
                                </a:rPr>
                                <m:t>𝐴𝐹</m:t>
                              </m:r>
                              <m:r>
                                <a:rPr lang="es-MX" sz="2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s-MX" sz="2400" b="0" i="1" smtClean="0">
                                  <a:latin typeface="Cambria Math"/>
                                </a:rPr>
                                <m:t>𝐵𝐻</m:t>
                              </m:r>
                            </m:e>
                          </m:mr>
                          <m:mr>
                            <m:e>
                              <m:r>
                                <a:rPr lang="es-MX" sz="2400" i="1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s-MX" sz="2400" b="0" i="1" smtClean="0">
                                  <a:latin typeface="Cambria Math"/>
                                </a:rPr>
                                <m:t>𝐸</m:t>
                              </m:r>
                              <m:r>
                                <a:rPr lang="es-MX" sz="2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s-MX" sz="2400" b="0" i="1" smtClean="0">
                                  <a:latin typeface="Cambria Math"/>
                                </a:rPr>
                                <m:t>𝐷𝐺</m:t>
                              </m:r>
                            </m:e>
                            <m:e>
                              <m:r>
                                <a:rPr lang="es-MX" sz="2400" b="0" i="1" smtClean="0">
                                  <a:latin typeface="Cambria Math"/>
                                </a:rPr>
                                <m:t>𝐶𝐹</m:t>
                              </m:r>
                              <m:r>
                                <a:rPr lang="es-MX" sz="2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s-MX" sz="2400" b="0" i="1" smtClean="0">
                                  <a:latin typeface="Cambria Math"/>
                                </a:rPr>
                                <m:t>𝐷𝐻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MX" sz="2400" i="1" dirty="0" smtClean="0"/>
              </a:p>
              <a:p>
                <a:pPr algn="just">
                  <a:defRPr/>
                </a:pPr>
                <a:endParaRPr lang="es-MX" sz="2400" i="1" dirty="0"/>
              </a:p>
              <a:p>
                <a:pPr algn="just">
                  <a:defRPr/>
                </a:pPr>
                <a:r>
                  <a:rPr lang="es-MX" sz="2400" dirty="0" smtClean="0"/>
                  <a:t>Esta descomposición es obvia cuando </a:t>
                </a:r>
                <a:r>
                  <a:rPr lang="es-MX" sz="2400" i="1" dirty="0" smtClean="0"/>
                  <a:t>n</a:t>
                </a:r>
                <a:r>
                  <a:rPr lang="es-MX" sz="2400" dirty="0" smtClean="0"/>
                  <a:t>=2, pero se puede demostrar que funciona igualmente para valores mayores</a:t>
                </a:r>
              </a:p>
              <a:p>
                <a:pPr algn="just">
                  <a:defRPr/>
                </a:pPr>
                <a:endParaRPr lang="es-MX" sz="2400" dirty="0"/>
              </a:p>
              <a:p>
                <a:pPr algn="just">
                  <a:defRPr/>
                </a:pPr>
                <a:r>
                  <a:rPr lang="es-MX" sz="2400" dirty="0" smtClean="0"/>
                  <a:t>Ahora se pueden resolver recursivamente los 8 sub-problemas hasta alcanzar los casos base (</a:t>
                </a:r>
                <a:r>
                  <a:rPr lang="es-MX" sz="2400" i="1" dirty="0" smtClean="0"/>
                  <a:t>n</a:t>
                </a:r>
                <a:r>
                  <a:rPr lang="es-MX" sz="2400" dirty="0" smtClean="0"/>
                  <a:t>=1)</a:t>
                </a:r>
                <a:endParaRPr lang="es-MX" sz="2400" dirty="0"/>
              </a:p>
            </p:txBody>
          </p:sp>
        </mc:Choice>
        <mc:Fallback xmlns="">
          <p:sp>
            <p:nvSpPr>
              <p:cNvPr id="5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696" y="1052736"/>
                <a:ext cx="8497192" cy="5688632"/>
              </a:xfrm>
              <a:prstGeom prst="rect">
                <a:avLst/>
              </a:prstGeom>
              <a:blipFill rotWithShape="1">
                <a:blip r:embed="rId2"/>
                <a:stretch>
                  <a:fillRect l="-1148" r="-10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2 Conector recto"/>
          <p:cNvCxnSpPr/>
          <p:nvPr/>
        </p:nvCxnSpPr>
        <p:spPr>
          <a:xfrm>
            <a:off x="3447168" y="1155808"/>
            <a:ext cx="0" cy="51770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5854496" y="1151101"/>
            <a:ext cx="0" cy="51770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2915816" y="2880232"/>
            <a:ext cx="0" cy="51770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3137104" y="1426424"/>
            <a:ext cx="611744" cy="188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5544432" y="1412776"/>
            <a:ext cx="611744" cy="188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1650736" y="3139084"/>
            <a:ext cx="252028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94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755650" y="188913"/>
            <a:ext cx="78486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Solución mediante “divide </a:t>
            </a:r>
            <a:r>
              <a:rPr lang="es-MX" sz="3600" dirty="0"/>
              <a:t>&amp; </a:t>
            </a:r>
            <a:r>
              <a:rPr lang="es-MX" sz="3600" dirty="0" err="1"/>
              <a:t>conquer</a:t>
            </a:r>
            <a:r>
              <a:rPr lang="es-MX" sz="3600" dirty="0"/>
              <a:t>”</a:t>
            </a:r>
            <a:endParaRPr lang="es-ES" sz="3600" i="1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40696" y="1052736"/>
            <a:ext cx="849719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defRPr/>
            </a:pPr>
            <a:r>
              <a:rPr lang="es-MX" sz="2400" dirty="0" smtClean="0"/>
              <a:t>¿Cuál es la eficiencia de este algoritmo según el método maestro?</a:t>
            </a:r>
            <a:endParaRPr lang="es-MX" sz="24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9"/>
              <p:cNvSpPr>
                <a:spLocks noChangeArrowheads="1"/>
              </p:cNvSpPr>
              <p:nvPr/>
            </p:nvSpPr>
            <p:spPr bwMode="auto">
              <a:xfrm>
                <a:off x="323528" y="1988840"/>
                <a:ext cx="8497192" cy="2736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>
                  <a:defRPr/>
                </a:pPr>
                <a:r>
                  <a:rPr lang="es-MX" sz="2400" dirty="0" smtClean="0"/>
                  <a:t>a = 8, b = 2, d = 1</a:t>
                </a:r>
              </a:p>
              <a:p>
                <a:pPr algn="just">
                  <a:defRPr/>
                </a:pPr>
                <a:endParaRPr lang="es-MX" sz="2400" i="1" dirty="0"/>
              </a:p>
              <a:p>
                <a:pPr algn="just">
                  <a:defRPr/>
                </a:pPr>
                <a:r>
                  <a:rPr lang="es-MX" sz="2400" dirty="0" smtClean="0"/>
                  <a:t>Caso 3: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s-MX" sz="2400" i="1">
                            <a:latin typeface="Cambria Math"/>
                          </a:rPr>
                          <m:t>𝑎</m:t>
                        </m:r>
                        <m:r>
                          <a:rPr lang="es-MX" sz="2400" i="1">
                            <a:latin typeface="Cambria Math"/>
                          </a:rPr>
                          <m:t>&gt;</m:t>
                        </m:r>
                        <m:r>
                          <a:rPr lang="es-MX" sz="2400" i="1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s-MX" sz="2400" i="1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MX" sz="2400" dirty="0" smtClean="0"/>
                  <a:t>, por tanto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s-MX" sz="24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s-MX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MX" sz="2400" b="0" i="1" smtClean="0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s-MX" sz="2400" b="0" i="1" smtClean="0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  <m:r>
                          <a:rPr lang="es-MX" sz="2400" b="0" i="1" smtClean="0">
                            <a:latin typeface="Cambria Math"/>
                          </a:rPr>
                          <m:t>𝑎</m:t>
                        </m:r>
                      </m:sup>
                    </m:sSup>
                    <m:r>
                      <a:rPr lang="es-MX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s-MX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s-MX" sz="2400" i="1">
                            <a:latin typeface="Cambria Math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s-MX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MX" sz="2400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s-MX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MX" sz="2400" b="0" i="1" smtClean="0">
                            <a:latin typeface="Cambria Math"/>
                          </a:rPr>
                          <m:t>8</m:t>
                        </m:r>
                      </m:sup>
                    </m:sSup>
                    <m:r>
                      <a:rPr lang="es-MX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s-MX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s-MX" sz="24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s-MX" sz="24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s-MX" sz="2400" dirty="0" smtClean="0"/>
              </a:p>
              <a:p>
                <a:pPr algn="just">
                  <a:defRPr/>
                </a:pPr>
                <a:endParaRPr lang="es-MX" sz="2400" dirty="0"/>
              </a:p>
              <a:p>
                <a:pPr algn="just">
                  <a:defRPr/>
                </a:pPr>
                <a:r>
                  <a:rPr lang="es-MX" sz="2400" dirty="0" smtClean="0"/>
                  <a:t>Es decir, pese a usar la aproximación de “divide &amp; </a:t>
                </a:r>
                <a:r>
                  <a:rPr lang="es-MX" sz="2400" dirty="0" err="1" smtClean="0"/>
                  <a:t>conquer</a:t>
                </a:r>
                <a:r>
                  <a:rPr lang="es-MX" sz="2400" dirty="0" smtClean="0"/>
                  <a:t>”, la eficiencia sigue siendo la misma que con el método tradicional.</a:t>
                </a:r>
              </a:p>
            </p:txBody>
          </p:sp>
        </mc:Choice>
        <mc:Fallback>
          <p:sp>
            <p:nvSpPr>
              <p:cNvPr id="4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1988840"/>
                <a:ext cx="8497192" cy="2736304"/>
              </a:xfrm>
              <a:prstGeom prst="rect">
                <a:avLst/>
              </a:prstGeom>
              <a:blipFill rotWithShape="1">
                <a:blip r:embed="rId2"/>
                <a:stretch>
                  <a:fillRect l="-1076" t="-1559" r="-1148" b="-24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Rectángulo"/>
          <p:cNvSpPr/>
          <p:nvPr/>
        </p:nvSpPr>
        <p:spPr>
          <a:xfrm>
            <a:off x="323528" y="4725144"/>
            <a:ext cx="49103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s-MX" sz="2400" dirty="0"/>
              <a:t>¿Se podrá hacer algo al respecto?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4581128"/>
            <a:ext cx="1296144" cy="1352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805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755650" y="188913"/>
            <a:ext cx="78486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Solución mediante “divide </a:t>
            </a:r>
            <a:r>
              <a:rPr lang="es-MX" sz="3600" dirty="0"/>
              <a:t>&amp; </a:t>
            </a:r>
            <a:r>
              <a:rPr lang="es-MX" sz="3600" dirty="0" err="1"/>
              <a:t>conquer</a:t>
            </a:r>
            <a:r>
              <a:rPr lang="es-MX" sz="3600" dirty="0"/>
              <a:t>”</a:t>
            </a:r>
            <a:endParaRPr lang="es-ES" sz="3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9"/>
              <p:cNvSpPr>
                <a:spLocks noChangeArrowheads="1"/>
              </p:cNvSpPr>
              <p:nvPr/>
            </p:nvSpPr>
            <p:spPr bwMode="auto">
              <a:xfrm>
                <a:off x="340696" y="1052736"/>
                <a:ext cx="8497192" cy="5805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>
                  <a:defRPr/>
                </a:pPr>
                <a:r>
                  <a:rPr lang="es-MX" sz="2400" b="1" dirty="0" smtClean="0"/>
                  <a:t>Algoritmo de </a:t>
                </a:r>
                <a:r>
                  <a:rPr lang="es-MX" sz="2400" b="1" dirty="0" err="1" smtClean="0"/>
                  <a:t>Strassen</a:t>
                </a:r>
                <a:r>
                  <a:rPr lang="es-MX" sz="2400" b="1" dirty="0" smtClean="0"/>
                  <a:t>*:</a:t>
                </a:r>
              </a:p>
              <a:p>
                <a:pPr algn="just">
                  <a:defRPr/>
                </a:pPr>
                <a:endParaRPr lang="es-MX" sz="2400" i="1" dirty="0"/>
              </a:p>
              <a:p>
                <a:pPr algn="just">
                  <a:defRPr/>
                </a:pPr>
                <a:r>
                  <a:rPr lang="es-MX" sz="2400" dirty="0" smtClean="0"/>
                  <a:t>Igual definimos </a:t>
                </a:r>
                <a:r>
                  <a:rPr lang="es-MX" sz="2400" i="1" dirty="0" smtClean="0"/>
                  <a:t>X</a:t>
                </a:r>
                <a:r>
                  <a:rPr lang="es-MX" sz="2400" dirty="0" smtClean="0"/>
                  <a:t> </a:t>
                </a:r>
                <a:r>
                  <a:rPr lang="es-MX" sz="2400" dirty="0"/>
                  <a:t>como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MX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MX" sz="2400" i="1">
                                  <a:latin typeface="Cambria Math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s-MX" sz="2400" i="1">
                                  <a:latin typeface="Cambria Math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es-MX" sz="2400" i="1">
                                  <a:latin typeface="Cambria Math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s-MX" sz="2400" i="1">
                                  <a:latin typeface="Cambria Math"/>
                                </a:rPr>
                                <m:t>𝐷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MX" sz="2400" dirty="0"/>
                  <a:t> y </a:t>
                </a:r>
                <a:r>
                  <a:rPr lang="es-MX" sz="2400" i="1" dirty="0" err="1"/>
                  <a:t>Y</a:t>
                </a:r>
                <a:r>
                  <a:rPr lang="es-MX" sz="2400" dirty="0"/>
                  <a:t> como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MX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s-MX" sz="2400" i="1">
                                  <a:latin typeface="Cambria Math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s-MX" sz="2400" i="1">
                                  <a:latin typeface="Cambria Math"/>
                                </a:rPr>
                                <m:t>𝐹</m:t>
                              </m:r>
                            </m:e>
                          </m:mr>
                          <m:mr>
                            <m:e>
                              <m:r>
                                <a:rPr lang="es-MX" sz="2400" i="1">
                                  <a:latin typeface="Cambria Math"/>
                                </a:rPr>
                                <m:t>𝐺</m:t>
                              </m:r>
                            </m:e>
                            <m:e>
                              <m:r>
                                <a:rPr lang="es-MX" sz="2400" i="1">
                                  <a:latin typeface="Cambria Math"/>
                                </a:rPr>
                                <m:t>𝐻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MX" sz="2400" dirty="0"/>
              </a:p>
              <a:p>
                <a:pPr algn="just">
                  <a:defRPr/>
                </a:pPr>
                <a:endParaRPr lang="es-MX" sz="2400" dirty="0" smtClean="0"/>
              </a:p>
              <a:p>
                <a:pPr algn="just">
                  <a:defRPr/>
                </a:pPr>
                <a:r>
                  <a:rPr lang="es-MX" sz="2400" dirty="0" smtClean="0"/>
                  <a:t>Pero en vez de los 8 productos, utilizamos los siguientes 7:</a:t>
                </a:r>
              </a:p>
              <a:p>
                <a:pPr algn="just">
                  <a:defRPr/>
                </a:pPr>
                <a:endParaRPr lang="es-MX" sz="2400" dirty="0" smtClean="0"/>
              </a:p>
              <a:p>
                <a:pPr marL="342900" indent="-342900" algn="just">
                  <a:buFont typeface="Arial" pitchFamily="34" charset="0"/>
                  <a:buChar char="•"/>
                  <a:defRPr/>
                </a:pPr>
                <a:r>
                  <a:rPr lang="es-MX" sz="2400" i="1" dirty="0" smtClean="0"/>
                  <a:t>P1 = A(F-H)</a:t>
                </a:r>
              </a:p>
              <a:p>
                <a:pPr marL="342900" indent="-342900" algn="just">
                  <a:buFont typeface="Arial" pitchFamily="34" charset="0"/>
                  <a:buChar char="•"/>
                  <a:defRPr/>
                </a:pPr>
                <a:r>
                  <a:rPr lang="es-MX" sz="2400" i="1" dirty="0" smtClean="0"/>
                  <a:t>P2 = (A+B)H</a:t>
                </a:r>
              </a:p>
              <a:p>
                <a:pPr marL="342900" indent="-342900" algn="just">
                  <a:buFont typeface="Arial" pitchFamily="34" charset="0"/>
                  <a:buChar char="•"/>
                  <a:defRPr/>
                </a:pPr>
                <a:r>
                  <a:rPr lang="es-MX" sz="2400" i="1" dirty="0" smtClean="0"/>
                  <a:t>P3 = (C+D)E </a:t>
                </a:r>
              </a:p>
              <a:p>
                <a:pPr marL="342900" indent="-342900" algn="just">
                  <a:buFont typeface="Arial" pitchFamily="34" charset="0"/>
                  <a:buChar char="•"/>
                  <a:defRPr/>
                </a:pPr>
                <a:r>
                  <a:rPr lang="es-MX" sz="2400" i="1" dirty="0" smtClean="0"/>
                  <a:t>P4 = D(G-E)</a:t>
                </a:r>
              </a:p>
              <a:p>
                <a:pPr marL="342900" indent="-342900" algn="just">
                  <a:buFont typeface="Arial" pitchFamily="34" charset="0"/>
                  <a:buChar char="•"/>
                  <a:defRPr/>
                </a:pPr>
                <a:r>
                  <a:rPr lang="es-MX" sz="2400" i="1" dirty="0" smtClean="0"/>
                  <a:t>P5 = (A+D)(E+H)</a:t>
                </a:r>
              </a:p>
              <a:p>
                <a:pPr marL="342900" indent="-342900" algn="just">
                  <a:buFont typeface="Arial" pitchFamily="34" charset="0"/>
                  <a:buChar char="•"/>
                  <a:defRPr/>
                </a:pPr>
                <a:r>
                  <a:rPr lang="es-MX" sz="2400" i="1" dirty="0" smtClean="0"/>
                  <a:t>P6 = (B-D)(G+H)</a:t>
                </a:r>
              </a:p>
              <a:p>
                <a:pPr marL="342900" indent="-342900" algn="just">
                  <a:buFont typeface="Arial" pitchFamily="34" charset="0"/>
                  <a:buChar char="•"/>
                  <a:defRPr/>
                </a:pPr>
                <a:r>
                  <a:rPr lang="es-MX" sz="2400" i="1" dirty="0" smtClean="0"/>
                  <a:t>P7 = (A-C)(</a:t>
                </a:r>
                <a:r>
                  <a:rPr lang="es-MX" sz="2400" i="1" dirty="0"/>
                  <a:t>E</a:t>
                </a:r>
                <a:r>
                  <a:rPr lang="es-MX" sz="2400" i="1" dirty="0" smtClean="0"/>
                  <a:t>+F)</a:t>
                </a:r>
                <a:endParaRPr lang="es-MX" sz="2400" i="1" dirty="0"/>
              </a:p>
              <a:p>
                <a:pPr algn="just">
                  <a:defRPr/>
                </a:pPr>
                <a:endParaRPr lang="es-MX" sz="2400" i="1" dirty="0" smtClean="0"/>
              </a:p>
              <a:p>
                <a:pPr algn="just">
                  <a:defRPr/>
                </a:pPr>
                <a:r>
                  <a:rPr lang="es-MX" sz="2400" i="1" dirty="0" smtClean="0"/>
                  <a:t>*</a:t>
                </a:r>
                <a:r>
                  <a:rPr lang="es-MX" sz="1400" dirty="0">
                    <a:hlinkClick r:id="rId2"/>
                  </a:rPr>
                  <a:t>http://en.wikipedia.org/wiki/Volker_Strassen</a:t>
                </a:r>
                <a:endParaRPr lang="es-MX" sz="2400" dirty="0"/>
              </a:p>
            </p:txBody>
          </p:sp>
        </mc:Choice>
        <mc:Fallback xmlns="">
          <p:sp>
            <p:nvSpPr>
              <p:cNvPr id="5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696" y="1052736"/>
                <a:ext cx="8497192" cy="5805264"/>
              </a:xfrm>
              <a:prstGeom prst="rect">
                <a:avLst/>
              </a:prstGeom>
              <a:blipFill rotWithShape="1">
                <a:blip r:embed="rId3"/>
                <a:stretch>
                  <a:fillRect l="-1148" t="-735" b="-28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5 Conector recto"/>
          <p:cNvCxnSpPr/>
          <p:nvPr/>
        </p:nvCxnSpPr>
        <p:spPr>
          <a:xfrm>
            <a:off x="4139952" y="1890475"/>
            <a:ext cx="0" cy="51770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547280" y="1885768"/>
            <a:ext cx="0" cy="51770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3829888" y="2161091"/>
            <a:ext cx="611744" cy="188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6237216" y="2147443"/>
            <a:ext cx="611744" cy="188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3293024" y="3789040"/>
                <a:ext cx="5743472" cy="180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>
                  <a:defRPr/>
                </a:pPr>
                <a:r>
                  <a:rPr lang="es-MX" sz="2400" dirty="0" smtClean="0"/>
                  <a:t>Así </a:t>
                </a:r>
                <a:r>
                  <a:rPr lang="es-MX" sz="2400" i="1" dirty="0"/>
                  <a:t>Z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MX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MX" sz="2400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s-MX" sz="2400" i="1">
                                  <a:latin typeface="Cambria Math"/>
                                </a:rPr>
                                <m:t>𝐸</m:t>
                              </m:r>
                              <m:r>
                                <a:rPr lang="es-MX" sz="24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s-MX" sz="2400" i="1">
                                  <a:latin typeface="Cambria Math"/>
                                </a:rPr>
                                <m:t>𝐵𝐺</m:t>
                              </m:r>
                            </m:e>
                            <m:e>
                              <m:r>
                                <a:rPr lang="es-MX" sz="2400" i="1">
                                  <a:latin typeface="Cambria Math"/>
                                </a:rPr>
                                <m:t>𝐴𝐹</m:t>
                              </m:r>
                              <m:r>
                                <a:rPr lang="es-MX" sz="24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s-MX" sz="2400" i="1">
                                  <a:latin typeface="Cambria Math"/>
                                </a:rPr>
                                <m:t>𝐵𝐻</m:t>
                              </m:r>
                            </m:e>
                          </m:mr>
                          <m:mr>
                            <m:e>
                              <m:r>
                                <a:rPr lang="es-MX" sz="2400" i="1">
                                  <a:latin typeface="Cambria Math"/>
                                </a:rPr>
                                <m:t>𝐶𝐸</m:t>
                              </m:r>
                              <m:r>
                                <a:rPr lang="es-MX" sz="24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s-MX" sz="2400" i="1">
                                  <a:latin typeface="Cambria Math"/>
                                </a:rPr>
                                <m:t>𝐷𝐺</m:t>
                              </m:r>
                            </m:e>
                            <m:e>
                              <m:r>
                                <a:rPr lang="es-MX" sz="2400" i="1">
                                  <a:latin typeface="Cambria Math"/>
                                </a:rPr>
                                <m:t>𝐶𝐹</m:t>
                              </m:r>
                              <m:r>
                                <a:rPr lang="es-MX" sz="24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s-MX" sz="2400" i="1">
                                  <a:latin typeface="Cambria Math"/>
                                </a:rPr>
                                <m:t>𝐷𝐻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MX" sz="2400" dirty="0" smtClean="0"/>
                  <a:t> pasa a ser:</a:t>
                </a:r>
                <a:endParaRPr lang="es-MX" sz="2400" i="1" dirty="0" smtClean="0">
                  <a:latin typeface="Cambria Math"/>
                </a:endParaRPr>
              </a:p>
              <a:p>
                <a:pPr algn="just">
                  <a:defRPr/>
                </a:pPr>
                <a:endParaRPr lang="es-MX" sz="2400" i="1" dirty="0" smtClean="0">
                  <a:latin typeface="Cambria Math"/>
                </a:endParaRPr>
              </a:p>
              <a:p>
                <a:pPr algn="just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MX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2400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s-MX" sz="2400" b="0" i="1" smtClean="0">
                                    <a:latin typeface="Cambria Math"/>
                                  </a:rPr>
                                  <m:t>5+</m:t>
                                </m:r>
                                <m:r>
                                  <a:rPr lang="es-MX" sz="2400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s-MX" sz="2400" b="0" i="1" smtClean="0">
                                    <a:latin typeface="Cambria Math"/>
                                  </a:rPr>
                                  <m:t>4−</m:t>
                                </m:r>
                                <m:r>
                                  <a:rPr lang="es-MX" sz="2400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s-MX" sz="2400" b="0" i="1" smtClean="0">
                                    <a:latin typeface="Cambria Math"/>
                                  </a:rPr>
                                  <m:t>2+</m:t>
                                </m:r>
                                <m:r>
                                  <a:rPr lang="es-MX" sz="2400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s-MX" sz="2400" b="0" i="1" smtClean="0">
                                    <a:latin typeface="Cambria Math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s-MX" sz="2400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s-MX" sz="2400" b="0" i="1" smtClean="0">
                                    <a:latin typeface="Cambria Math"/>
                                  </a:rPr>
                                  <m:t>1+</m:t>
                                </m:r>
                                <m:r>
                                  <a:rPr lang="es-MX" sz="2400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s-MX" sz="2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400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s-MX" sz="2400" b="0" i="1" smtClean="0">
                                    <a:latin typeface="Cambria Math"/>
                                  </a:rPr>
                                  <m:t>3+</m:t>
                                </m:r>
                                <m:r>
                                  <a:rPr lang="es-MX" sz="2400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s-MX" sz="24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s-MX" sz="2400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s-MX" sz="2400" b="0" i="1" smtClean="0">
                                    <a:latin typeface="Cambria Math"/>
                                  </a:rPr>
                                  <m:t>1+</m:t>
                                </m:r>
                                <m:r>
                                  <a:rPr lang="es-MX" sz="2400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s-MX" sz="2400" b="0" i="1" smtClean="0">
                                    <a:latin typeface="Cambria Math"/>
                                  </a:rPr>
                                  <m:t>5−</m:t>
                                </m:r>
                                <m:r>
                                  <a:rPr lang="es-MX" sz="2400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s-MX" sz="2400" b="0" i="1" smtClean="0">
                                    <a:latin typeface="Cambria Math"/>
                                  </a:rPr>
                                  <m:t>3−</m:t>
                                </m:r>
                                <m:r>
                                  <a:rPr lang="es-MX" sz="2400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s-MX" sz="2400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sz="2400" dirty="0" smtClean="0"/>
              </a:p>
            </p:txBody>
          </p:sp>
        </mc:Choice>
        <mc:Fallback xmlns="">
          <p:sp>
            <p:nvSpPr>
              <p:cNvPr id="12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93024" y="3789040"/>
                <a:ext cx="5743472" cy="1800200"/>
              </a:xfrm>
              <a:prstGeom prst="rect">
                <a:avLst/>
              </a:prstGeom>
              <a:blipFill rotWithShape="1">
                <a:blip r:embed="rId4"/>
                <a:stretch>
                  <a:fillRect l="-1592" r="-11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12 Conector recto"/>
          <p:cNvCxnSpPr/>
          <p:nvPr/>
        </p:nvCxnSpPr>
        <p:spPr>
          <a:xfrm>
            <a:off x="5868144" y="3918854"/>
            <a:ext cx="0" cy="51770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03064" y="4177706"/>
            <a:ext cx="252028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6125112" y="4886022"/>
            <a:ext cx="0" cy="51770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3491880" y="5144874"/>
            <a:ext cx="532859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54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755650" y="188913"/>
            <a:ext cx="78486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Solución mediante “divide </a:t>
            </a:r>
            <a:r>
              <a:rPr lang="es-MX" sz="3600" dirty="0"/>
              <a:t>&amp; </a:t>
            </a:r>
            <a:r>
              <a:rPr lang="es-MX" sz="3600" dirty="0" err="1"/>
              <a:t>conquer</a:t>
            </a:r>
            <a:r>
              <a:rPr lang="es-MX" sz="3600" dirty="0"/>
              <a:t>”</a:t>
            </a:r>
            <a:endParaRPr lang="es-ES" sz="3600" i="1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68688" y="1340768"/>
            <a:ext cx="5743472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defRPr/>
            </a:pPr>
            <a:r>
              <a:rPr lang="es-MX" sz="2400" dirty="0" smtClean="0"/>
              <a:t>¿Cómo se ve afectada la eficiencia?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50" y="1681752"/>
            <a:ext cx="20002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10 CuadroTexto"/>
              <p:cNvSpPr txBox="1">
                <a:spLocks noChangeArrowheads="1"/>
              </p:cNvSpPr>
              <p:nvPr/>
            </p:nvSpPr>
            <p:spPr bwMode="auto">
              <a:xfrm>
                <a:off x="755650" y="2367994"/>
                <a:ext cx="3924300" cy="465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s-MX" sz="2000" dirty="0" smtClean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0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s-MX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s-MX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MX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s-MX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MX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(7)</m:t>
                        </m:r>
                      </m:sup>
                    </m:sSup>
                  </m:oMath>
                </a14:m>
                <a:r>
                  <a:rPr lang="es-MX" sz="2000" dirty="0" smtClean="0">
                    <a:solidFill>
                      <a:srgbClr val="FF0000"/>
                    </a:solidFill>
                  </a:rPr>
                  <a:t>)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s-MX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m:rPr>
                            <m:nor/>
                          </m:rPr>
                          <a:rPr lang="es-MX" sz="2000" b="0" i="0" dirty="0" smtClean="0">
                            <a:solidFill>
                              <a:srgbClr val="FF0000"/>
                            </a:solidFill>
                          </a:rPr>
                          <m:t>2.81</m:t>
                        </m:r>
                      </m:sup>
                    </m:sSup>
                  </m:oMath>
                </a14:m>
                <a:r>
                  <a:rPr lang="es-MX" sz="2000" dirty="0" smtClean="0">
                    <a:solidFill>
                      <a:srgbClr val="FF0000"/>
                    </a:solidFill>
                  </a:rPr>
                  <a:t>) &lt;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s-MX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m:rPr>
                            <m:nor/>
                          </m:rPr>
                          <a:rPr lang="es-MX" sz="2000" b="0" i="0" dirty="0" smtClean="0">
                            <a:solidFill>
                              <a:srgbClr val="FF0000"/>
                            </a:solidFill>
                          </a:rPr>
                          <m:t>3</m:t>
                        </m:r>
                      </m:sup>
                    </m:sSup>
                  </m:oMath>
                </a14:m>
                <a:r>
                  <a:rPr lang="es-MX" sz="2000" dirty="0" smtClean="0">
                    <a:solidFill>
                      <a:srgbClr val="FF0000"/>
                    </a:solidFill>
                  </a:rPr>
                  <a:t>)</a:t>
                </a:r>
                <a:endParaRPr lang="es-CO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1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650" y="2367994"/>
                <a:ext cx="3924300" cy="465192"/>
              </a:xfrm>
              <a:prstGeom prst="rect">
                <a:avLst/>
              </a:prstGeom>
              <a:blipFill rotWithShape="1">
                <a:blip r:embed="rId3"/>
                <a:stretch>
                  <a:fillRect l="-1708" b="-220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68688" y="3501008"/>
            <a:ext cx="5743472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defRPr/>
            </a:pPr>
            <a:r>
              <a:rPr lang="es-MX" sz="2400" dirty="0" smtClean="0"/>
              <a:t>¿De dónde sacó </a:t>
            </a:r>
            <a:r>
              <a:rPr lang="es-MX" sz="2400" dirty="0" err="1" smtClean="0"/>
              <a:t>Strassen</a:t>
            </a:r>
            <a:r>
              <a:rPr lang="es-MX" sz="2400" dirty="0" smtClean="0"/>
              <a:t> esa solución?</a:t>
            </a:r>
          </a:p>
        </p:txBody>
      </p:sp>
    </p:spTree>
    <p:extLst>
      <p:ext uri="{BB962C8B-B14F-4D97-AF65-F5344CB8AC3E}">
        <p14:creationId xmlns:p14="http://schemas.microsoft.com/office/powerpoint/2010/main" val="328454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468313" y="260350"/>
            <a:ext cx="82804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4000"/>
              <a:t>Tareas</a:t>
            </a:r>
            <a:endParaRPr lang="es-ES" sz="4000"/>
          </a:p>
        </p:txBody>
      </p:sp>
      <p:sp>
        <p:nvSpPr>
          <p:cNvPr id="13315" name="Rectangle 9"/>
          <p:cNvSpPr>
            <a:spLocks noChangeArrowheads="1"/>
          </p:cNvSpPr>
          <p:nvPr/>
        </p:nvSpPr>
        <p:spPr bwMode="auto">
          <a:xfrm>
            <a:off x="609600" y="1196975"/>
            <a:ext cx="799465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just">
              <a:buFont typeface="+mj-lt"/>
              <a:buAutoNum type="arabicPeriod"/>
              <a:defRPr/>
            </a:pPr>
            <a:r>
              <a:rPr lang="es-MX" sz="2400" dirty="0" smtClean="0"/>
              <a:t>Leer los capítulos 4.1 y 4.2 de </a:t>
            </a:r>
            <a:r>
              <a:rPr lang="es-MX" sz="2400" i="1" dirty="0" err="1" smtClean="0"/>
              <a:t>Introduction</a:t>
            </a:r>
            <a:r>
              <a:rPr lang="es-MX" sz="2400" i="1" dirty="0" smtClean="0"/>
              <a:t> </a:t>
            </a:r>
            <a:r>
              <a:rPr lang="es-MX" sz="2400" i="1" dirty="0" err="1" smtClean="0"/>
              <a:t>to</a:t>
            </a:r>
            <a:r>
              <a:rPr lang="es-MX" sz="2400" i="1" dirty="0" smtClean="0"/>
              <a:t> </a:t>
            </a:r>
            <a:r>
              <a:rPr lang="es-MX" sz="2400" i="1" dirty="0" err="1" smtClean="0"/>
              <a:t>Algorithms</a:t>
            </a:r>
            <a:r>
              <a:rPr lang="es-MX" sz="2400" dirty="0"/>
              <a:t>.</a:t>
            </a:r>
          </a:p>
          <a:p>
            <a:pPr marL="457200" indent="-457200" algn="just">
              <a:buFont typeface="+mj-lt"/>
              <a:buAutoNum type="arabicPeriod"/>
              <a:defRPr/>
            </a:pPr>
            <a:endParaRPr lang="es-MX" sz="2400" dirty="0" smtClean="0"/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es-MX" sz="2400" dirty="0"/>
              <a:t>Programar el algoritmo visto para el problema del máximo sub-arreglo.</a:t>
            </a:r>
          </a:p>
          <a:p>
            <a:pPr marL="457200" indent="-457200" algn="just">
              <a:buFont typeface="+mj-lt"/>
              <a:buAutoNum type="arabicPeriod"/>
              <a:defRPr/>
            </a:pPr>
            <a:endParaRPr lang="es-MX" sz="2400" i="1" dirty="0"/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es-MX" sz="2400" dirty="0" smtClean="0"/>
              <a:t>Programar </a:t>
            </a:r>
            <a:r>
              <a:rPr lang="es-MX" sz="2400" dirty="0"/>
              <a:t>el algoritmo visto para el problema de la multiplicación de enteros (leer los números como </a:t>
            </a:r>
            <a:r>
              <a:rPr lang="es-MX" sz="2400" dirty="0" err="1"/>
              <a:t>strings</a:t>
            </a:r>
            <a:r>
              <a:rPr lang="es-MX" sz="2400" dirty="0"/>
              <a:t> siendo cada dígito un carácter).</a:t>
            </a:r>
          </a:p>
          <a:p>
            <a:pPr marL="457200" indent="-457200" algn="just">
              <a:buFont typeface="+mj-lt"/>
              <a:buAutoNum type="arabicPeriod"/>
              <a:defRPr/>
            </a:pPr>
            <a:endParaRPr lang="es-MX" sz="2400" dirty="0"/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es-MX" sz="2400" dirty="0" smtClean="0"/>
              <a:t>Programar </a:t>
            </a:r>
            <a:r>
              <a:rPr lang="es-MX" sz="2400" dirty="0"/>
              <a:t>el algoritmo visto para el problema de </a:t>
            </a:r>
            <a:r>
              <a:rPr lang="es-MX" sz="2400" dirty="0" smtClean="0"/>
              <a:t>la multiplicación </a:t>
            </a:r>
            <a:r>
              <a:rPr lang="es-MX" sz="2400" dirty="0" err="1" smtClean="0"/>
              <a:t>Strassen</a:t>
            </a:r>
            <a:r>
              <a:rPr lang="es-MX" sz="2400" dirty="0" smtClean="0"/>
              <a:t> de matrices.</a:t>
            </a:r>
          </a:p>
          <a:p>
            <a:pPr marL="457200" indent="-457200" algn="just">
              <a:buFont typeface="+mj-lt"/>
              <a:buAutoNum type="arabicPeriod"/>
              <a:defRPr/>
            </a:pPr>
            <a:endParaRPr lang="es-MX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9"/>
          <p:cNvSpPr>
            <a:spLocks noChangeArrowheads="1"/>
          </p:cNvSpPr>
          <p:nvPr/>
        </p:nvSpPr>
        <p:spPr bwMode="auto">
          <a:xfrm>
            <a:off x="395288" y="1413446"/>
            <a:ext cx="8353425" cy="1151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b="1" dirty="0"/>
              <a:t>Entrada:</a:t>
            </a:r>
            <a:r>
              <a:rPr lang="es-MX" sz="2400" dirty="0"/>
              <a:t> </a:t>
            </a:r>
            <a:r>
              <a:rPr lang="es-MX" sz="2400" dirty="0" smtClean="0"/>
              <a:t>Un arreglo </a:t>
            </a:r>
            <a:r>
              <a:rPr lang="es-MX" sz="2400" i="1" dirty="0" smtClean="0"/>
              <a:t>A</a:t>
            </a:r>
            <a:r>
              <a:rPr lang="es-MX" sz="2400" dirty="0" smtClean="0"/>
              <a:t> con </a:t>
            </a:r>
            <a:r>
              <a:rPr lang="es-MX" sz="2400" i="1" dirty="0" smtClean="0"/>
              <a:t>n</a:t>
            </a:r>
            <a:r>
              <a:rPr lang="es-MX" sz="2400" dirty="0" smtClean="0"/>
              <a:t> valores numéricos</a:t>
            </a:r>
            <a:endParaRPr lang="es-MX" sz="2400" dirty="0"/>
          </a:p>
          <a:p>
            <a:pPr algn="just"/>
            <a:endParaRPr lang="es-MX" sz="2400" dirty="0"/>
          </a:p>
          <a:p>
            <a:pPr algn="just"/>
            <a:r>
              <a:rPr lang="es-MX" sz="2400" b="1" dirty="0"/>
              <a:t>Salida:</a:t>
            </a:r>
            <a:r>
              <a:rPr lang="es-MX" sz="2400" dirty="0"/>
              <a:t> </a:t>
            </a:r>
            <a:r>
              <a:rPr lang="es-MX" sz="2400" smtClean="0"/>
              <a:t>Índices</a:t>
            </a:r>
            <a:r>
              <a:rPr lang="es-MX" sz="2400" i="1" smtClean="0"/>
              <a:t> i&lt;j</a:t>
            </a:r>
            <a:r>
              <a:rPr lang="es-MX" sz="2400" smtClean="0"/>
              <a:t> </a:t>
            </a:r>
            <a:r>
              <a:rPr lang="es-MX" sz="2400" dirty="0" smtClean="0"/>
              <a:t>(0:n-1) que maximizan A</a:t>
            </a:r>
            <a:r>
              <a:rPr lang="es-MX" dirty="0" smtClean="0"/>
              <a:t>j</a:t>
            </a:r>
            <a:r>
              <a:rPr lang="es-MX" sz="2400" dirty="0" smtClean="0"/>
              <a:t> - </a:t>
            </a:r>
            <a:r>
              <a:rPr lang="es-MX" sz="2400" dirty="0" err="1" smtClean="0"/>
              <a:t>Ai</a:t>
            </a:r>
            <a:endParaRPr lang="es-MX" sz="2400" i="1" dirty="0"/>
          </a:p>
          <a:p>
            <a:pPr algn="just"/>
            <a:endParaRPr lang="es-MX" sz="2400" dirty="0"/>
          </a:p>
        </p:txBody>
      </p:sp>
      <p:sp>
        <p:nvSpPr>
          <p:cNvPr id="4102" name="Rectangle 8"/>
          <p:cNvSpPr>
            <a:spLocks noChangeArrowheads="1"/>
          </p:cNvSpPr>
          <p:nvPr/>
        </p:nvSpPr>
        <p:spPr bwMode="auto">
          <a:xfrm>
            <a:off x="755650" y="116632"/>
            <a:ext cx="784860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/>
              <a:t>El problema de </a:t>
            </a:r>
            <a:r>
              <a:rPr lang="es-MX" sz="3600" dirty="0" smtClean="0"/>
              <a:t>encontrar el máximo sub-arreglo</a:t>
            </a:r>
            <a:endParaRPr lang="es-ES" sz="3600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36" y="3222427"/>
            <a:ext cx="7611396" cy="2222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Flecha arriba"/>
          <p:cNvSpPr/>
          <p:nvPr/>
        </p:nvSpPr>
        <p:spPr>
          <a:xfrm>
            <a:off x="4297616" y="5445224"/>
            <a:ext cx="251966" cy="360040"/>
          </a:xfrm>
          <a:prstGeom prst="upArrow">
            <a:avLst/>
          </a:prstGeom>
          <a:solidFill>
            <a:srgbClr val="3366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Flecha arriba"/>
          <p:cNvSpPr/>
          <p:nvPr/>
        </p:nvSpPr>
        <p:spPr>
          <a:xfrm flipV="1">
            <a:off x="5948922" y="3356992"/>
            <a:ext cx="251966" cy="351656"/>
          </a:xfrm>
          <a:prstGeom prst="upArrow">
            <a:avLst/>
          </a:prstGeom>
          <a:solidFill>
            <a:srgbClr val="3366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7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028993"/>
            <a:ext cx="1296144" cy="1352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3" name="Rectangle 9"/>
          <p:cNvSpPr>
            <a:spLocks noChangeArrowheads="1"/>
          </p:cNvSpPr>
          <p:nvPr/>
        </p:nvSpPr>
        <p:spPr bwMode="auto">
          <a:xfrm>
            <a:off x="395288" y="1341438"/>
            <a:ext cx="8353425" cy="4247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dirty="0"/>
              <a:t>Primera solución: búsqueda por fuerza bruta!</a:t>
            </a:r>
          </a:p>
          <a:p>
            <a:pPr algn="just"/>
            <a:endParaRPr lang="es-MX" sz="2400" dirty="0"/>
          </a:p>
          <a:p>
            <a:pPr algn="just"/>
            <a:r>
              <a:rPr lang="es-MX" sz="2000" dirty="0" err="1"/>
              <a:t>function</a:t>
            </a:r>
            <a:r>
              <a:rPr lang="es-MX" sz="2000" dirty="0"/>
              <a:t> </a:t>
            </a:r>
            <a:r>
              <a:rPr lang="es-MX" sz="2000" dirty="0" err="1" smtClean="0"/>
              <a:t>maxSubarray</a:t>
            </a:r>
            <a:r>
              <a:rPr lang="es-MX" sz="2000" dirty="0" smtClean="0"/>
              <a:t>(A, </a:t>
            </a:r>
            <a:r>
              <a:rPr lang="es-MX" sz="2000" dirty="0"/>
              <a:t>n){</a:t>
            </a:r>
          </a:p>
          <a:p>
            <a:pPr algn="just"/>
            <a:r>
              <a:rPr lang="es-MX" sz="2000" dirty="0"/>
              <a:t>   </a:t>
            </a:r>
            <a:r>
              <a:rPr lang="es-MX" sz="2000" dirty="0" err="1" smtClean="0"/>
              <a:t>max</a:t>
            </a:r>
            <a:r>
              <a:rPr lang="es-MX" sz="2000" dirty="0" smtClean="0"/>
              <a:t> </a:t>
            </a:r>
            <a:r>
              <a:rPr lang="es-MX" sz="2000" dirty="0"/>
              <a:t>= </a:t>
            </a:r>
            <a:r>
              <a:rPr lang="es-MX" sz="2000" dirty="0" smtClean="0"/>
              <a:t>0, p = 0, q = 0</a:t>
            </a:r>
            <a:endParaRPr lang="es-MX" sz="2000" dirty="0"/>
          </a:p>
          <a:p>
            <a:pPr algn="just"/>
            <a:r>
              <a:rPr lang="es-MX" sz="2000" dirty="0"/>
              <a:t>   </a:t>
            </a:r>
            <a:r>
              <a:rPr lang="es-MX" sz="2000" dirty="0" err="1"/>
              <a:t>for</a:t>
            </a:r>
            <a:r>
              <a:rPr lang="es-MX" sz="2000" dirty="0"/>
              <a:t> i=0:n-2{</a:t>
            </a:r>
          </a:p>
          <a:p>
            <a:pPr algn="just"/>
            <a:r>
              <a:rPr lang="es-MX" sz="2000" dirty="0"/>
              <a:t>      </a:t>
            </a:r>
            <a:r>
              <a:rPr lang="es-MX" sz="2000" dirty="0" err="1"/>
              <a:t>for</a:t>
            </a:r>
            <a:r>
              <a:rPr lang="es-MX" sz="2000"/>
              <a:t> </a:t>
            </a:r>
            <a:r>
              <a:rPr lang="es-MX" sz="2000" smtClean="0"/>
              <a:t>j=i+1:n-1</a:t>
            </a:r>
            <a:r>
              <a:rPr lang="es-MX" sz="2000" dirty="0"/>
              <a:t>{</a:t>
            </a:r>
          </a:p>
          <a:p>
            <a:pPr algn="just"/>
            <a:r>
              <a:rPr lang="es-MX" sz="2000" dirty="0"/>
              <a:t>         </a:t>
            </a:r>
            <a:r>
              <a:rPr lang="es-MX" sz="2000" dirty="0" err="1"/>
              <a:t>if</a:t>
            </a:r>
            <a:r>
              <a:rPr lang="es-MX" sz="2000" dirty="0"/>
              <a:t> </a:t>
            </a:r>
            <a:r>
              <a:rPr lang="es-MX" sz="2000" dirty="0" smtClean="0"/>
              <a:t>((Aj – </a:t>
            </a:r>
            <a:r>
              <a:rPr lang="es-MX" sz="2000" dirty="0" err="1" smtClean="0"/>
              <a:t>Ai</a:t>
            </a:r>
            <a:r>
              <a:rPr lang="es-MX" sz="2000" dirty="0" smtClean="0"/>
              <a:t>) &gt; </a:t>
            </a:r>
            <a:r>
              <a:rPr lang="es-MX" sz="2000" dirty="0" err="1" smtClean="0"/>
              <a:t>max</a:t>
            </a:r>
            <a:r>
              <a:rPr lang="es-MX" sz="2000" dirty="0" smtClean="0"/>
              <a:t>){</a:t>
            </a:r>
          </a:p>
          <a:p>
            <a:pPr algn="just"/>
            <a:r>
              <a:rPr lang="es-MX" sz="2000" dirty="0"/>
              <a:t> </a:t>
            </a:r>
            <a:r>
              <a:rPr lang="es-MX" sz="2000" dirty="0" smtClean="0"/>
              <a:t>           </a:t>
            </a:r>
            <a:r>
              <a:rPr lang="es-MX" sz="2000" dirty="0" err="1" smtClean="0"/>
              <a:t>max</a:t>
            </a:r>
            <a:r>
              <a:rPr lang="es-MX" sz="2000" dirty="0"/>
              <a:t> = </a:t>
            </a:r>
            <a:r>
              <a:rPr lang="es-MX" sz="2000" dirty="0" smtClean="0"/>
              <a:t>Aj </a:t>
            </a:r>
            <a:r>
              <a:rPr lang="es-MX" sz="2000" dirty="0"/>
              <a:t>– </a:t>
            </a:r>
            <a:r>
              <a:rPr lang="es-MX" sz="2000" dirty="0" err="1" smtClean="0"/>
              <a:t>Ai</a:t>
            </a:r>
            <a:endParaRPr lang="es-MX" sz="2000" dirty="0" smtClean="0"/>
          </a:p>
          <a:p>
            <a:pPr algn="just"/>
            <a:r>
              <a:rPr lang="es-MX" sz="2000" dirty="0"/>
              <a:t> </a:t>
            </a:r>
            <a:r>
              <a:rPr lang="es-MX" sz="2000" dirty="0" smtClean="0"/>
              <a:t>           p = i, q = j </a:t>
            </a:r>
            <a:endParaRPr lang="es-MX" sz="2000" dirty="0"/>
          </a:p>
          <a:p>
            <a:pPr algn="just"/>
            <a:r>
              <a:rPr lang="es-MX" sz="2000" dirty="0"/>
              <a:t>      }</a:t>
            </a:r>
          </a:p>
          <a:p>
            <a:pPr algn="just"/>
            <a:r>
              <a:rPr lang="es-MX" sz="2000" dirty="0"/>
              <a:t>   }</a:t>
            </a:r>
          </a:p>
          <a:p>
            <a:pPr algn="just"/>
            <a:r>
              <a:rPr lang="es-MX" sz="2000" dirty="0"/>
              <a:t>   </a:t>
            </a:r>
            <a:r>
              <a:rPr lang="es-MX" sz="2000" dirty="0" err="1"/>
              <a:t>return</a:t>
            </a:r>
            <a:r>
              <a:rPr lang="es-MX" sz="2000" dirty="0"/>
              <a:t> </a:t>
            </a:r>
            <a:r>
              <a:rPr lang="es-MX" sz="2000" dirty="0" smtClean="0"/>
              <a:t>p, q</a:t>
            </a:r>
            <a:endParaRPr lang="es-MX" sz="2000" dirty="0"/>
          </a:p>
          <a:p>
            <a:pPr algn="just"/>
            <a:r>
              <a:rPr lang="es-MX" sz="2000" dirty="0" smtClean="0"/>
              <a:t>}</a:t>
            </a:r>
            <a:r>
              <a:rPr lang="es-MX" sz="2400" dirty="0" smtClean="0"/>
              <a:t> </a:t>
            </a:r>
            <a:endParaRPr lang="es-MX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7 CuadroTexto"/>
              <p:cNvSpPr txBox="1">
                <a:spLocks noChangeArrowheads="1"/>
              </p:cNvSpPr>
              <p:nvPr/>
            </p:nvSpPr>
            <p:spPr bwMode="auto">
              <a:xfrm>
                <a:off x="3492624" y="5775350"/>
                <a:ext cx="12954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s-MX" sz="2400" dirty="0" smtClean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s-MX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s-MX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sz="2400" dirty="0" smtClean="0">
                    <a:solidFill>
                      <a:srgbClr val="FF0000"/>
                    </a:solidFill>
                  </a:rPr>
                  <a:t>)</a:t>
                </a:r>
                <a:endParaRPr lang="es-CO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92624" y="5775350"/>
                <a:ext cx="129540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547" t="-9211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55650" y="116632"/>
            <a:ext cx="784860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/>
              <a:t>El problema de </a:t>
            </a:r>
            <a:r>
              <a:rPr lang="es-MX" sz="3600" dirty="0" smtClean="0"/>
              <a:t>encontrar el máximo sub-arreglo</a:t>
            </a:r>
            <a:endParaRPr lang="es-ES" sz="3600" i="1" dirty="0"/>
          </a:p>
        </p:txBody>
      </p:sp>
      <p:sp>
        <p:nvSpPr>
          <p:cNvPr id="2" name="1 Rectángulo"/>
          <p:cNvSpPr/>
          <p:nvPr/>
        </p:nvSpPr>
        <p:spPr>
          <a:xfrm>
            <a:off x="323528" y="5775647"/>
            <a:ext cx="3284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MX" sz="2400" dirty="0"/>
              <a:t>¿Cuál es la </a:t>
            </a:r>
            <a:r>
              <a:rPr lang="es-MX" sz="2400" dirty="0" smtClean="0"/>
              <a:t>eficiencia</a:t>
            </a:r>
            <a:r>
              <a:rPr lang="es-MX" sz="2400" dirty="0"/>
              <a:t>?</a:t>
            </a:r>
          </a:p>
        </p:txBody>
      </p:sp>
      <p:sp>
        <p:nvSpPr>
          <p:cNvPr id="3" name="2 Rectángulo"/>
          <p:cNvSpPr/>
          <p:nvPr/>
        </p:nvSpPr>
        <p:spPr>
          <a:xfrm>
            <a:off x="4716016" y="5775647"/>
            <a:ext cx="3575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/>
              <a:t>¿Se puede hacer mejor?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7805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9"/>
          <p:cNvSpPr>
            <a:spLocks noChangeArrowheads="1"/>
          </p:cNvSpPr>
          <p:nvPr/>
        </p:nvSpPr>
        <p:spPr bwMode="auto">
          <a:xfrm>
            <a:off x="395288" y="1485454"/>
            <a:ext cx="8353425" cy="4247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dirty="0" smtClean="0"/>
              <a:t>Posibles soluciones:</a:t>
            </a:r>
          </a:p>
          <a:p>
            <a:pPr algn="just"/>
            <a:endParaRPr lang="es-MX" sz="24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MX" sz="2400" dirty="0" smtClean="0"/>
              <a:t>p = min(A, n), q = </a:t>
            </a:r>
            <a:r>
              <a:rPr lang="es-MX" sz="2400" dirty="0" err="1" smtClean="0"/>
              <a:t>max</a:t>
            </a:r>
            <a:r>
              <a:rPr lang="es-MX" sz="2400" dirty="0" smtClean="0"/>
              <a:t>(A, n)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s-MX" sz="24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MX" sz="2400" dirty="0"/>
              <a:t>p = min(A, n), q = </a:t>
            </a:r>
            <a:r>
              <a:rPr lang="es-MX" sz="2400" dirty="0" err="1"/>
              <a:t>max</a:t>
            </a:r>
            <a:r>
              <a:rPr lang="es-MX" sz="2400" dirty="0"/>
              <a:t>(A, </a:t>
            </a:r>
            <a:r>
              <a:rPr lang="es-MX" sz="2400" dirty="0" smtClean="0"/>
              <a:t>n, p)</a:t>
            </a:r>
            <a:endParaRPr lang="es-MX" sz="2400" dirty="0"/>
          </a:p>
          <a:p>
            <a:pPr marL="342900" indent="-342900" algn="just">
              <a:buFont typeface="Arial" pitchFamily="34" charset="0"/>
              <a:buChar char="•"/>
            </a:pPr>
            <a:endParaRPr lang="es-MX" sz="24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MX" sz="2400" dirty="0"/>
              <a:t>¿</a:t>
            </a:r>
            <a:r>
              <a:rPr lang="es-MX" sz="2400" dirty="0" smtClean="0"/>
              <a:t>Se podrá usar divide &amp; </a:t>
            </a:r>
            <a:r>
              <a:rPr lang="es-MX" sz="2400" dirty="0" err="1" smtClean="0"/>
              <a:t>conquer</a:t>
            </a:r>
            <a:r>
              <a:rPr lang="es-MX" sz="2400" dirty="0" smtClean="0"/>
              <a:t>?</a:t>
            </a:r>
            <a:endParaRPr lang="es-MX" sz="2400" dirty="0"/>
          </a:p>
          <a:p>
            <a:pPr algn="just"/>
            <a:endParaRPr lang="es-MX" sz="2400" dirty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55650" y="116632"/>
            <a:ext cx="784860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/>
              <a:t>El problema de </a:t>
            </a:r>
            <a:r>
              <a:rPr lang="es-MX" sz="3600" dirty="0" smtClean="0"/>
              <a:t>encontrar el máximo sub-arreglo</a:t>
            </a:r>
            <a:endParaRPr lang="es-ES" sz="3600" i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04" y="1988840"/>
            <a:ext cx="1075532" cy="1061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652" y="2655788"/>
            <a:ext cx="1075532" cy="1061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481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755650" y="188913"/>
            <a:ext cx="78486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/>
              <a:t>Paradigma “divide &amp; conquer”</a:t>
            </a:r>
            <a:endParaRPr lang="es-ES" sz="3600" i="1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95288" y="1341438"/>
            <a:ext cx="8353425" cy="482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defRPr/>
            </a:pPr>
            <a:r>
              <a:rPr lang="es-MX" sz="2400" dirty="0"/>
              <a:t>Recordemos </a:t>
            </a:r>
            <a:r>
              <a:rPr lang="es-MX" sz="2400" dirty="0" smtClean="0"/>
              <a:t>de nuevo que </a:t>
            </a:r>
            <a:r>
              <a:rPr lang="es-MX" sz="2400" dirty="0"/>
              <a:t>este paradigma consiste en tres pasos generales:</a:t>
            </a:r>
          </a:p>
          <a:p>
            <a:pPr algn="just">
              <a:defRPr/>
            </a:pPr>
            <a:endParaRPr lang="es-MX" sz="24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s-MX" sz="2400" b="1" dirty="0"/>
              <a:t>Dividir</a:t>
            </a:r>
            <a:r>
              <a:rPr lang="es-MX" sz="2400" dirty="0"/>
              <a:t> el problema en </a:t>
            </a:r>
            <a:r>
              <a:rPr lang="es-MX" sz="2400" dirty="0" err="1"/>
              <a:t>subproblemas</a:t>
            </a:r>
            <a:r>
              <a:rPr lang="es-MX" sz="2400" dirty="0"/>
              <a:t> de un tamaño menor, 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s-MX" sz="2400" b="1" dirty="0"/>
              <a:t>Conquistar</a:t>
            </a:r>
            <a:r>
              <a:rPr lang="es-MX" sz="2400" dirty="0"/>
              <a:t> los </a:t>
            </a:r>
            <a:r>
              <a:rPr lang="es-MX" sz="2400" dirty="0" err="1"/>
              <a:t>subproblemas</a:t>
            </a:r>
            <a:r>
              <a:rPr lang="es-MX" sz="2400" dirty="0"/>
              <a:t> haciendo llamados recursivos hasta llegar a un tamaño lo suficientemente pequeño (casos base), y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s-MX" sz="2400" dirty="0"/>
              <a:t>Finalmente, combinar las soluciones de los </a:t>
            </a:r>
            <a:r>
              <a:rPr lang="es-MX" sz="2400" dirty="0" err="1"/>
              <a:t>subproblemas</a:t>
            </a:r>
            <a:r>
              <a:rPr lang="es-MX" sz="2400" dirty="0"/>
              <a:t> en caso de ser </a:t>
            </a:r>
            <a:r>
              <a:rPr lang="es-MX" sz="2400" dirty="0" smtClean="0"/>
              <a:t>necesario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08559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755650" y="188913"/>
            <a:ext cx="78486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/>
              <a:t>Solución mediante divide &amp; conquer</a:t>
            </a:r>
            <a:endParaRPr lang="es-ES" sz="3600" i="1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95288" y="1196975"/>
            <a:ext cx="8353425" cy="12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defRPr/>
            </a:pPr>
            <a:r>
              <a:rPr lang="es-MX" sz="2400" dirty="0" smtClean="0"/>
              <a:t>Primero debemos analizar el arreglo un poco diferente: en vez de mirar los valores en cada posición, miremos los cambios en los mismos de una posición a la siguiente.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64904"/>
            <a:ext cx="7611396" cy="2222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217649"/>
            <a:ext cx="7200800" cy="73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3 Conector recto"/>
          <p:cNvCxnSpPr/>
          <p:nvPr/>
        </p:nvCxnSpPr>
        <p:spPr>
          <a:xfrm>
            <a:off x="1142912" y="5711152"/>
            <a:ext cx="7056784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07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755650" y="188913"/>
            <a:ext cx="78486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/>
              <a:t>Solución mediante divide &amp; conquer</a:t>
            </a:r>
            <a:endParaRPr lang="es-ES" sz="3600" i="1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95288" y="1196975"/>
            <a:ext cx="8353425" cy="302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defRPr/>
            </a:pPr>
            <a:r>
              <a:rPr lang="es-MX" sz="2400" dirty="0" smtClean="0"/>
              <a:t>Luego, similar al problema de contar inversiones, podemos definir un sub-arreglo (segmento </a:t>
            </a:r>
            <a:r>
              <a:rPr lang="es-MX" sz="2400" i="1" dirty="0" smtClean="0"/>
              <a:t>i - j </a:t>
            </a:r>
            <a:r>
              <a:rPr lang="es-MX" sz="2400" dirty="0"/>
              <a:t>con</a:t>
            </a:r>
            <a:r>
              <a:rPr lang="es-MX" sz="2400" i="1" dirty="0"/>
              <a:t> i&lt;j</a:t>
            </a:r>
            <a:r>
              <a:rPr lang="es-MX" sz="2400" dirty="0"/>
              <a:t>) como:</a:t>
            </a:r>
          </a:p>
          <a:p>
            <a:pPr algn="just">
              <a:defRPr/>
            </a:pPr>
            <a:endParaRPr lang="es-MX" sz="24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s-MX" sz="2000" dirty="0" smtClean="0"/>
              <a:t>Izquierdo </a:t>
            </a:r>
            <a:r>
              <a:rPr lang="es-MX" sz="2000" dirty="0"/>
              <a:t>si </a:t>
            </a:r>
            <a:r>
              <a:rPr lang="es-MX" sz="2000" dirty="0" err="1" smtClean="0"/>
              <a:t>inf</a:t>
            </a:r>
            <a:r>
              <a:rPr lang="es-MX" sz="2000" dirty="0" smtClean="0"/>
              <a:t> </a:t>
            </a:r>
            <a:r>
              <a:rPr lang="es-MX" sz="2000" i="1" dirty="0"/>
              <a:t>≤ </a:t>
            </a:r>
            <a:r>
              <a:rPr lang="es-MX" sz="2000" i="1" dirty="0" smtClean="0"/>
              <a:t>i</a:t>
            </a:r>
            <a:r>
              <a:rPr lang="es-MX" sz="2000" i="1" dirty="0"/>
              <a:t>, j ≤ </a:t>
            </a:r>
            <a:r>
              <a:rPr lang="es-MX" sz="2000" i="1" dirty="0" err="1" smtClean="0"/>
              <a:t>med</a:t>
            </a:r>
            <a:endParaRPr lang="es-MX" sz="2000" i="1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s-MX" sz="2000" i="1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s-MX" sz="2000" dirty="0" smtClean="0"/>
              <a:t>Derecho </a:t>
            </a:r>
            <a:r>
              <a:rPr lang="es-MX" sz="2000" dirty="0"/>
              <a:t>si </a:t>
            </a:r>
            <a:r>
              <a:rPr lang="es-MX" sz="2000" dirty="0" err="1" smtClean="0"/>
              <a:t>med</a:t>
            </a:r>
            <a:r>
              <a:rPr lang="es-MX" sz="2000" dirty="0" smtClean="0"/>
              <a:t> </a:t>
            </a:r>
            <a:r>
              <a:rPr lang="es-MX" sz="2000" i="1" dirty="0" smtClean="0"/>
              <a:t>&lt; </a:t>
            </a:r>
            <a:r>
              <a:rPr lang="es-MX" sz="2000" i="1" dirty="0"/>
              <a:t>i, j ≤ </a:t>
            </a:r>
            <a:r>
              <a:rPr lang="es-MX" sz="2000" i="1" dirty="0" err="1" smtClean="0"/>
              <a:t>med</a:t>
            </a:r>
            <a:endParaRPr lang="es-MX" sz="2000" i="1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s-MX" sz="20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s-MX" sz="2000" dirty="0" smtClean="0"/>
              <a:t>Dividido </a:t>
            </a:r>
            <a:r>
              <a:rPr lang="es-MX" sz="2000" dirty="0"/>
              <a:t>si </a:t>
            </a:r>
            <a:r>
              <a:rPr lang="es-MX" sz="2000" dirty="0" err="1"/>
              <a:t>inf</a:t>
            </a:r>
            <a:r>
              <a:rPr lang="es-MX" sz="2000" dirty="0"/>
              <a:t> </a:t>
            </a:r>
            <a:r>
              <a:rPr lang="es-MX" sz="2000" i="1" dirty="0"/>
              <a:t>≤ i ≤ </a:t>
            </a:r>
            <a:r>
              <a:rPr lang="es-MX" sz="2000" i="1" dirty="0" err="1" smtClean="0"/>
              <a:t>med</a:t>
            </a:r>
            <a:r>
              <a:rPr lang="es-MX" sz="2000" i="1" dirty="0" smtClean="0"/>
              <a:t> </a:t>
            </a:r>
            <a:r>
              <a:rPr lang="es-MX" sz="2000" i="1" dirty="0"/>
              <a:t>&lt; j </a:t>
            </a:r>
            <a:r>
              <a:rPr lang="es-MX" sz="2000" i="1" dirty="0" smtClean="0"/>
              <a:t>≤ </a:t>
            </a:r>
            <a:r>
              <a:rPr lang="es-MX" sz="2000" i="1" dirty="0" err="1" smtClean="0"/>
              <a:t>sup</a:t>
            </a:r>
            <a:r>
              <a:rPr lang="es-MX" sz="2000" i="1" dirty="0" smtClean="0"/>
              <a:t> </a:t>
            </a:r>
            <a:endParaRPr lang="es-MX" sz="2000" i="1" dirty="0"/>
          </a:p>
        </p:txBody>
      </p: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4786685" y="2682106"/>
            <a:ext cx="43573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sz="2000" dirty="0"/>
              <a:t>Se pueden resolver recursivamente</a:t>
            </a:r>
            <a:endParaRPr lang="es-CO" sz="1600" dirty="0"/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4787380" y="3542283"/>
            <a:ext cx="43566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sz="2000" dirty="0"/>
              <a:t>Requieren otro procedimiento</a:t>
            </a:r>
            <a:endParaRPr lang="es-CO" sz="1600" dirty="0"/>
          </a:p>
        </p:txBody>
      </p:sp>
      <p:sp>
        <p:nvSpPr>
          <p:cNvPr id="2" name="1 Cerrar llave"/>
          <p:cNvSpPr/>
          <p:nvPr/>
        </p:nvSpPr>
        <p:spPr>
          <a:xfrm>
            <a:off x="4499347" y="2421756"/>
            <a:ext cx="287337" cy="1008063"/>
          </a:xfrm>
          <a:prstGeom prst="rightBrac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9" name="8 Cerrar llave"/>
          <p:cNvSpPr/>
          <p:nvPr/>
        </p:nvSpPr>
        <p:spPr>
          <a:xfrm>
            <a:off x="4500042" y="3501008"/>
            <a:ext cx="287337" cy="503237"/>
          </a:xfrm>
          <a:prstGeom prst="rightBrac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815597"/>
              </p:ext>
            </p:extLst>
          </p:nvPr>
        </p:nvGraphicFramePr>
        <p:xfrm>
          <a:off x="1524000" y="551723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1547664" y="517084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inf</a:t>
            </a:r>
            <a:endParaRPr lang="es-CO" dirty="0"/>
          </a:p>
        </p:txBody>
      </p:sp>
      <p:sp>
        <p:nvSpPr>
          <p:cNvPr id="10" name="9 CuadroTexto"/>
          <p:cNvSpPr txBox="1"/>
          <p:nvPr/>
        </p:nvSpPr>
        <p:spPr>
          <a:xfrm>
            <a:off x="6876256" y="58772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sup</a:t>
            </a:r>
            <a:endParaRPr lang="es-CO" dirty="0"/>
          </a:p>
        </p:txBody>
      </p:sp>
      <p:sp>
        <p:nvSpPr>
          <p:cNvPr id="11" name="10 CuadroTexto"/>
          <p:cNvSpPr txBox="1"/>
          <p:nvPr/>
        </p:nvSpPr>
        <p:spPr>
          <a:xfrm>
            <a:off x="3851920" y="58772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med</a:t>
            </a:r>
            <a:endParaRPr lang="es-CO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486344" y="51746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med+1</a:t>
            </a:r>
            <a:endParaRPr lang="es-CO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339752" y="6444044"/>
            <a:ext cx="136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izquierdo</a:t>
            </a:r>
            <a:endParaRPr lang="es-CO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408800" y="6444044"/>
            <a:ext cx="136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derecho</a:t>
            </a:r>
            <a:endParaRPr lang="es-CO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879216" y="4715852"/>
            <a:ext cx="136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dividido</a:t>
            </a:r>
            <a:endParaRPr lang="es-CO" dirty="0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2699792" y="5085184"/>
            <a:ext cx="3485564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1979712" y="6381328"/>
            <a:ext cx="211741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>
            <a:off x="5076056" y="6381328"/>
            <a:ext cx="211741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4568232" y="5178663"/>
            <a:ext cx="0" cy="127320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3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ChangeArrowheads="1"/>
          </p:cNvSpPr>
          <p:nvPr/>
        </p:nvSpPr>
        <p:spPr bwMode="auto">
          <a:xfrm>
            <a:off x="755650" y="188913"/>
            <a:ext cx="78486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/>
              <a:t>Solución mediante divide &amp; conquer</a:t>
            </a:r>
            <a:endParaRPr lang="es-ES" sz="3600" i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1" name="Rectangle 9"/>
              <p:cNvSpPr>
                <a:spLocks noChangeArrowheads="1"/>
              </p:cNvSpPr>
              <p:nvPr/>
            </p:nvSpPr>
            <p:spPr bwMode="auto">
              <a:xfrm>
                <a:off x="251520" y="998144"/>
                <a:ext cx="8712968" cy="5805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s-MX" sz="2000" dirty="0" smtClean="0"/>
                  <a:t>function</a:t>
                </a:r>
                <a:r>
                  <a:rPr lang="es-MX" sz="2000" dirty="0"/>
                  <a:t> </a:t>
                </a:r>
                <a:r>
                  <a:rPr lang="es-MX" sz="2000" dirty="0" err="1" smtClean="0"/>
                  <a:t>maxSubarray</a:t>
                </a:r>
                <a:r>
                  <a:rPr lang="es-MX" sz="2000" dirty="0" smtClean="0"/>
                  <a:t>(A, </a:t>
                </a:r>
                <a:r>
                  <a:rPr lang="es-MX" sz="2000" dirty="0" err="1" smtClean="0"/>
                  <a:t>inf</a:t>
                </a:r>
                <a:r>
                  <a:rPr lang="es-MX" sz="2000" dirty="0" smtClean="0"/>
                  <a:t>, </a:t>
                </a:r>
                <a:r>
                  <a:rPr lang="es-MX" sz="2000" dirty="0" err="1" smtClean="0"/>
                  <a:t>sup</a:t>
                </a:r>
                <a:r>
                  <a:rPr lang="es-MX" sz="2000" dirty="0" smtClean="0"/>
                  <a:t>){</a:t>
                </a:r>
                <a:endParaRPr lang="es-MX" sz="2000" dirty="0"/>
              </a:p>
              <a:p>
                <a:pPr algn="just"/>
                <a:r>
                  <a:rPr lang="es-MX" sz="2000" dirty="0"/>
                  <a:t>   </a:t>
                </a:r>
                <a:r>
                  <a:rPr lang="es-MX" sz="2000" dirty="0" err="1"/>
                  <a:t>if</a:t>
                </a:r>
                <a:r>
                  <a:rPr lang="es-MX" sz="2000" dirty="0"/>
                  <a:t> </a:t>
                </a:r>
                <a:r>
                  <a:rPr lang="es-MX" sz="2000" dirty="0" err="1" smtClean="0"/>
                  <a:t>inf</a:t>
                </a:r>
                <a:r>
                  <a:rPr lang="es-MX" sz="2000" dirty="0" smtClean="0"/>
                  <a:t> = </a:t>
                </a:r>
                <a:r>
                  <a:rPr lang="es-MX" sz="2000" dirty="0" err="1" smtClean="0"/>
                  <a:t>sup</a:t>
                </a:r>
                <a:endParaRPr lang="es-MX" sz="2000" dirty="0" smtClean="0"/>
              </a:p>
              <a:p>
                <a:pPr algn="just"/>
                <a:r>
                  <a:rPr lang="es-MX" sz="2000" dirty="0"/>
                  <a:t> </a:t>
                </a:r>
                <a:r>
                  <a:rPr lang="es-MX" sz="2000" dirty="0" smtClean="0"/>
                  <a:t>      </a:t>
                </a:r>
                <a:r>
                  <a:rPr lang="es-MX" sz="2000" dirty="0" err="1" smtClean="0"/>
                  <a:t>return</a:t>
                </a:r>
                <a:r>
                  <a:rPr lang="es-MX" sz="2000" dirty="0" smtClean="0"/>
                  <a:t> (</a:t>
                </a:r>
                <a:r>
                  <a:rPr lang="es-MX" sz="2000" dirty="0" err="1" smtClean="0"/>
                  <a:t>inf</a:t>
                </a:r>
                <a:r>
                  <a:rPr lang="es-MX" sz="2000" dirty="0" smtClean="0"/>
                  <a:t>, </a:t>
                </a:r>
                <a:r>
                  <a:rPr lang="es-MX" sz="2000" dirty="0" err="1" smtClean="0"/>
                  <a:t>sup</a:t>
                </a:r>
                <a:r>
                  <a:rPr lang="es-MX" sz="2000" dirty="0" smtClean="0"/>
                  <a:t>, A[</a:t>
                </a:r>
                <a:r>
                  <a:rPr lang="es-MX" sz="2000" dirty="0" err="1" smtClean="0"/>
                  <a:t>inf</a:t>
                </a:r>
                <a:r>
                  <a:rPr lang="es-MX" sz="2000" dirty="0" smtClean="0"/>
                  <a:t>])</a:t>
                </a:r>
                <a:endParaRPr lang="es-MX" sz="2000" dirty="0"/>
              </a:p>
              <a:p>
                <a:pPr algn="just"/>
                <a:r>
                  <a:rPr lang="es-MX" sz="2000" dirty="0"/>
                  <a:t>   </a:t>
                </a:r>
                <a:r>
                  <a:rPr lang="es-MX" sz="2000" dirty="0" err="1"/>
                  <a:t>else</a:t>
                </a:r>
                <a:r>
                  <a:rPr lang="es-MX" sz="2000" dirty="0"/>
                  <a:t>{ </a:t>
                </a:r>
                <a:endParaRPr lang="es-MX" sz="2000" dirty="0" smtClean="0"/>
              </a:p>
              <a:p>
                <a:pPr algn="just"/>
                <a:r>
                  <a:rPr lang="es-MX" sz="2000" dirty="0"/>
                  <a:t> </a:t>
                </a:r>
                <a:r>
                  <a:rPr lang="es-MX" sz="2000" dirty="0" smtClean="0"/>
                  <a:t>     </a:t>
                </a:r>
                <a:r>
                  <a:rPr lang="es-MX" sz="2000" dirty="0" err="1" smtClean="0"/>
                  <a:t>med</a:t>
                </a:r>
                <a:r>
                  <a:rPr lang="es-MX" sz="2000" dirty="0" smtClean="0"/>
                  <a:t> = (</a:t>
                </a:r>
                <a:r>
                  <a:rPr lang="es-MX" sz="2000" dirty="0" err="1" smtClean="0"/>
                  <a:t>inf+sup</a:t>
                </a:r>
                <a:r>
                  <a:rPr lang="es-MX" sz="2000" dirty="0" smtClean="0"/>
                  <a:t>)/2</a:t>
                </a:r>
                <a:endParaRPr lang="es-MX" sz="2000" dirty="0"/>
              </a:p>
              <a:p>
                <a:pPr algn="just"/>
                <a:r>
                  <a:rPr lang="es-MX" sz="2000" dirty="0"/>
                  <a:t>      </a:t>
                </a:r>
                <a:r>
                  <a:rPr lang="es-MX" sz="2000" dirty="0" smtClean="0"/>
                  <a:t>(</a:t>
                </a:r>
                <a:r>
                  <a:rPr lang="es-MX" sz="2000" dirty="0" err="1" smtClean="0"/>
                  <a:t>inf-izq</a:t>
                </a:r>
                <a:r>
                  <a:rPr lang="es-MX" sz="2000" dirty="0" smtClean="0"/>
                  <a:t>, </a:t>
                </a:r>
                <a:r>
                  <a:rPr lang="es-MX" sz="2000" dirty="0" err="1" smtClean="0"/>
                  <a:t>sup-izq</a:t>
                </a:r>
                <a:r>
                  <a:rPr lang="es-MX" sz="2000" dirty="0" smtClean="0"/>
                  <a:t>, sum-</a:t>
                </a:r>
                <a:r>
                  <a:rPr lang="es-MX" sz="2000" dirty="0" err="1" smtClean="0"/>
                  <a:t>izq</a:t>
                </a:r>
                <a:r>
                  <a:rPr lang="es-MX" sz="2000" dirty="0" smtClean="0"/>
                  <a:t>) </a:t>
                </a:r>
                <a:r>
                  <a:rPr lang="es-MX" sz="2000" dirty="0"/>
                  <a:t>= </a:t>
                </a:r>
                <a:r>
                  <a:rPr lang="es-MX" sz="2000" dirty="0" err="1"/>
                  <a:t>maxSubarray</a:t>
                </a:r>
                <a:r>
                  <a:rPr lang="es-MX" sz="2000" dirty="0"/>
                  <a:t>(A, </a:t>
                </a:r>
                <a:r>
                  <a:rPr lang="es-MX" sz="2000" dirty="0" err="1"/>
                  <a:t>inf</a:t>
                </a:r>
                <a:r>
                  <a:rPr lang="es-MX" sz="2000" dirty="0"/>
                  <a:t>, </a:t>
                </a:r>
                <a:r>
                  <a:rPr lang="es-MX" sz="2000" dirty="0" err="1" smtClean="0"/>
                  <a:t>med</a:t>
                </a:r>
                <a:r>
                  <a:rPr lang="es-MX" sz="2000" dirty="0" smtClean="0"/>
                  <a:t>)</a:t>
                </a:r>
                <a:endParaRPr lang="es-MX" sz="2000" dirty="0"/>
              </a:p>
              <a:p>
                <a:pPr algn="just"/>
                <a:r>
                  <a:rPr lang="es-MX" sz="2000" dirty="0"/>
                  <a:t> </a:t>
                </a:r>
                <a:r>
                  <a:rPr lang="es-MX" sz="2000" dirty="0" smtClean="0"/>
                  <a:t>     (</a:t>
                </a:r>
                <a:r>
                  <a:rPr lang="es-MX" sz="2000" dirty="0" err="1" smtClean="0"/>
                  <a:t>inf</a:t>
                </a:r>
                <a:r>
                  <a:rPr lang="es-MX" sz="2000" dirty="0" smtClean="0"/>
                  <a:t>-der, </a:t>
                </a:r>
                <a:r>
                  <a:rPr lang="es-MX" sz="2000" dirty="0" err="1" smtClean="0"/>
                  <a:t>sup</a:t>
                </a:r>
                <a:r>
                  <a:rPr lang="es-MX" sz="2000" dirty="0" smtClean="0"/>
                  <a:t>-der, sum-der) </a:t>
                </a:r>
                <a:r>
                  <a:rPr lang="es-MX" sz="2000" dirty="0"/>
                  <a:t>= </a:t>
                </a:r>
                <a:r>
                  <a:rPr lang="es-MX" sz="2000" dirty="0" err="1"/>
                  <a:t>maxSubarray</a:t>
                </a:r>
                <a:r>
                  <a:rPr lang="es-MX" sz="2000" dirty="0"/>
                  <a:t>(A, </a:t>
                </a:r>
                <a:r>
                  <a:rPr lang="es-MX" sz="2000" dirty="0" smtClean="0"/>
                  <a:t>med+1, </a:t>
                </a:r>
                <a:r>
                  <a:rPr lang="es-MX" sz="2000" dirty="0" err="1" smtClean="0"/>
                  <a:t>sup</a:t>
                </a:r>
                <a:r>
                  <a:rPr lang="es-MX" sz="2000" dirty="0" smtClean="0"/>
                  <a:t>)</a:t>
                </a:r>
                <a:endParaRPr lang="es-MX" sz="2000" dirty="0"/>
              </a:p>
              <a:p>
                <a:pPr algn="just"/>
                <a:r>
                  <a:rPr lang="es-MX" sz="2000" dirty="0" smtClean="0"/>
                  <a:t>      </a:t>
                </a:r>
                <a:r>
                  <a:rPr lang="es-MX" sz="2000" dirty="0"/>
                  <a:t>(</a:t>
                </a:r>
                <a:r>
                  <a:rPr lang="es-MX" sz="2000" dirty="0" err="1" smtClean="0"/>
                  <a:t>inf</a:t>
                </a:r>
                <a:r>
                  <a:rPr lang="es-MX" sz="2000" dirty="0" smtClean="0"/>
                  <a:t>-div, </a:t>
                </a:r>
                <a:r>
                  <a:rPr lang="es-MX" sz="2000" dirty="0" err="1" smtClean="0"/>
                  <a:t>sup</a:t>
                </a:r>
                <a:r>
                  <a:rPr lang="es-MX" sz="2000" dirty="0" smtClean="0"/>
                  <a:t>-div, sum-div) </a:t>
                </a:r>
                <a:r>
                  <a:rPr lang="es-MX" sz="2000" dirty="0"/>
                  <a:t>= </a:t>
                </a:r>
                <a:r>
                  <a:rPr lang="es-MX" sz="2000" dirty="0" err="1" smtClean="0"/>
                  <a:t>maxSplitSubarray</a:t>
                </a:r>
                <a:r>
                  <a:rPr lang="es-MX" sz="2000" dirty="0" smtClean="0"/>
                  <a:t>(A</a:t>
                </a:r>
                <a:r>
                  <a:rPr lang="es-MX" sz="2000" dirty="0"/>
                  <a:t>, </a:t>
                </a:r>
                <a:r>
                  <a:rPr lang="es-MX" sz="2000" dirty="0" err="1" smtClean="0"/>
                  <a:t>inf</a:t>
                </a:r>
                <a:r>
                  <a:rPr lang="es-MX" sz="2000" dirty="0" smtClean="0"/>
                  <a:t>, </a:t>
                </a:r>
                <a:r>
                  <a:rPr lang="es-MX" sz="2000" dirty="0" err="1"/>
                  <a:t>sup</a:t>
                </a:r>
                <a:r>
                  <a:rPr lang="es-MX" sz="2000" dirty="0"/>
                  <a:t>)       </a:t>
                </a:r>
              </a:p>
              <a:p>
                <a:pPr algn="just"/>
                <a:r>
                  <a:rPr lang="es-MX" sz="2000" dirty="0"/>
                  <a:t>   }</a:t>
                </a:r>
              </a:p>
              <a:p>
                <a:pPr algn="just"/>
                <a:r>
                  <a:rPr lang="es-MX" sz="2000" dirty="0"/>
                  <a:t>   </a:t>
                </a:r>
                <a:r>
                  <a:rPr lang="es-MX" sz="2000" dirty="0" err="1" smtClean="0"/>
                  <a:t>if</a:t>
                </a:r>
                <a:r>
                  <a:rPr lang="es-MX" sz="2000" dirty="0" smtClean="0"/>
                  <a:t> sum-</a:t>
                </a:r>
                <a:r>
                  <a:rPr lang="es-MX" sz="2000" dirty="0" err="1" smtClean="0"/>
                  <a:t>izq</a:t>
                </a:r>
                <a:r>
                  <a:rPr lang="es-MX" sz="2000" dirty="0" smtClean="0"/>
                  <a:t> &gt; sum-der AND sum-</a:t>
                </a:r>
                <a:r>
                  <a:rPr lang="es-MX" sz="2000" dirty="0" err="1" smtClean="0"/>
                  <a:t>izq</a:t>
                </a:r>
                <a:r>
                  <a:rPr lang="es-MX" sz="2000" dirty="0" smtClean="0"/>
                  <a:t> &gt; sum-div</a:t>
                </a:r>
              </a:p>
              <a:p>
                <a:pPr algn="just"/>
                <a:r>
                  <a:rPr lang="es-MX" sz="2000" dirty="0" smtClean="0"/>
                  <a:t>      </a:t>
                </a:r>
                <a:r>
                  <a:rPr lang="es-MX" sz="2000" dirty="0" err="1" smtClean="0"/>
                  <a:t>return</a:t>
                </a:r>
                <a:r>
                  <a:rPr lang="es-MX" sz="2000" dirty="0"/>
                  <a:t> (</a:t>
                </a:r>
                <a:r>
                  <a:rPr lang="es-MX" sz="2000" dirty="0" err="1"/>
                  <a:t>inf-izq</a:t>
                </a:r>
                <a:r>
                  <a:rPr lang="es-MX" sz="2000" dirty="0"/>
                  <a:t>, </a:t>
                </a:r>
                <a:r>
                  <a:rPr lang="es-MX" sz="2000" dirty="0" err="1"/>
                  <a:t>sup-izq</a:t>
                </a:r>
                <a:r>
                  <a:rPr lang="es-MX" sz="2000" dirty="0"/>
                  <a:t>, sum-</a:t>
                </a:r>
                <a:r>
                  <a:rPr lang="es-MX" sz="2000" dirty="0" err="1"/>
                  <a:t>izq</a:t>
                </a:r>
                <a:r>
                  <a:rPr lang="es-MX" sz="2000" dirty="0" smtClean="0"/>
                  <a:t>)</a:t>
                </a:r>
              </a:p>
              <a:p>
                <a:pPr algn="just"/>
                <a:r>
                  <a:rPr lang="es-MX" sz="2000" dirty="0"/>
                  <a:t> </a:t>
                </a:r>
                <a:r>
                  <a:rPr lang="es-MX" sz="2000" dirty="0" smtClean="0"/>
                  <a:t>  </a:t>
                </a:r>
                <a:r>
                  <a:rPr lang="es-MX" sz="2000" dirty="0" err="1" smtClean="0"/>
                  <a:t>if</a:t>
                </a:r>
                <a:r>
                  <a:rPr lang="es-MX" sz="2000" dirty="0" smtClean="0"/>
                  <a:t> sum-der </a:t>
                </a:r>
                <a:r>
                  <a:rPr lang="es-MX" sz="2000" dirty="0"/>
                  <a:t>&gt; </a:t>
                </a:r>
                <a:r>
                  <a:rPr lang="es-MX" sz="2000" dirty="0" smtClean="0"/>
                  <a:t>sum-</a:t>
                </a:r>
                <a:r>
                  <a:rPr lang="es-MX" sz="2000" dirty="0" err="1" smtClean="0"/>
                  <a:t>izq</a:t>
                </a:r>
                <a:r>
                  <a:rPr lang="es-MX" sz="2000" dirty="0" smtClean="0"/>
                  <a:t> </a:t>
                </a:r>
                <a:r>
                  <a:rPr lang="es-MX" sz="2000" dirty="0"/>
                  <a:t>AND </a:t>
                </a:r>
                <a:r>
                  <a:rPr lang="es-MX" sz="2000" dirty="0" smtClean="0"/>
                  <a:t>sum-der </a:t>
                </a:r>
                <a:r>
                  <a:rPr lang="es-MX" sz="2000" dirty="0"/>
                  <a:t>&gt; sum-div</a:t>
                </a:r>
              </a:p>
              <a:p>
                <a:pPr algn="just"/>
                <a:r>
                  <a:rPr lang="es-MX" sz="2000" dirty="0"/>
                  <a:t>      </a:t>
                </a:r>
                <a:r>
                  <a:rPr lang="es-MX" sz="2000" dirty="0" err="1"/>
                  <a:t>return</a:t>
                </a:r>
                <a:r>
                  <a:rPr lang="es-MX" sz="2000" dirty="0"/>
                  <a:t> (</a:t>
                </a:r>
                <a:r>
                  <a:rPr lang="es-MX" sz="2000" dirty="0" err="1"/>
                  <a:t>inf</a:t>
                </a:r>
                <a:r>
                  <a:rPr lang="es-MX" sz="2000" dirty="0"/>
                  <a:t>-der, </a:t>
                </a:r>
                <a:r>
                  <a:rPr lang="es-MX" sz="2000" dirty="0" err="1"/>
                  <a:t>sup</a:t>
                </a:r>
                <a:r>
                  <a:rPr lang="es-MX" sz="2000" dirty="0"/>
                  <a:t>-der, sum-der)</a:t>
                </a:r>
                <a:endParaRPr lang="es-MX" sz="2000" dirty="0" smtClean="0"/>
              </a:p>
              <a:p>
                <a:pPr algn="just"/>
                <a:r>
                  <a:rPr lang="es-MX" sz="2000" dirty="0" smtClean="0"/>
                  <a:t>   </a:t>
                </a:r>
                <a:r>
                  <a:rPr lang="es-MX" sz="2000" dirty="0" err="1" smtClean="0"/>
                  <a:t>else</a:t>
                </a:r>
                <a:endParaRPr lang="es-MX" sz="2000" dirty="0" smtClean="0"/>
              </a:p>
              <a:p>
                <a:pPr algn="just"/>
                <a:r>
                  <a:rPr lang="es-MX" sz="2000" dirty="0" smtClean="0"/>
                  <a:t>      </a:t>
                </a:r>
                <a:r>
                  <a:rPr lang="es-MX" sz="2000" dirty="0" err="1" smtClean="0"/>
                  <a:t>return</a:t>
                </a:r>
                <a:r>
                  <a:rPr lang="es-MX" sz="2000" dirty="0" smtClean="0"/>
                  <a:t> </a:t>
                </a:r>
                <a:r>
                  <a:rPr lang="es-MX" sz="2000" dirty="0"/>
                  <a:t>(</a:t>
                </a:r>
                <a:r>
                  <a:rPr lang="es-MX" sz="2000" dirty="0" err="1" smtClean="0"/>
                  <a:t>inf</a:t>
                </a:r>
                <a:r>
                  <a:rPr lang="es-MX" sz="2000" dirty="0" smtClean="0"/>
                  <a:t>-div, </a:t>
                </a:r>
                <a:r>
                  <a:rPr lang="es-MX" sz="2000" dirty="0" err="1" smtClean="0"/>
                  <a:t>sup</a:t>
                </a:r>
                <a:r>
                  <a:rPr lang="es-MX" sz="2000" dirty="0" smtClean="0"/>
                  <a:t>-div, sum-div)</a:t>
                </a:r>
                <a:endParaRPr lang="es-MX" sz="2000" dirty="0"/>
              </a:p>
              <a:p>
                <a:pPr algn="just"/>
                <a:r>
                  <a:rPr lang="es-MX" sz="2000" dirty="0"/>
                  <a:t>}</a:t>
                </a:r>
              </a:p>
              <a:p>
                <a:pPr algn="just"/>
                <a:endParaRPr lang="es-MX" sz="2000" dirty="0"/>
              </a:p>
              <a:p>
                <a:pPr algn="just"/>
                <a:r>
                  <a:rPr lang="es-MX" sz="2000" b="1" dirty="0"/>
                  <a:t>Objetivo</a:t>
                </a:r>
                <a:r>
                  <a:rPr lang="es-MX" sz="2000" dirty="0"/>
                  <a:t>: </a:t>
                </a:r>
                <a:r>
                  <a:rPr lang="es-MX" sz="2000" dirty="0" smtClean="0"/>
                  <a:t>Que </a:t>
                </a:r>
                <a:r>
                  <a:rPr lang="es-MX" sz="2000" dirty="0"/>
                  <a:t>el algoritmo tenga una eficiencia menor a </a:t>
                </a:r>
                <a:r>
                  <a:rPr lang="es-MX" sz="2000" i="1" dirty="0" smtClean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s-MX" sz="20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s-MX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sz="2000" i="1" dirty="0" smtClean="0"/>
                  <a:t>)</a:t>
                </a:r>
                <a:r>
                  <a:rPr lang="es-MX" sz="2000" dirty="0" smtClean="0"/>
                  <a:t>, </a:t>
                </a:r>
                <a:r>
                  <a:rPr lang="es-MX" sz="2000" dirty="0" smtClean="0"/>
                  <a:t>¿</a:t>
                </a:r>
                <a:r>
                  <a:rPr lang="es-MX" sz="2000" dirty="0"/>
                  <a:t>Cómo hacerlo si el número de </a:t>
                </a:r>
                <a:r>
                  <a:rPr lang="es-MX" sz="2000" dirty="0" smtClean="0"/>
                  <a:t>sub-arreglos divididos </a:t>
                </a:r>
                <a:r>
                  <a:rPr lang="es-MX" sz="2000" dirty="0"/>
                  <a:t>puede ser cuadrático?</a:t>
                </a:r>
              </a:p>
            </p:txBody>
          </p:sp>
        </mc:Choice>
        <mc:Fallback>
          <p:sp>
            <p:nvSpPr>
              <p:cNvPr id="7171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998144"/>
                <a:ext cx="8712968" cy="5805264"/>
              </a:xfrm>
              <a:prstGeom prst="rect">
                <a:avLst/>
              </a:prstGeom>
              <a:blipFill rotWithShape="1">
                <a:blip r:embed="rId2"/>
                <a:stretch>
                  <a:fillRect l="-699" t="-420" r="-699" b="-33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16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ChangeArrowheads="1"/>
          </p:cNvSpPr>
          <p:nvPr/>
        </p:nvSpPr>
        <p:spPr bwMode="auto">
          <a:xfrm>
            <a:off x="755650" y="188913"/>
            <a:ext cx="78486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/>
              <a:t>Solución mediante divide &amp; conquer</a:t>
            </a:r>
            <a:endParaRPr lang="es-ES" sz="3600" i="1"/>
          </a:p>
        </p:txBody>
      </p:sp>
      <p:sp>
        <p:nvSpPr>
          <p:cNvPr id="8195" name="Rectangle 9"/>
          <p:cNvSpPr>
            <a:spLocks noChangeArrowheads="1"/>
          </p:cNvSpPr>
          <p:nvPr/>
        </p:nvSpPr>
        <p:spPr bwMode="auto">
          <a:xfrm>
            <a:off x="395289" y="980728"/>
            <a:ext cx="7201048" cy="587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000" b="1" dirty="0"/>
              <a:t>Truco: </a:t>
            </a:r>
            <a:r>
              <a:rPr lang="es-MX" sz="2000" dirty="0"/>
              <a:t>aprovecharse </a:t>
            </a:r>
            <a:r>
              <a:rPr lang="es-MX" sz="2000" dirty="0" smtClean="0"/>
              <a:t>de la definición de sub-arreglo dividido</a:t>
            </a:r>
            <a:endParaRPr lang="es-MX" sz="2000" i="1" dirty="0"/>
          </a:p>
          <a:p>
            <a:pPr algn="just"/>
            <a:endParaRPr lang="es-MX" sz="2000" dirty="0"/>
          </a:p>
          <a:p>
            <a:pPr algn="just"/>
            <a:r>
              <a:rPr lang="es-MX" dirty="0" err="1" smtClean="0"/>
              <a:t>function</a:t>
            </a:r>
            <a:r>
              <a:rPr lang="es-MX" dirty="0" smtClean="0"/>
              <a:t> </a:t>
            </a:r>
            <a:r>
              <a:rPr lang="es-MX" dirty="0" err="1" smtClean="0"/>
              <a:t>maxSplitSubarray</a:t>
            </a:r>
            <a:r>
              <a:rPr lang="es-MX" dirty="0" smtClean="0"/>
              <a:t>(A</a:t>
            </a:r>
            <a:r>
              <a:rPr lang="es-MX" dirty="0"/>
              <a:t>, </a:t>
            </a:r>
            <a:r>
              <a:rPr lang="es-MX" dirty="0" err="1"/>
              <a:t>inf</a:t>
            </a:r>
            <a:r>
              <a:rPr lang="es-MX" dirty="0"/>
              <a:t>, </a:t>
            </a:r>
            <a:r>
              <a:rPr lang="es-MX" dirty="0" err="1"/>
              <a:t>sup</a:t>
            </a:r>
            <a:r>
              <a:rPr lang="es-MX" dirty="0" smtClean="0"/>
              <a:t>){</a:t>
            </a:r>
          </a:p>
          <a:p>
            <a:pPr algn="just"/>
            <a:r>
              <a:rPr lang="es-MX" dirty="0"/>
              <a:t> </a:t>
            </a:r>
            <a:r>
              <a:rPr lang="es-MX" dirty="0" smtClean="0"/>
              <a:t>  </a:t>
            </a:r>
            <a:r>
              <a:rPr lang="es-MX" dirty="0" err="1" smtClean="0"/>
              <a:t>med</a:t>
            </a:r>
            <a:r>
              <a:rPr lang="es-MX" dirty="0" smtClean="0"/>
              <a:t> </a:t>
            </a:r>
            <a:r>
              <a:rPr lang="es-MX" dirty="0"/>
              <a:t>= (</a:t>
            </a:r>
            <a:r>
              <a:rPr lang="es-MX" dirty="0" err="1"/>
              <a:t>inf+sup</a:t>
            </a:r>
            <a:r>
              <a:rPr lang="es-MX" dirty="0"/>
              <a:t>)/</a:t>
            </a:r>
            <a:r>
              <a:rPr lang="es-MX" dirty="0" smtClean="0"/>
              <a:t>2</a:t>
            </a:r>
          </a:p>
          <a:p>
            <a:pPr algn="just"/>
            <a:r>
              <a:rPr lang="es-MX" dirty="0"/>
              <a:t> </a:t>
            </a:r>
            <a:r>
              <a:rPr lang="es-MX" dirty="0" smtClean="0"/>
              <a:t>  sum-</a:t>
            </a:r>
            <a:r>
              <a:rPr lang="es-MX" dirty="0" err="1" smtClean="0"/>
              <a:t>izq</a:t>
            </a:r>
            <a:r>
              <a:rPr lang="es-MX" dirty="0" smtClean="0"/>
              <a:t> = -</a:t>
            </a:r>
            <a:r>
              <a:rPr lang="es-MX" dirty="0" err="1" smtClean="0"/>
              <a:t>inf</a:t>
            </a:r>
            <a:r>
              <a:rPr lang="es-MX" dirty="0" smtClean="0"/>
              <a:t>, sum = 0</a:t>
            </a:r>
          </a:p>
          <a:p>
            <a:pPr algn="just"/>
            <a:r>
              <a:rPr lang="es-MX" dirty="0" smtClean="0"/>
              <a:t>   </a:t>
            </a:r>
            <a:r>
              <a:rPr lang="es-MX" dirty="0" err="1" smtClean="0"/>
              <a:t>for</a:t>
            </a:r>
            <a:r>
              <a:rPr lang="es-MX" dirty="0" smtClean="0"/>
              <a:t> i=</a:t>
            </a:r>
            <a:r>
              <a:rPr lang="es-MX" dirty="0" err="1" smtClean="0"/>
              <a:t>med:inf</a:t>
            </a:r>
            <a:r>
              <a:rPr lang="es-MX" dirty="0" smtClean="0"/>
              <a:t> {</a:t>
            </a:r>
          </a:p>
          <a:p>
            <a:pPr algn="just"/>
            <a:r>
              <a:rPr lang="es-MX" dirty="0"/>
              <a:t> </a:t>
            </a:r>
            <a:r>
              <a:rPr lang="es-MX" dirty="0" smtClean="0"/>
              <a:t>     sum += A[i] </a:t>
            </a:r>
          </a:p>
          <a:p>
            <a:pPr algn="just"/>
            <a:r>
              <a:rPr lang="es-MX" dirty="0"/>
              <a:t> </a:t>
            </a:r>
            <a:r>
              <a:rPr lang="es-MX" dirty="0" smtClean="0"/>
              <a:t>     </a:t>
            </a:r>
            <a:r>
              <a:rPr lang="es-MX" dirty="0" err="1" smtClean="0"/>
              <a:t>if</a:t>
            </a:r>
            <a:r>
              <a:rPr lang="es-MX" dirty="0" smtClean="0"/>
              <a:t> (sum &gt; sum-</a:t>
            </a:r>
            <a:r>
              <a:rPr lang="es-MX" dirty="0" err="1" smtClean="0"/>
              <a:t>izq</a:t>
            </a:r>
            <a:r>
              <a:rPr lang="es-MX" dirty="0" smtClean="0"/>
              <a:t>)</a:t>
            </a:r>
          </a:p>
          <a:p>
            <a:pPr algn="just"/>
            <a:r>
              <a:rPr lang="es-MX" dirty="0"/>
              <a:t> </a:t>
            </a:r>
            <a:r>
              <a:rPr lang="es-MX" dirty="0" smtClean="0"/>
              <a:t>        sum-</a:t>
            </a:r>
            <a:r>
              <a:rPr lang="es-MX" dirty="0" err="1" smtClean="0"/>
              <a:t>izq</a:t>
            </a:r>
            <a:r>
              <a:rPr lang="es-MX" dirty="0" smtClean="0"/>
              <a:t> = sum</a:t>
            </a:r>
          </a:p>
          <a:p>
            <a:pPr algn="just"/>
            <a:r>
              <a:rPr lang="es-MX" dirty="0"/>
              <a:t> </a:t>
            </a:r>
            <a:r>
              <a:rPr lang="es-MX" dirty="0" smtClean="0"/>
              <a:t>        </a:t>
            </a:r>
            <a:r>
              <a:rPr lang="es-MX" dirty="0" err="1" smtClean="0"/>
              <a:t>max-izq</a:t>
            </a:r>
            <a:r>
              <a:rPr lang="es-MX" dirty="0" smtClean="0"/>
              <a:t> </a:t>
            </a:r>
            <a:r>
              <a:rPr lang="es-MX" smtClean="0"/>
              <a:t>= i-1</a:t>
            </a:r>
            <a:endParaRPr lang="es-MX" dirty="0" smtClean="0"/>
          </a:p>
          <a:p>
            <a:pPr algn="just"/>
            <a:r>
              <a:rPr lang="es-MX" dirty="0"/>
              <a:t> </a:t>
            </a:r>
            <a:r>
              <a:rPr lang="es-MX" dirty="0" smtClean="0"/>
              <a:t>  }</a:t>
            </a:r>
          </a:p>
          <a:p>
            <a:pPr algn="just"/>
            <a:r>
              <a:rPr lang="es-MX" dirty="0" smtClean="0"/>
              <a:t>   sum-der </a:t>
            </a:r>
            <a:r>
              <a:rPr lang="es-MX" dirty="0"/>
              <a:t>= -</a:t>
            </a:r>
            <a:r>
              <a:rPr lang="es-MX" dirty="0" err="1"/>
              <a:t>inf</a:t>
            </a:r>
            <a:r>
              <a:rPr lang="es-MX" dirty="0"/>
              <a:t>, sum = 0</a:t>
            </a:r>
          </a:p>
          <a:p>
            <a:pPr algn="just"/>
            <a:r>
              <a:rPr lang="es-MX" dirty="0"/>
              <a:t>  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smtClean="0"/>
              <a:t>j=med+1:sup </a:t>
            </a:r>
            <a:r>
              <a:rPr lang="es-MX" dirty="0"/>
              <a:t>{</a:t>
            </a:r>
          </a:p>
          <a:p>
            <a:pPr algn="just"/>
            <a:r>
              <a:rPr lang="es-MX" dirty="0"/>
              <a:t>      sum += </a:t>
            </a:r>
            <a:r>
              <a:rPr lang="es-MX" dirty="0" smtClean="0"/>
              <a:t>A[j] </a:t>
            </a:r>
            <a:endParaRPr lang="es-MX" dirty="0"/>
          </a:p>
          <a:p>
            <a:pPr algn="just"/>
            <a:r>
              <a:rPr lang="es-MX" dirty="0"/>
              <a:t>      </a:t>
            </a:r>
            <a:r>
              <a:rPr lang="es-MX" dirty="0" err="1"/>
              <a:t>if</a:t>
            </a:r>
            <a:r>
              <a:rPr lang="es-MX" dirty="0"/>
              <a:t> (sum &gt; </a:t>
            </a:r>
            <a:r>
              <a:rPr lang="es-MX" dirty="0" smtClean="0"/>
              <a:t>sum-der)</a:t>
            </a:r>
            <a:endParaRPr lang="es-MX" dirty="0"/>
          </a:p>
          <a:p>
            <a:pPr algn="just"/>
            <a:r>
              <a:rPr lang="es-MX" dirty="0"/>
              <a:t>         </a:t>
            </a:r>
            <a:r>
              <a:rPr lang="es-MX" dirty="0" smtClean="0"/>
              <a:t>sum-der </a:t>
            </a:r>
            <a:r>
              <a:rPr lang="es-MX" dirty="0"/>
              <a:t>= sum</a:t>
            </a:r>
          </a:p>
          <a:p>
            <a:pPr algn="just"/>
            <a:r>
              <a:rPr lang="es-MX" dirty="0"/>
              <a:t>         </a:t>
            </a:r>
            <a:r>
              <a:rPr lang="es-MX" dirty="0" err="1" smtClean="0"/>
              <a:t>max</a:t>
            </a:r>
            <a:r>
              <a:rPr lang="es-MX" dirty="0" smtClean="0"/>
              <a:t>-der </a:t>
            </a:r>
            <a:r>
              <a:rPr lang="es-MX" dirty="0"/>
              <a:t>= </a:t>
            </a:r>
            <a:r>
              <a:rPr lang="es-MX" dirty="0" smtClean="0"/>
              <a:t>j</a:t>
            </a:r>
            <a:endParaRPr lang="es-MX" dirty="0"/>
          </a:p>
          <a:p>
            <a:pPr algn="just"/>
            <a:r>
              <a:rPr lang="es-MX" dirty="0"/>
              <a:t>       }</a:t>
            </a:r>
          </a:p>
          <a:p>
            <a:pPr algn="just"/>
            <a:r>
              <a:rPr lang="es-MX" dirty="0"/>
              <a:t>   </a:t>
            </a:r>
            <a:r>
              <a:rPr lang="es-MX" dirty="0" smtClean="0"/>
              <a:t>}</a:t>
            </a:r>
          </a:p>
          <a:p>
            <a:pPr algn="just"/>
            <a:r>
              <a:rPr lang="es-MX" dirty="0"/>
              <a:t> </a:t>
            </a:r>
            <a:r>
              <a:rPr lang="es-MX" dirty="0" smtClean="0"/>
              <a:t>  </a:t>
            </a:r>
            <a:r>
              <a:rPr lang="es-MX" dirty="0" err="1" smtClean="0"/>
              <a:t>return</a:t>
            </a:r>
            <a:r>
              <a:rPr lang="es-MX" dirty="0" smtClean="0"/>
              <a:t> (</a:t>
            </a:r>
            <a:r>
              <a:rPr lang="es-MX" dirty="0" err="1" smtClean="0"/>
              <a:t>max-izq</a:t>
            </a:r>
            <a:r>
              <a:rPr lang="es-MX" dirty="0" smtClean="0"/>
              <a:t>, </a:t>
            </a:r>
            <a:r>
              <a:rPr lang="es-MX" dirty="0" err="1" smtClean="0"/>
              <a:t>max</a:t>
            </a:r>
            <a:r>
              <a:rPr lang="es-MX" dirty="0" smtClean="0"/>
              <a:t>-der, sum-</a:t>
            </a:r>
            <a:r>
              <a:rPr lang="es-MX" dirty="0" err="1" smtClean="0"/>
              <a:t>izq</a:t>
            </a:r>
            <a:r>
              <a:rPr lang="es-MX" dirty="0" smtClean="0"/>
              <a:t> + sum-der)</a:t>
            </a:r>
          </a:p>
          <a:p>
            <a:pPr algn="just"/>
            <a:r>
              <a:rPr lang="es-MX" dirty="0"/>
              <a:t>}</a:t>
            </a:r>
          </a:p>
          <a:p>
            <a:pPr algn="just"/>
            <a:endParaRPr lang="es-MX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356422" y="3933056"/>
            <a:ext cx="44640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000" dirty="0"/>
              <a:t>¿Cuál es la eficiencia del algoritmo finalmente?</a:t>
            </a:r>
          </a:p>
          <a:p>
            <a:pPr algn="just"/>
            <a:endParaRPr lang="es-MX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869309" y="4221981"/>
            <a:ext cx="1528763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000" i="1" dirty="0">
                <a:solidFill>
                  <a:srgbClr val="FF3300"/>
                </a:solidFill>
              </a:rPr>
              <a:t>O(n.log(n))</a:t>
            </a:r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3642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ma de Offic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20240</TotalTime>
  <Words>1627</Words>
  <Application>Microsoft Office PowerPoint</Application>
  <PresentationFormat>Presentación en pantalla (4:3)</PresentationFormat>
  <Paragraphs>218</Paragraphs>
  <Slides>19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Tema de Office</vt:lpstr>
      <vt:lpstr>Análisis y diseño de algoritmos – Clase 6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Nacional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Julian Moreno</dc:creator>
  <cp:lastModifiedBy>jmoreno</cp:lastModifiedBy>
  <cp:revision>766</cp:revision>
  <dcterms:created xsi:type="dcterms:W3CDTF">2005-07-02T15:39:33Z</dcterms:created>
  <dcterms:modified xsi:type="dcterms:W3CDTF">2014-03-14T14:57:07Z</dcterms:modified>
</cp:coreProperties>
</file>