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5"/>
  </p:notesMasterIdLst>
  <p:handoutMasterIdLst>
    <p:handoutMasterId r:id="rId16"/>
  </p:handoutMasterIdLst>
  <p:sldIdLst>
    <p:sldId id="353" r:id="rId2"/>
    <p:sldId id="419" r:id="rId3"/>
    <p:sldId id="421" r:id="rId4"/>
    <p:sldId id="420" r:id="rId5"/>
    <p:sldId id="422" r:id="rId6"/>
    <p:sldId id="424" r:id="rId7"/>
    <p:sldId id="423" r:id="rId8"/>
    <p:sldId id="425" r:id="rId9"/>
    <p:sldId id="426" r:id="rId10"/>
    <p:sldId id="427" r:id="rId11"/>
    <p:sldId id="428" r:id="rId12"/>
    <p:sldId id="429" r:id="rId13"/>
    <p:sldId id="386" r:id="rId1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3300"/>
    <a:srgbClr val="0033CC"/>
    <a:srgbClr val="006600"/>
    <a:srgbClr val="003300"/>
    <a:srgbClr val="003366"/>
    <a:srgbClr val="00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691" autoAdjust="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D9141-B8DF-4D85-B36E-B4713498C58E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63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7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135938" cy="246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Estadístico de orden </a:t>
            </a:r>
            <a:r>
              <a:rPr lang="es-MX" sz="2400" i="1" dirty="0" smtClean="0">
                <a:latin typeface="Arial" charset="0"/>
                <a:cs typeface="Arial" charset="0"/>
              </a:rPr>
              <a:t>k</a:t>
            </a:r>
            <a:r>
              <a:rPr lang="es-MX" sz="2400" dirty="0" smtClean="0">
                <a:latin typeface="Arial" charset="0"/>
                <a:cs typeface="Arial" charset="0"/>
              </a:rPr>
              <a:t> de un arreglo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Potenciación recursiva</a:t>
            </a: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Números de Fibonacci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5288" y="1196753"/>
                <a:ext cx="8353425" cy="3744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u="sng" dirty="0" smtClean="0"/>
                  <a:t>Teorema</a:t>
                </a:r>
                <a:r>
                  <a:rPr lang="es-MX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MX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MX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dirty="0" smtClean="0"/>
                  <a:t>Notemos que aunque se trata de multiplicación de matrices, siempre son 2x2, lo cual implica una cantidad constante de operaciones.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400" u="sng" dirty="0" smtClean="0"/>
                  <a:t>Prueba</a:t>
                </a:r>
                <a:r>
                  <a:rPr lang="es-MX" sz="2400" dirty="0" smtClean="0"/>
                  <a:t>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96753"/>
                <a:ext cx="8353425" cy="3744415"/>
              </a:xfrm>
              <a:prstGeom prst="rect">
                <a:avLst/>
              </a:prstGeom>
              <a:blipFill rotWithShape="1">
                <a:blip r:embed="rId2"/>
                <a:stretch>
                  <a:fillRect l="-1168" r="-1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1907704" y="3573016"/>
                <a:ext cx="3877087" cy="693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000" smtClean="0">
                          <a:latin typeface="Cambria Math"/>
                        </a:rPr>
                        <m:t>Si</m:t>
                      </m:r>
                      <m:r>
                        <a:rPr lang="es-MX" sz="2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smtClean="0">
                          <a:latin typeface="Cambria Math"/>
                        </a:rPr>
                        <m:t>n</m:t>
                      </m:r>
                      <m:r>
                        <a:rPr lang="es-MX" sz="2000" smtClean="0">
                          <a:latin typeface="Cambria Math"/>
                        </a:rPr>
                        <m:t>=1, </m:t>
                      </m:r>
                      <m:r>
                        <a:rPr lang="es-MX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MX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MX" sz="20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877087" cy="6930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907704" y="4320166"/>
                <a:ext cx="5925405" cy="154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000" smtClean="0">
                          <a:latin typeface="Cambria Math"/>
                        </a:rPr>
                        <m:t>Si</m:t>
                      </m:r>
                      <m:r>
                        <a:rPr lang="es-MX" sz="2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smtClean="0">
                          <a:latin typeface="Cambria Math"/>
                        </a:rPr>
                        <m:t>n</m:t>
                      </m:r>
                      <m:r>
                        <a:rPr lang="es-MX" sz="2000" b="0" i="0" smtClean="0">
                          <a:latin typeface="Cambria Math"/>
                        </a:rPr>
                        <m:t>&gt;</m:t>
                      </m:r>
                      <m:r>
                        <a:rPr lang="es-MX" sz="2000" smtClean="0">
                          <a:latin typeface="Cambria Math"/>
                        </a:rPr>
                        <m:t>1, </m:t>
                      </m:r>
                      <m:r>
                        <a:rPr lang="es-MX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MX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MX" sz="2000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2000" dirty="0" smtClean="0"/>
              </a:p>
              <a:p>
                <a:endParaRPr lang="es-CO" sz="2000" dirty="0" smtClean="0"/>
              </a:p>
              <a:p>
                <a:r>
                  <a:rPr lang="es-MX" sz="2000" dirty="0"/>
                  <a:t> </a:t>
                </a:r>
                <a:r>
                  <a:rPr lang="es-MX" sz="2000" dirty="0" smtClean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s-MX" sz="20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MX" sz="2000" i="1">
                            <a:latin typeface="Cambria Math"/>
                          </a:rPr>
                          <m:t>𝑛</m:t>
                        </m:r>
                        <m:r>
                          <a:rPr lang="es-MX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MX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0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MX" sz="20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320166"/>
                <a:ext cx="5925405" cy="15425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052736"/>
            <a:ext cx="8353425" cy="58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Juntando el teorema de la forma matricial de la serie con la potenciación recursiva, obtenemos:</a:t>
            </a:r>
          </a:p>
          <a:p>
            <a:pPr algn="just"/>
            <a:endParaRPr lang="es-MX" sz="2400" dirty="0"/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fib3(n){</a:t>
            </a:r>
          </a:p>
          <a:p>
            <a:pPr algn="just"/>
            <a:r>
              <a:rPr lang="es-MX" sz="2000" dirty="0"/>
              <a:t>   (a’, b’, c’, d’) = fib3(a, b, c, d, n)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 </a:t>
            </a:r>
            <a:r>
              <a:rPr lang="es-MX" sz="2000" dirty="0" smtClean="0"/>
              <a:t>b’</a:t>
            </a:r>
            <a:endParaRPr lang="es-MX" sz="2000" dirty="0"/>
          </a:p>
          <a:p>
            <a:pPr algn="just"/>
            <a:r>
              <a:rPr lang="es-MX" sz="2000" dirty="0"/>
              <a:t>}</a:t>
            </a:r>
          </a:p>
          <a:p>
            <a:pPr algn="just"/>
            <a:endParaRPr lang="es-MX" sz="2000" dirty="0" smtClean="0"/>
          </a:p>
          <a:p>
            <a:pPr algn="just"/>
            <a:r>
              <a:rPr lang="es-MX" sz="2000" dirty="0" err="1" smtClean="0"/>
              <a:t>function</a:t>
            </a:r>
            <a:r>
              <a:rPr lang="es-MX" sz="2000" dirty="0" smtClean="0"/>
              <a:t> fib3(a, b, c, d, n){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if</a:t>
            </a:r>
            <a:r>
              <a:rPr lang="es-MX" sz="2000" dirty="0"/>
              <a:t> n </a:t>
            </a:r>
            <a:r>
              <a:rPr lang="es-MX" sz="2000" dirty="0" smtClean="0"/>
              <a:t>= 1: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(1, 1, 1, 0)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else</a:t>
            </a:r>
            <a:r>
              <a:rPr lang="es-MX" sz="2000" dirty="0" smtClean="0"/>
              <a:t> </a:t>
            </a:r>
            <a:r>
              <a:rPr lang="es-MX" sz="2000" dirty="0" err="1" smtClean="0"/>
              <a:t>if</a:t>
            </a:r>
            <a:r>
              <a:rPr lang="es-MX" sz="2000" dirty="0" smtClean="0"/>
              <a:t> n%2 = 0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smtClean="0"/>
              <a:t>(a’, b’, c’, d’) = fib3(a</a:t>
            </a:r>
            <a:r>
              <a:rPr lang="es-MX" sz="2000" dirty="0"/>
              <a:t>, b, c, d, </a:t>
            </a:r>
            <a:r>
              <a:rPr lang="es-MX" sz="2000" dirty="0" smtClean="0"/>
              <a:t>n/2)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(a’^2+b’c’, b’(</a:t>
            </a:r>
            <a:r>
              <a:rPr lang="es-MX" sz="2000" dirty="0" err="1" smtClean="0"/>
              <a:t>a’+c</a:t>
            </a:r>
            <a:r>
              <a:rPr lang="es-MX" sz="2000" dirty="0" smtClean="0"/>
              <a:t>’), c’(</a:t>
            </a:r>
            <a:r>
              <a:rPr lang="es-MX" sz="2000" dirty="0" err="1" smtClean="0"/>
              <a:t>a’+b</a:t>
            </a:r>
            <a:r>
              <a:rPr lang="es-MX" sz="2000" dirty="0" smtClean="0"/>
              <a:t>’), c’^2+b’c’)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else</a:t>
            </a:r>
            <a:endParaRPr lang="es-MX" sz="2000" dirty="0"/>
          </a:p>
          <a:p>
            <a:pPr algn="just"/>
            <a:r>
              <a:rPr lang="es-MX" sz="2000" dirty="0"/>
              <a:t>      (</a:t>
            </a:r>
            <a:r>
              <a:rPr lang="es-MX" sz="2000" dirty="0" smtClean="0"/>
              <a:t>a’, b’, c’, d’) </a:t>
            </a:r>
            <a:r>
              <a:rPr lang="es-MX" sz="2000" dirty="0"/>
              <a:t>= fib3(a, b, c, d, </a:t>
            </a:r>
            <a:r>
              <a:rPr lang="es-MX" sz="2000" dirty="0" smtClean="0"/>
              <a:t>(n-1)/2)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(a(a</a:t>
            </a:r>
            <a:r>
              <a:rPr lang="es-MX" sz="2000" dirty="0"/>
              <a:t>’^2+b’c</a:t>
            </a:r>
            <a:r>
              <a:rPr lang="es-MX" sz="2000" dirty="0" smtClean="0"/>
              <a:t>’)+</a:t>
            </a:r>
            <a:r>
              <a:rPr lang="es-MX" sz="2000" dirty="0" err="1" smtClean="0"/>
              <a:t>cb</a:t>
            </a:r>
            <a:r>
              <a:rPr lang="es-MX" sz="2000" dirty="0" smtClean="0"/>
              <a:t>’(</a:t>
            </a:r>
            <a:r>
              <a:rPr lang="es-MX" sz="2000" dirty="0" err="1" smtClean="0"/>
              <a:t>a’+c</a:t>
            </a:r>
            <a:r>
              <a:rPr lang="es-MX" sz="2000" dirty="0"/>
              <a:t>’), </a:t>
            </a:r>
            <a:r>
              <a:rPr lang="es-MX" sz="2000" dirty="0" smtClean="0"/>
              <a:t>b(a</a:t>
            </a:r>
            <a:r>
              <a:rPr lang="es-MX" sz="2000" dirty="0"/>
              <a:t>’^2+b’c</a:t>
            </a:r>
            <a:r>
              <a:rPr lang="es-MX" sz="2000" dirty="0" smtClean="0"/>
              <a:t>’)+</a:t>
            </a:r>
            <a:r>
              <a:rPr lang="es-MX" sz="2000" dirty="0" err="1" smtClean="0"/>
              <a:t>db</a:t>
            </a:r>
            <a:r>
              <a:rPr lang="es-MX" sz="2000" dirty="0"/>
              <a:t>’(</a:t>
            </a:r>
            <a:r>
              <a:rPr lang="es-MX" sz="2000" dirty="0" err="1" smtClean="0"/>
              <a:t>a’+</a:t>
            </a:r>
            <a:r>
              <a:rPr lang="es-MX" sz="2000" dirty="0" err="1"/>
              <a:t>c</a:t>
            </a:r>
            <a:r>
              <a:rPr lang="es-MX" sz="2000" dirty="0"/>
              <a:t>’), </a:t>
            </a:r>
            <a:endParaRPr lang="es-MX" sz="2000" dirty="0" smtClean="0"/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              </a:t>
            </a:r>
            <a:r>
              <a:rPr lang="es-MX" sz="2000" dirty="0" err="1" smtClean="0"/>
              <a:t>ac</a:t>
            </a:r>
            <a:r>
              <a:rPr lang="es-MX" sz="2000" dirty="0"/>
              <a:t>’(</a:t>
            </a:r>
            <a:r>
              <a:rPr lang="es-MX" sz="2000" dirty="0" err="1"/>
              <a:t>a</a:t>
            </a:r>
            <a:r>
              <a:rPr lang="es-MX" sz="2000" dirty="0" err="1" smtClean="0"/>
              <a:t>’+d</a:t>
            </a:r>
            <a:r>
              <a:rPr lang="es-MX" sz="2000" dirty="0" smtClean="0"/>
              <a:t>’)+c(d’^2+c’d</a:t>
            </a:r>
            <a:r>
              <a:rPr lang="es-MX" sz="2000" dirty="0"/>
              <a:t>’), </a:t>
            </a:r>
            <a:r>
              <a:rPr lang="es-MX" sz="2000" dirty="0" err="1" smtClean="0"/>
              <a:t>bc</a:t>
            </a:r>
            <a:r>
              <a:rPr lang="es-MX" sz="2000" dirty="0"/>
              <a:t>’(</a:t>
            </a:r>
            <a:r>
              <a:rPr lang="es-MX" sz="2000" dirty="0" err="1"/>
              <a:t>a’+d</a:t>
            </a:r>
            <a:r>
              <a:rPr lang="es-MX" sz="2000" smtClean="0"/>
              <a:t>’)+d(d</a:t>
            </a:r>
            <a:r>
              <a:rPr lang="es-MX" sz="2000" dirty="0"/>
              <a:t>’^2+c’d’))</a:t>
            </a:r>
          </a:p>
          <a:p>
            <a:pPr algn="just"/>
            <a:r>
              <a:rPr lang="es-MX" sz="2000" dirty="0" smtClean="0"/>
              <a:t>}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7526008" y="2492896"/>
            <a:ext cx="1475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dirty="0" smtClean="0">
                <a:solidFill>
                  <a:srgbClr val="FF0000"/>
                </a:solidFill>
              </a:rPr>
              <a:t>O(log(n))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355976" y="3327375"/>
            <a:ext cx="3728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71641" y="2492896"/>
            <a:ext cx="33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¿Cuál es la eficiencia?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6" y="2933218"/>
            <a:ext cx="1105978" cy="114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1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en un mundo ideal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39552" y="1052737"/>
                <a:ext cx="8209161" cy="648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s-MX" sz="2400" b="0" i="1" dirty="0" smtClean="0">
                        <a:latin typeface="Cambria Math"/>
                      </a:rPr>
                      <m:t>𝑓𝑖𝑏𝑜𝑛𝑎𝑐𝑐𝑖</m:t>
                    </m:r>
                    <m:d>
                      <m:dPr>
                        <m:ctrlPr>
                          <a:rPr lang="es-MX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24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s-MX" sz="24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MX" sz="24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s-MX" sz="24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s-MX" sz="2400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MX" sz="2400" b="0" i="1" dirty="0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s-MX" sz="2400" dirty="0" smtClean="0"/>
                  <a:t>,  siendo</a:t>
                </a:r>
                <a14:m>
                  <m:oMath xmlns:m="http://schemas.openxmlformats.org/officeDocument/2006/math">
                    <m:r>
                      <a:rPr lang="es-MX" sz="24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/>
                      </a:rPr>
                      <m:t>φ</m:t>
                    </m:r>
                    <m:r>
                      <a:rPr lang="es-MX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s-MX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s-MX" sz="2400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s-MX" sz="2400" dirty="0" smtClean="0"/>
              </a:p>
              <a:p>
                <a:pPr algn="just"/>
                <a:endParaRPr lang="es-MX" sz="2400" dirty="0" smtClean="0"/>
              </a:p>
              <a:p>
                <a:pPr algn="just"/>
                <a:endParaRPr lang="es-MX" sz="2400" dirty="0"/>
              </a:p>
              <a:p>
                <a:pPr algn="just"/>
                <a:endParaRPr lang="es-MX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52737"/>
                <a:ext cx="8209161" cy="648072"/>
              </a:xfrm>
              <a:prstGeom prst="rect">
                <a:avLst/>
              </a:prstGeom>
              <a:blipFill rotWithShape="1">
                <a:blip r:embed="rId2"/>
                <a:stretch>
                  <a:fillRect b="-113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3700153" y="2060848"/>
            <a:ext cx="871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dirty="0" smtClean="0">
                <a:solidFill>
                  <a:srgbClr val="FF0000"/>
                </a:solidFill>
              </a:rPr>
              <a:t>O(1)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45786" y="2060848"/>
            <a:ext cx="3368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¿Cuál es la eficiencia?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2" name="1 Rectángulo"/>
          <p:cNvSpPr/>
          <p:nvPr/>
        </p:nvSpPr>
        <p:spPr>
          <a:xfrm>
            <a:off x="539552" y="2832585"/>
            <a:ext cx="806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Dado que no podemos contar con la precisión de esta solución, tendremos que conformarnos con la solución mediante potenciación recursiva en forma matricial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88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Programar </a:t>
            </a:r>
            <a:r>
              <a:rPr lang="es-MX" sz="2400" dirty="0"/>
              <a:t>el algoritmo visto para el problema </a:t>
            </a:r>
            <a:r>
              <a:rPr lang="es-MX" sz="2400" dirty="0" smtClean="0"/>
              <a:t>de encontrar el estadístico de orden </a:t>
            </a:r>
            <a:r>
              <a:rPr lang="es-MX" sz="2400" i="1" dirty="0" smtClean="0"/>
              <a:t>k </a:t>
            </a:r>
            <a:r>
              <a:rPr lang="es-MX" sz="2400" dirty="0" smtClean="0"/>
              <a:t>aleatorizado.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Programar los dos algoritmos vistos para encontrar el </a:t>
            </a:r>
            <a:r>
              <a:rPr lang="es-MX" sz="2400" i="1" dirty="0" smtClean="0"/>
              <a:t>n-</a:t>
            </a:r>
            <a:r>
              <a:rPr lang="es-MX" sz="2400" dirty="0" err="1" smtClean="0"/>
              <a:t>ésimo</a:t>
            </a:r>
            <a:r>
              <a:rPr lang="es-MX" sz="2400" dirty="0" smtClean="0"/>
              <a:t> término de Fibonacci.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 smtClean="0"/>
              <a:t>Para los interesados en cómo resolver la transformada de Fourier mediante divide &amp; </a:t>
            </a:r>
            <a:r>
              <a:rPr lang="es-MX" sz="2400" dirty="0" err="1" smtClean="0"/>
              <a:t>conquer</a:t>
            </a:r>
            <a:r>
              <a:rPr lang="es-MX" sz="2400" dirty="0" smtClean="0"/>
              <a:t>, (FFT), leer cap. 2.6 de </a:t>
            </a:r>
            <a:r>
              <a:rPr lang="es-MX" sz="2400" i="1" dirty="0" err="1" smtClean="0"/>
              <a:t>Algorithms</a:t>
            </a:r>
            <a:r>
              <a:rPr lang="es-MX" sz="2400" i="1" dirty="0" smtClean="0"/>
              <a:t> </a:t>
            </a:r>
            <a:r>
              <a:rPr lang="es-MX" sz="2400" dirty="0" smtClean="0"/>
              <a:t>(advertencia: el contenido incluye algo de algebra lineal, números complejos y coordenadas polares).</a:t>
            </a:r>
            <a:endParaRPr lang="es-MX" sz="24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16632"/>
            <a:ext cx="78486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El problema de </a:t>
            </a:r>
            <a:r>
              <a:rPr lang="es-MX" sz="3600" dirty="0" smtClean="0"/>
              <a:t>encontrar el estadístico de orden </a:t>
            </a:r>
            <a:r>
              <a:rPr lang="es-MX" sz="3600" i="1" dirty="0" smtClean="0"/>
              <a:t>k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413446"/>
            <a:ext cx="8353425" cy="19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/>
              <a:t>Entrada:</a:t>
            </a:r>
            <a:r>
              <a:rPr lang="es-MX" sz="2400" dirty="0"/>
              <a:t> </a:t>
            </a:r>
            <a:r>
              <a:rPr lang="es-MX" sz="2400" dirty="0" smtClean="0"/>
              <a:t>Un arreglo </a:t>
            </a:r>
            <a:r>
              <a:rPr lang="es-MX" sz="2400" i="1" dirty="0" smtClean="0"/>
              <a:t>A</a:t>
            </a:r>
            <a:r>
              <a:rPr lang="es-MX" sz="2400" dirty="0" smtClean="0"/>
              <a:t> con </a:t>
            </a:r>
            <a:r>
              <a:rPr lang="es-MX" sz="2400" i="1" dirty="0" smtClean="0"/>
              <a:t>n</a:t>
            </a:r>
            <a:r>
              <a:rPr lang="es-MX" sz="2400" dirty="0" smtClean="0"/>
              <a:t> valores numéricos y un entero </a:t>
            </a:r>
            <a:r>
              <a:rPr lang="es-MX" sz="2400" i="1" dirty="0" smtClean="0"/>
              <a:t>k</a:t>
            </a:r>
            <a:r>
              <a:rPr lang="es-MX" sz="2400" dirty="0" smtClean="0"/>
              <a:t> (0 &lt; </a:t>
            </a:r>
            <a:r>
              <a:rPr lang="es-MX" sz="2400" i="1" dirty="0" smtClean="0"/>
              <a:t>k</a:t>
            </a:r>
            <a:r>
              <a:rPr lang="es-MX" sz="2400" dirty="0" smtClean="0"/>
              <a:t> &lt; </a:t>
            </a:r>
            <a:r>
              <a:rPr lang="es-MX" sz="2400" i="1" dirty="0" smtClean="0"/>
              <a:t>n</a:t>
            </a:r>
            <a:r>
              <a:rPr lang="es-MX" sz="2400" dirty="0" smtClean="0"/>
              <a:t>)</a:t>
            </a:r>
            <a:endParaRPr lang="es-MX" sz="2400" i="1" dirty="0"/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Salida:</a:t>
            </a:r>
            <a:r>
              <a:rPr lang="es-MX" sz="2400" dirty="0"/>
              <a:t> </a:t>
            </a:r>
            <a:r>
              <a:rPr lang="es-MX" sz="2400" dirty="0" smtClean="0"/>
              <a:t>Estadístico de orden </a:t>
            </a:r>
            <a:r>
              <a:rPr lang="es-MX" sz="2400" i="1" dirty="0" smtClean="0"/>
              <a:t>k </a:t>
            </a:r>
            <a:r>
              <a:rPr lang="es-MX" sz="2400" dirty="0" smtClean="0"/>
              <a:t>de</a:t>
            </a:r>
            <a:r>
              <a:rPr lang="es-MX" sz="2400" i="1" dirty="0" smtClean="0"/>
              <a:t> A </a:t>
            </a:r>
            <a:r>
              <a:rPr lang="es-MX" sz="2400" dirty="0" smtClean="0"/>
              <a:t>(</a:t>
            </a:r>
            <a:r>
              <a:rPr lang="es-MX" sz="2400" i="1" dirty="0" smtClean="0"/>
              <a:t>k</a:t>
            </a:r>
            <a:r>
              <a:rPr lang="es-MX" sz="2400" dirty="0" smtClean="0"/>
              <a:t>-</a:t>
            </a:r>
            <a:r>
              <a:rPr lang="es-MX" sz="2400" dirty="0" err="1" smtClean="0"/>
              <a:t>ésimo</a:t>
            </a:r>
            <a:r>
              <a:rPr lang="es-MX" sz="2400" dirty="0" smtClean="0"/>
              <a:t> menor valor de </a:t>
            </a:r>
            <a:r>
              <a:rPr lang="es-MX" sz="2400" i="1" dirty="0" smtClean="0"/>
              <a:t>A</a:t>
            </a:r>
            <a:r>
              <a:rPr lang="es-MX" sz="2400" dirty="0" smtClean="0"/>
              <a:t>)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1696146" cy="127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23728" y="3717702"/>
            <a:ext cx="6737423" cy="86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¿Qué tal ordenar y luego acceder a la posición </a:t>
            </a:r>
            <a:r>
              <a:rPr lang="es-MX" sz="2400" i="1" dirty="0" smtClean="0"/>
              <a:t>k</a:t>
            </a:r>
            <a:r>
              <a:rPr lang="es-MX" sz="2400" dirty="0" smtClean="0"/>
              <a:t> del arreglo ordenado?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2123728" y="5157192"/>
            <a:ext cx="18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dirty="0" smtClean="0">
                <a:solidFill>
                  <a:srgbClr val="FF0000"/>
                </a:solidFill>
              </a:rPr>
              <a:t>O(n.log(n))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635896" y="5157192"/>
            <a:ext cx="3728751" cy="5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0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268760"/>
            <a:ext cx="835342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Truco:</a:t>
            </a:r>
            <a:r>
              <a:rPr lang="es-MX" sz="2400" dirty="0" smtClean="0"/>
              <a:t> Utilizar la idea del </a:t>
            </a:r>
            <a:r>
              <a:rPr lang="es-MX" sz="2400" i="1" dirty="0" err="1" smtClean="0"/>
              <a:t>quickSort</a:t>
            </a:r>
            <a:r>
              <a:rPr lang="es-MX" sz="2400" dirty="0" smtClean="0"/>
              <a:t> pero considerando este problema como de menor complejidad que el de ordenar</a:t>
            </a:r>
            <a:endParaRPr lang="es-MX" sz="2400" i="1" dirty="0"/>
          </a:p>
          <a:p>
            <a:pPr algn="just"/>
            <a:endParaRPr lang="es-MX" sz="2400" dirty="0"/>
          </a:p>
          <a:p>
            <a:pPr algn="just"/>
            <a:r>
              <a:rPr lang="es-MX" sz="2400" dirty="0" err="1"/>
              <a:t>function</a:t>
            </a:r>
            <a:r>
              <a:rPr lang="es-MX" sz="2400" dirty="0"/>
              <a:t> </a:t>
            </a:r>
            <a:r>
              <a:rPr lang="es-MX" sz="2400" dirty="0" err="1" smtClean="0"/>
              <a:t>findStatistic</a:t>
            </a:r>
            <a:r>
              <a:rPr lang="es-MX" sz="2400" dirty="0" smtClean="0"/>
              <a:t>(A, i, j, k){</a:t>
            </a:r>
            <a:endParaRPr lang="es-MX" sz="2400" dirty="0"/>
          </a:p>
          <a:p>
            <a:pPr algn="just"/>
            <a:r>
              <a:rPr lang="es-MX" sz="2400" dirty="0"/>
              <a:t>   </a:t>
            </a:r>
            <a:r>
              <a:rPr lang="es-MX" sz="2400" dirty="0" err="1" smtClean="0"/>
              <a:t>if</a:t>
            </a:r>
            <a:r>
              <a:rPr lang="es-MX" sz="2400" dirty="0" smtClean="0"/>
              <a:t> i=j: </a:t>
            </a:r>
            <a:r>
              <a:rPr lang="es-MX" sz="2400" dirty="0" err="1" smtClean="0"/>
              <a:t>return</a:t>
            </a:r>
            <a:r>
              <a:rPr lang="es-MX" sz="2400" dirty="0" smtClean="0"/>
              <a:t> A[i]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</a:t>
            </a:r>
            <a:r>
              <a:rPr lang="es-MX" sz="2400" dirty="0" err="1" smtClean="0"/>
              <a:t>else</a:t>
            </a:r>
            <a:r>
              <a:rPr lang="es-MX" sz="2400" dirty="0" smtClean="0"/>
              <a:t>{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p = </a:t>
            </a:r>
            <a:r>
              <a:rPr lang="es-MX" sz="2400" dirty="0" err="1" smtClean="0"/>
              <a:t>choosePivot</a:t>
            </a:r>
            <a:r>
              <a:rPr lang="es-MX" sz="2400" dirty="0" smtClean="0"/>
              <a:t>(</a:t>
            </a:r>
            <a:r>
              <a:rPr lang="es-MX" sz="2400" dirty="0" err="1" smtClean="0"/>
              <a:t>i,j</a:t>
            </a:r>
            <a:r>
              <a:rPr lang="es-MX" sz="2400" dirty="0" smtClean="0"/>
              <a:t>)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h = </a:t>
            </a:r>
            <a:r>
              <a:rPr lang="es-MX" sz="2400" dirty="0" err="1" smtClean="0"/>
              <a:t>partition</a:t>
            </a:r>
            <a:r>
              <a:rPr lang="es-MX" sz="2400" dirty="0" smtClean="0"/>
              <a:t>(</a:t>
            </a:r>
            <a:r>
              <a:rPr lang="es-MX" sz="2400" dirty="0"/>
              <a:t>A, i, j</a:t>
            </a:r>
            <a:r>
              <a:rPr lang="es-MX" sz="2400" dirty="0" smtClean="0"/>
              <a:t>, p)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</a:t>
            </a:r>
            <a:r>
              <a:rPr lang="es-MX" sz="2400" dirty="0" err="1" smtClean="0"/>
              <a:t>if</a:t>
            </a:r>
            <a:r>
              <a:rPr lang="es-MX" sz="2400" dirty="0" smtClean="0"/>
              <a:t> k = h: </a:t>
            </a:r>
            <a:r>
              <a:rPr lang="es-MX" sz="2400" dirty="0" err="1" smtClean="0"/>
              <a:t>return</a:t>
            </a:r>
            <a:r>
              <a:rPr lang="es-MX" sz="2400" dirty="0" smtClean="0"/>
              <a:t> A[h]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</a:t>
            </a:r>
            <a:r>
              <a:rPr lang="es-MX" sz="2400" dirty="0" err="1" smtClean="0"/>
              <a:t>else</a:t>
            </a:r>
            <a:r>
              <a:rPr lang="es-MX" sz="2400" dirty="0" smtClean="0"/>
              <a:t> </a:t>
            </a:r>
            <a:r>
              <a:rPr lang="es-MX" sz="2400" dirty="0" err="1" smtClean="0"/>
              <a:t>if</a:t>
            </a:r>
            <a:r>
              <a:rPr lang="es-MX" sz="2400" dirty="0" smtClean="0"/>
              <a:t> k &gt; h: </a:t>
            </a:r>
            <a:r>
              <a:rPr lang="es-MX" sz="2400" dirty="0" err="1" smtClean="0"/>
              <a:t>return</a:t>
            </a:r>
            <a:r>
              <a:rPr lang="es-MX" sz="2400" dirty="0" smtClean="0"/>
              <a:t> </a:t>
            </a:r>
            <a:r>
              <a:rPr lang="es-MX" sz="2400" dirty="0" err="1" smtClean="0"/>
              <a:t>findStatistic</a:t>
            </a:r>
            <a:r>
              <a:rPr lang="es-MX" sz="2400" dirty="0" smtClean="0"/>
              <a:t>(A</a:t>
            </a:r>
            <a:r>
              <a:rPr lang="es-MX" sz="2400" dirty="0"/>
              <a:t>, </a:t>
            </a:r>
            <a:r>
              <a:rPr lang="es-MX" sz="2400" dirty="0" smtClean="0"/>
              <a:t>h+1, </a:t>
            </a:r>
            <a:r>
              <a:rPr lang="es-MX" sz="2400" dirty="0"/>
              <a:t>j, k</a:t>
            </a:r>
            <a:r>
              <a:rPr lang="es-MX" sz="2400" dirty="0" smtClean="0"/>
              <a:t>)</a:t>
            </a:r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   </a:t>
            </a:r>
            <a:r>
              <a:rPr lang="es-MX" sz="2400" dirty="0" err="1" smtClean="0"/>
              <a:t>else</a:t>
            </a:r>
            <a:r>
              <a:rPr lang="es-MX" sz="2400" dirty="0" smtClean="0"/>
              <a:t>: </a:t>
            </a:r>
            <a:r>
              <a:rPr lang="es-MX" sz="2400" dirty="0" err="1" smtClean="0"/>
              <a:t>return</a:t>
            </a:r>
            <a:r>
              <a:rPr lang="es-MX" sz="2400" dirty="0" smtClean="0"/>
              <a:t> </a:t>
            </a:r>
            <a:r>
              <a:rPr lang="es-MX" sz="2400" dirty="0" err="1" smtClean="0"/>
              <a:t>findStatistic</a:t>
            </a:r>
            <a:r>
              <a:rPr lang="es-MX" sz="2400" dirty="0" smtClean="0"/>
              <a:t>(A</a:t>
            </a:r>
            <a:r>
              <a:rPr lang="es-MX" sz="2400" dirty="0"/>
              <a:t>, </a:t>
            </a:r>
            <a:r>
              <a:rPr lang="es-MX" sz="2400" dirty="0" smtClean="0"/>
              <a:t>i, h-1, </a:t>
            </a:r>
            <a:r>
              <a:rPr lang="es-MX" sz="2400" dirty="0"/>
              <a:t>k)</a:t>
            </a:r>
            <a:endParaRPr lang="es-MX" sz="2400" dirty="0" smtClean="0"/>
          </a:p>
          <a:p>
            <a:pPr algn="just"/>
            <a:r>
              <a:rPr lang="es-MX" sz="2400" dirty="0"/>
              <a:t> </a:t>
            </a:r>
            <a:r>
              <a:rPr lang="es-MX" sz="2400" dirty="0" smtClean="0"/>
              <a:t>  }</a:t>
            </a:r>
            <a:endParaRPr lang="es-MX" sz="2400" dirty="0"/>
          </a:p>
          <a:p>
            <a:pPr algn="just"/>
            <a:r>
              <a:rPr lang="es-MX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265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268760"/>
            <a:ext cx="8353425" cy="13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/>
              <a:t>En el peor de los escenarios (por ejemplo si el pivote siempre es el menor </a:t>
            </a:r>
            <a:r>
              <a:rPr lang="es-MX" sz="2400" dirty="0" smtClean="0"/>
              <a:t>del sub-arreglo y se busca </a:t>
            </a:r>
            <a:r>
              <a:rPr lang="es-MX" sz="2400" dirty="0"/>
              <a:t>el </a:t>
            </a:r>
            <a:r>
              <a:rPr lang="es-MX" sz="2400" i="1" dirty="0"/>
              <a:t>n</a:t>
            </a:r>
            <a:r>
              <a:rPr lang="es-MX" sz="2400" dirty="0"/>
              <a:t>-</a:t>
            </a:r>
            <a:r>
              <a:rPr lang="es-MX" sz="2400" dirty="0" err="1"/>
              <a:t>ésimo</a:t>
            </a:r>
            <a:r>
              <a:rPr lang="es-MX" sz="2400" dirty="0"/>
              <a:t> </a:t>
            </a:r>
            <a:r>
              <a:rPr lang="es-MX" sz="2400" dirty="0" smtClean="0"/>
              <a:t>estadístico) </a:t>
            </a:r>
            <a:r>
              <a:rPr lang="es-MX" sz="2400" dirty="0"/>
              <a:t>¿Cuál es la eficiencia del algoritmo</a:t>
            </a:r>
            <a:r>
              <a:rPr lang="es-MX" sz="2400" dirty="0" smtClean="0"/>
              <a:t>?</a:t>
            </a:r>
            <a:endParaRPr lang="es-MX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396059" y="4149005"/>
                <a:ext cx="8352653" cy="936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dirty="0" smtClean="0"/>
                  <a:t>Según, el método maestro: </a:t>
                </a:r>
                <a:r>
                  <a:rPr lang="es-MX" sz="2400" i="1" dirty="0" smtClean="0"/>
                  <a:t>a=1</a:t>
                </a:r>
                <a:r>
                  <a:rPr lang="es-MX" sz="2400" i="1" dirty="0" smtClean="0"/>
                  <a:t>, </a:t>
                </a:r>
                <a:r>
                  <a:rPr lang="es-MX" sz="2400" i="1" dirty="0" smtClean="0"/>
                  <a:t>b=2</a:t>
                </a:r>
                <a:r>
                  <a:rPr lang="es-MX" sz="2400" i="1" smtClean="0"/>
                  <a:t>, </a:t>
                </a:r>
                <a:r>
                  <a:rPr lang="es-MX" sz="2400" i="1" smtClean="0"/>
                  <a:t>d=1</a:t>
                </a:r>
                <a:r>
                  <a:rPr lang="es-MX" sz="2400" dirty="0" smtClean="0"/>
                  <a:t>, es decir </a:t>
                </a:r>
                <a14:m>
                  <m:oMath xmlns:m="http://schemas.openxmlformats.org/officeDocument/2006/math">
                    <m:r>
                      <a:rPr lang="es-MX" sz="2400" b="0" i="1" dirty="0" smtClean="0">
                        <a:latin typeface="Cambria Math"/>
                      </a:rPr>
                      <m:t>𝑎</m:t>
                    </m:r>
                    <m:r>
                      <a:rPr lang="es-MX" sz="2400" b="0" i="1" dirty="0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s-MX" sz="2400" b="0" i="1" dirty="0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dirty="0" smtClean="0"/>
                  <a:t> (caso 2) lo que implica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MX" sz="2400" dirty="0" smtClean="0"/>
                  <a:t> =&gt; </a:t>
                </a:r>
                <a:r>
                  <a:rPr lang="es-MX" sz="2400" dirty="0" smtClean="0">
                    <a:solidFill>
                      <a:srgbClr val="FF0000"/>
                    </a:solidFill>
                  </a:rPr>
                  <a:t>O(n)</a:t>
                </a:r>
                <a:endParaRPr lang="es-MX" sz="2400" dirty="0">
                  <a:solidFill>
                    <a:srgbClr val="FF0000"/>
                  </a:solidFill>
                </a:endParaRPr>
              </a:p>
              <a:p>
                <a:pPr algn="just"/>
                <a:endParaRPr lang="es-MX" dirty="0"/>
              </a:p>
            </p:txBody>
          </p:sp>
        </mc:Choice>
        <mc:Fallback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59" y="4149005"/>
                <a:ext cx="8352653" cy="936179"/>
              </a:xfrm>
              <a:prstGeom prst="rect">
                <a:avLst/>
              </a:prstGeom>
              <a:blipFill rotWithShape="1">
                <a:blip r:embed="rId2"/>
                <a:stretch>
                  <a:fillRect l="-1168" t="-3922" b="-5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7219701" y="1988840"/>
                <a:ext cx="1312739" cy="395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400" i="1" dirty="0" smtClean="0">
                    <a:solidFill>
                      <a:srgbClr val="FF33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i="1" dirty="0" smtClean="0">
                    <a:solidFill>
                      <a:srgbClr val="FF3300"/>
                    </a:solidFill>
                  </a:rPr>
                  <a:t>)</a:t>
                </a:r>
                <a:endParaRPr lang="es-MX" sz="2400" i="1" dirty="0">
                  <a:solidFill>
                    <a:srgbClr val="FF3300"/>
                  </a:solidFill>
                </a:endParaRPr>
              </a:p>
              <a:p>
                <a:pPr algn="just"/>
                <a:endParaRPr lang="es-MX" dirty="0"/>
              </a:p>
            </p:txBody>
          </p:sp>
        </mc:Choice>
        <mc:Fallback>
          <p:sp>
            <p:nvSpPr>
              <p:cNvPr id="1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9701" y="1988840"/>
                <a:ext cx="1312739" cy="395288"/>
              </a:xfrm>
              <a:prstGeom prst="rect">
                <a:avLst/>
              </a:prstGeom>
              <a:blipFill rotWithShape="1">
                <a:blip r:embed="rId3"/>
                <a:stretch>
                  <a:fillRect l="-6944" t="-10769" b="-5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5229125"/>
            <a:ext cx="8352653" cy="93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¿Será que de forma análoga al </a:t>
            </a:r>
            <a:r>
              <a:rPr lang="es-MX" sz="2400" i="1" dirty="0" err="1" smtClean="0"/>
              <a:t>quickSort</a:t>
            </a:r>
            <a:r>
              <a:rPr lang="es-MX" sz="2400" dirty="0" smtClean="0"/>
              <a:t>, en promedio dominan los buenos resultados sobre los malos?</a:t>
            </a:r>
            <a:endParaRPr lang="es-MX" sz="2400" dirty="0">
              <a:solidFill>
                <a:srgbClr val="FF0000"/>
              </a:solidFill>
            </a:endParaRPr>
          </a:p>
          <a:p>
            <a:pPr algn="just"/>
            <a:endParaRPr lang="es-MX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288" y="2708920"/>
            <a:ext cx="835342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Y en el mejor de los escenarios (si </a:t>
            </a:r>
            <a:r>
              <a:rPr lang="es-MX" sz="2400" dirty="0"/>
              <a:t>el pivote siempre es </a:t>
            </a:r>
            <a:r>
              <a:rPr lang="es-MX" sz="2400" dirty="0" smtClean="0"/>
              <a:t>la media del sub-arreglo menor </a:t>
            </a:r>
            <a:r>
              <a:rPr lang="es-MX" sz="2400" dirty="0"/>
              <a:t>y </a:t>
            </a:r>
            <a:r>
              <a:rPr lang="es-MX" sz="2400" dirty="0" smtClean="0"/>
              <a:t>se busca el </a:t>
            </a:r>
            <a:r>
              <a:rPr lang="es-MX" sz="2400" i="1" dirty="0" smtClean="0"/>
              <a:t>k</a:t>
            </a:r>
            <a:r>
              <a:rPr lang="es-MX" sz="2400" dirty="0" smtClean="0"/>
              <a:t>-</a:t>
            </a:r>
            <a:r>
              <a:rPr lang="es-MX" sz="2400" dirty="0" err="1" smtClean="0"/>
              <a:t>ésimo</a:t>
            </a:r>
            <a:r>
              <a:rPr lang="es-MX" sz="2400" dirty="0" smtClean="0"/>
              <a:t> estadístico con </a:t>
            </a:r>
            <a:r>
              <a:rPr lang="es-MX" sz="2400" i="1" dirty="0" smtClean="0"/>
              <a:t>k ≠ n/2</a:t>
            </a:r>
            <a:r>
              <a:rPr lang="es-MX" sz="2400" dirty="0" smtClean="0"/>
              <a:t>)?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262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5288" y="1268760"/>
                <a:ext cx="8353425" cy="5040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Análisis de la eficiencia promedio vía “fases”: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El </a:t>
                </a:r>
                <a:r>
                  <a:rPr lang="es-MX" sz="2200" dirty="0"/>
                  <a:t>algoritmo (</a:t>
                </a:r>
                <a:r>
                  <a:rPr lang="es-MX" sz="2200" i="1" dirty="0" err="1"/>
                  <a:t>findStatistic</a:t>
                </a:r>
                <a:r>
                  <a:rPr lang="es-MX" sz="2200" dirty="0"/>
                  <a:t>) realiza </a:t>
                </a:r>
                <a:r>
                  <a:rPr lang="es-MX" sz="2200" i="1" dirty="0" smtClean="0"/>
                  <a:t>c*n</a:t>
                </a:r>
                <a:r>
                  <a:rPr lang="es-MX" sz="2200" dirty="0" smtClean="0"/>
                  <a:t> operaciones por fuera del llamado recursivo (la función </a:t>
                </a:r>
                <a:r>
                  <a:rPr lang="es-MX" sz="2200" i="1" dirty="0" err="1" smtClean="0"/>
                  <a:t>partition</a:t>
                </a:r>
                <a:r>
                  <a:rPr lang="es-MX" sz="2200" dirty="0" smtClean="0"/>
                  <a:t>), con </a:t>
                </a:r>
                <a:r>
                  <a:rPr lang="es-MX" sz="2200" i="1" dirty="0" smtClean="0"/>
                  <a:t>c&gt;0</a:t>
                </a:r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u="sng" dirty="0" smtClean="0"/>
                  <a:t>Notación</a:t>
                </a:r>
                <a:r>
                  <a:rPr lang="es-MX" sz="2200" dirty="0"/>
                  <a:t>: decimos que </a:t>
                </a:r>
                <a:r>
                  <a:rPr lang="es-MX" sz="2200" i="1" dirty="0" err="1" smtClean="0"/>
                  <a:t>findStatistic</a:t>
                </a:r>
                <a:r>
                  <a:rPr lang="es-MX" sz="2200" dirty="0" smtClean="0"/>
                  <a:t> se encuentra en la fase </a:t>
                </a:r>
                <a:r>
                  <a:rPr lang="es-MX" sz="2200" i="1" dirty="0" smtClean="0"/>
                  <a:t>f</a:t>
                </a:r>
                <a:r>
                  <a:rPr lang="es-MX" sz="2200" dirty="0" smtClean="0"/>
                  <a:t> si el tamaño del </a:t>
                </a:r>
                <a:r>
                  <a:rPr lang="es-MX" sz="2200" dirty="0" err="1" smtClean="0"/>
                  <a:t>subarreglo</a:t>
                </a:r>
                <a:r>
                  <a:rPr lang="es-MX" sz="2200" dirty="0" smtClean="0"/>
                  <a:t> se encuentra entre: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200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MX" sz="22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MX" sz="2200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  <m:r>
                          <a:rPr lang="es-MX" sz="22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s-MX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s-MX" sz="2200" dirty="0" smtClean="0"/>
                  <a:t>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200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s-MX" sz="22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sz="22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MX" sz="22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s-MX" sz="2200" dirty="0" smtClean="0"/>
                  <a:t> es decir, si se ha reducido en un 75% </a:t>
                </a:r>
                <a:r>
                  <a:rPr lang="es-MX" sz="2200" i="1" dirty="0" smtClean="0"/>
                  <a:t>f </a:t>
                </a:r>
                <a:r>
                  <a:rPr lang="es-MX" sz="2200" dirty="0" smtClean="0"/>
                  <a:t>veces.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Ejemplos: si </a:t>
                </a:r>
                <a:r>
                  <a:rPr lang="es-MX" sz="2200" i="1" dirty="0" smtClean="0"/>
                  <a:t>f</a:t>
                </a:r>
                <a:r>
                  <a:rPr lang="es-MX" sz="2200" dirty="0" smtClean="0"/>
                  <a:t> = 0 (75%-100%), si </a:t>
                </a:r>
                <a:r>
                  <a:rPr lang="es-MX" sz="2200" i="1" dirty="0" smtClean="0"/>
                  <a:t>f</a:t>
                </a:r>
                <a:r>
                  <a:rPr lang="es-MX" sz="2200" dirty="0" smtClean="0"/>
                  <a:t> = 1 (56.25% - 75%)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Sea entonces </a:t>
                </a:r>
                <a:r>
                  <a:rPr lang="es-MX" sz="2200" i="1" dirty="0" err="1" smtClean="0"/>
                  <a:t>X</a:t>
                </a:r>
                <a:r>
                  <a:rPr lang="es-MX" i="1" dirty="0" err="1" smtClean="0"/>
                  <a:t>f</a:t>
                </a:r>
                <a:r>
                  <a:rPr lang="es-MX" sz="2200" dirty="0" smtClean="0"/>
                  <a:t> el número de llamados recursivos durante </a:t>
                </a:r>
                <a:r>
                  <a:rPr lang="es-MX" sz="2200" i="1" dirty="0" smtClean="0"/>
                  <a:t>f</a:t>
                </a:r>
              </a:p>
              <a:p>
                <a:pPr algn="just"/>
                <a:endParaRPr lang="es-MX" sz="2200" i="1" dirty="0"/>
              </a:p>
              <a:p>
                <a:pPr algn="just"/>
                <a:r>
                  <a:rPr lang="es-MX" sz="2200" dirty="0" smtClean="0"/>
                  <a:t>De esta forma eficiencia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2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b="0" i="1" smtClean="0">
                            <a:latin typeface="Cambria Math"/>
                          </a:rPr>
                          <m:t>𝑓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𝑎𝑠𝑒𝑠</m:t>
                        </m:r>
                        <m:r>
                          <a:rPr lang="es-MX" sz="2200" b="0" i="1" smtClean="0">
                            <a:latin typeface="Cambria Math"/>
                          </a:rPr>
                          <m:t> 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MX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s-MX" sz="2200" b="0" i="1" smtClean="0">
                            <a:latin typeface="Cambria Math"/>
                          </a:rPr>
                          <m:t>∗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𝑐</m:t>
                        </m:r>
                        <m:r>
                          <a:rPr lang="es-MX" sz="2200" b="0" i="1" smtClean="0">
                            <a:latin typeface="Cambria Math"/>
                          </a:rPr>
                          <m:t>∗[</m:t>
                        </m:r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200" b="0" i="1" smtClean="0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s-MX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2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2200" b="0" i="1" smtClean="0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  <m:r>
                          <a:rPr lang="es-MX" sz="2200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68760"/>
                <a:ext cx="8353425" cy="5040560"/>
              </a:xfrm>
              <a:prstGeom prst="rect">
                <a:avLst/>
              </a:prstGeom>
              <a:blipFill rotWithShape="1">
                <a:blip r:embed="rId2"/>
                <a:stretch>
                  <a:fillRect l="-949" t="-605" r="-949" b="-53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268760"/>
            <a:ext cx="835342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Como </a:t>
            </a:r>
            <a:r>
              <a:rPr lang="es-MX" sz="2400" i="1" dirty="0" err="1" smtClean="0"/>
              <a:t>X</a:t>
            </a:r>
            <a:r>
              <a:rPr lang="es-MX" i="1" dirty="0" err="1" smtClean="0"/>
              <a:t>f</a:t>
            </a:r>
            <a:r>
              <a:rPr lang="es-MX" sz="2400" dirty="0" smtClean="0"/>
              <a:t> es una variable aleatoria, ¿cuál es el valor esperado de la eficiencia?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Notemos que si durante la fase </a:t>
            </a:r>
            <a:r>
              <a:rPr lang="es-MX" sz="2400" i="1" dirty="0" smtClean="0"/>
              <a:t>f</a:t>
            </a:r>
            <a:r>
              <a:rPr lang="es-MX" sz="2400" dirty="0" smtClean="0"/>
              <a:t> la función </a:t>
            </a:r>
            <a:r>
              <a:rPr lang="es-MX" sz="2400" i="1" dirty="0" err="1" smtClean="0"/>
              <a:t>partition</a:t>
            </a:r>
            <a:r>
              <a:rPr lang="es-MX" sz="2400" dirty="0" smtClean="0"/>
              <a:t> tiene un buen pivote (una división 25%-75% como en el caso del </a:t>
            </a:r>
            <a:r>
              <a:rPr lang="es-MX" sz="2400" i="1" dirty="0" err="1" smtClean="0"/>
              <a:t>quickSort</a:t>
            </a:r>
            <a:r>
              <a:rPr lang="es-MX" sz="2400" dirty="0" smtClean="0"/>
              <a:t>) la fase termina. Si esto ocurre el nuevo sub-arreglo tendría un tamaño como mucho de 75% del anterior.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Como la probabilidad de obtener dicha división es 0.5 (igual a la de obtener “cara” al lanzar una moneda), el valor esperado de </a:t>
            </a:r>
            <a:r>
              <a:rPr lang="es-MX" sz="2400" i="1" dirty="0" err="1" smtClean="0"/>
              <a:t>X</a:t>
            </a:r>
            <a:r>
              <a:rPr lang="es-MX" i="1" dirty="0" err="1" smtClean="0"/>
              <a:t>f</a:t>
            </a:r>
            <a:r>
              <a:rPr lang="es-MX" sz="2400" dirty="0" smtClean="0"/>
              <a:t> es análogo al valor esperado del número de veces que se debe lanzar una moneda para obtener “cara”, es decir, 2.</a:t>
            </a:r>
          </a:p>
        </p:txBody>
      </p:sp>
    </p:spTree>
    <p:extLst>
      <p:ext uri="{BB962C8B-B14F-4D97-AF65-F5344CB8AC3E}">
        <p14:creationId xmlns:p14="http://schemas.microsoft.com/office/powerpoint/2010/main" val="36079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5288" y="1268760"/>
                <a:ext cx="8353425" cy="411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Siendo así: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200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s-MX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sz="2200" b="0" i="0" smtClean="0">
                            <a:latin typeface="Cambria Math"/>
                          </a:rPr>
                          <m:t>eficiencia</m:t>
                        </m:r>
                      </m:e>
                    </m:d>
                    <m:r>
                      <a:rPr lang="es-MX" sz="22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s-MX" sz="2200" b="0" i="0" smtClean="0">
                        <a:latin typeface="Cambria Math"/>
                      </a:rPr>
                      <m:t>E</m:t>
                    </m:r>
                    <m:r>
                      <a:rPr lang="es-MX" sz="2200" b="0" i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𝑓</m:t>
                        </m:r>
                        <m:r>
                          <a:rPr lang="es-MX" sz="2200" i="1">
                            <a:latin typeface="Cambria Math"/>
                          </a:rPr>
                          <m:t>𝑎𝑠𝑒𝑠</m:t>
                        </m:r>
                        <m:r>
                          <a:rPr lang="es-MX" sz="2200" i="1">
                            <a:latin typeface="Cambria Math"/>
                          </a:rPr>
                          <m:t> </m:t>
                        </m:r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s-MX" sz="2200" i="1">
                            <a:latin typeface="Cambria Math"/>
                          </a:rPr>
                          <m:t>∗</m:t>
                        </m:r>
                        <m:r>
                          <a:rPr lang="es-MX" sz="2200" i="1">
                            <a:latin typeface="Cambria Math"/>
                          </a:rPr>
                          <m:t>𝑐</m:t>
                        </m:r>
                        <m:r>
                          <a:rPr lang="es-MX" sz="2200" i="1">
                            <a:latin typeface="Cambria Math"/>
                          </a:rPr>
                          <m:t>∗</m:t>
                        </m:r>
                        <m:r>
                          <a:rPr lang="es-MX" sz="2200" i="1">
                            <a:latin typeface="Cambria Math"/>
                          </a:rPr>
                          <m:t>𝑛</m:t>
                        </m:r>
                        <m:r>
                          <a:rPr lang="es-MX" sz="2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  <m:r>
                          <a:rPr lang="es-MX" sz="2200" b="0" i="1" smtClean="0">
                            <a:latin typeface="Cambria Math"/>
                          </a:rPr>
                          <m:t> ]</m:t>
                        </m:r>
                      </m:e>
                    </m:nary>
                  </m:oMath>
                </a14:m>
                <a:endParaRPr lang="es-MX" sz="2200" dirty="0" smtClean="0"/>
              </a:p>
              <a:p>
                <a:pPr algn="just"/>
                <a:endParaRPr lang="es-MX" sz="2200" dirty="0" smtClean="0"/>
              </a:p>
              <a:p>
                <a:pPr algn="just"/>
                <a:r>
                  <a:rPr lang="es-MX" sz="2200" dirty="0" smtClean="0"/>
                  <a:t> </a:t>
                </a:r>
                <a14:m>
                  <m:oMath xmlns:m="http://schemas.openxmlformats.org/officeDocument/2006/math">
                    <m:r>
                      <a:rPr lang="es-MX" sz="2200" b="0" i="0" dirty="0" smtClean="0">
                        <a:latin typeface="Cambria Math"/>
                      </a:rPr>
                      <m:t>  </m:t>
                    </m:r>
                    <m:r>
                      <a:rPr lang="es-MX" sz="2200" dirty="0" smtClean="0">
                        <a:latin typeface="Cambria Math"/>
                      </a:rPr>
                      <m:t> </m:t>
                    </m:r>
                    <m:r>
                      <a:rPr lang="es-MX" sz="2200" b="0" i="0" dirty="0" smtClean="0">
                        <a:latin typeface="Cambria Math"/>
                      </a:rPr>
                      <m:t>                                             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>
                        <a:latin typeface="Cambria Math"/>
                      </a:rPr>
                      <m:t>𝑐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a:rPr lang="es-MX" sz="2200" i="1">
                        <a:latin typeface="Cambria Math"/>
                      </a:rPr>
                      <m:t>𝑛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s-MX" sz="2200">
                        <a:latin typeface="Cambria Math"/>
                      </a:rPr>
                      <m:t>E</m:t>
                    </m:r>
                    <m:r>
                      <a:rPr lang="es-MX" sz="220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𝑓</m:t>
                        </m:r>
                        <m:r>
                          <a:rPr lang="es-MX" sz="2200" i="1">
                            <a:latin typeface="Cambria Math"/>
                          </a:rPr>
                          <m:t>𝑎𝑠𝑒𝑠</m:t>
                        </m:r>
                        <m:r>
                          <a:rPr lang="es-MX" sz="2200" i="1">
                            <a:latin typeface="Cambria Math"/>
                          </a:rPr>
                          <m:t> </m:t>
                        </m:r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s-MX" sz="2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  <m:r>
                          <a:rPr lang="es-MX" sz="2200" i="1">
                            <a:latin typeface="Cambria Math"/>
                          </a:rPr>
                          <m:t> ]</m:t>
                        </m:r>
                      </m:e>
                    </m:nary>
                  </m:oMath>
                </a14:m>
                <a:endParaRPr lang="es-MX" sz="2200" dirty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/>
                  <a:t> </a:t>
                </a:r>
                <a14:m>
                  <m:oMath xmlns:m="http://schemas.openxmlformats.org/officeDocument/2006/math">
                    <m:r>
                      <a:rPr lang="es-MX" sz="2200" dirty="0">
                        <a:latin typeface="Cambria Math"/>
                      </a:rPr>
                      <m:t>                                                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>
                        <a:latin typeface="Cambria Math"/>
                      </a:rPr>
                      <m:t>𝑐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a:rPr lang="es-MX" sz="2200" i="1">
                        <a:latin typeface="Cambria Math"/>
                      </a:rPr>
                      <m:t>𝑛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𝑓</m:t>
                        </m:r>
                        <m:r>
                          <a:rPr lang="es-MX" sz="2200" i="1">
                            <a:latin typeface="Cambria Math"/>
                          </a:rPr>
                          <m:t>𝑎𝑠𝑒𝑠</m:t>
                        </m:r>
                        <m:r>
                          <a:rPr lang="es-MX" sz="2200" i="1">
                            <a:latin typeface="Cambria Math"/>
                          </a:rPr>
                          <m:t> </m:t>
                        </m:r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MX" sz="22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s-MX" sz="2200">
                        <a:latin typeface="Cambria Math"/>
                      </a:rPr>
                      <m:t>E</m:t>
                    </m:r>
                    <m:r>
                      <a:rPr lang="es-MX" sz="2200" b="0" i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s-MX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s-MX" sz="2200" b="0" i="0" smtClean="0">
                        <a:latin typeface="Cambria Math"/>
                      </a:rPr>
                      <m:t>]</m:t>
                    </m:r>
                  </m:oMath>
                </a14:m>
                <a:endParaRPr lang="es-MX" sz="2200" dirty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/>
                  <a:t> </a:t>
                </a:r>
                <a14:m>
                  <m:oMath xmlns:m="http://schemas.openxmlformats.org/officeDocument/2006/math">
                    <m:r>
                      <a:rPr lang="es-MX" sz="2200" dirty="0">
                        <a:latin typeface="Cambria Math"/>
                      </a:rPr>
                      <m:t>                                                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>
                        <a:latin typeface="Cambria Math"/>
                      </a:rPr>
                      <m:t>𝑐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a:rPr lang="es-MX" sz="2200" i="1">
                        <a:latin typeface="Cambria Math"/>
                      </a:rPr>
                      <m:t>𝑛</m:t>
                    </m:r>
                    <m:r>
                      <a:rPr lang="es-MX" sz="2200" i="1">
                        <a:latin typeface="Cambria Math"/>
                      </a:rPr>
                      <m:t>∗2∗</m:t>
                    </m:r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𝑓</m:t>
                        </m:r>
                        <m:r>
                          <a:rPr lang="es-MX" sz="2200" i="1">
                            <a:latin typeface="Cambria Math"/>
                          </a:rPr>
                          <m:t>𝑎𝑠𝑒𝑠</m:t>
                        </m:r>
                        <m:r>
                          <a:rPr lang="es-MX" sz="2200" i="1">
                            <a:latin typeface="Cambria Math"/>
                          </a:rPr>
                          <m:t> </m:t>
                        </m:r>
                        <m:r>
                          <a:rPr lang="es-MX" sz="2200" i="1">
                            <a:latin typeface="Cambria Math"/>
                          </a:rPr>
                          <m:t>𝑓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200" i="1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sz="2200" i="1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</m:e>
                    </m:nary>
                  </m:oMath>
                </a14:m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/>
                  <a:t> </a:t>
                </a:r>
                <a14:m>
                  <m:oMath xmlns:m="http://schemas.openxmlformats.org/officeDocument/2006/math">
                    <m:r>
                      <a:rPr lang="es-MX" sz="2200" dirty="0">
                        <a:latin typeface="Cambria Math"/>
                      </a:rPr>
                      <m:t>                                                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>
                        <a:latin typeface="Cambria Math"/>
                      </a:rPr>
                      <m:t>𝑐</m:t>
                    </m:r>
                    <m:r>
                      <a:rPr lang="es-MX" sz="2200" i="1">
                        <a:latin typeface="Cambria Math"/>
                      </a:rPr>
                      <m:t>∗</m:t>
                    </m:r>
                    <m:r>
                      <a:rPr lang="es-MX" sz="2200" i="1">
                        <a:latin typeface="Cambria Math"/>
                      </a:rPr>
                      <m:t>𝑛</m:t>
                    </m:r>
                    <m:r>
                      <a:rPr lang="es-MX" sz="2200" i="1">
                        <a:latin typeface="Cambria Math"/>
                      </a:rPr>
                      <m:t>∗2∗4</m:t>
                    </m:r>
                  </m:oMath>
                </a14:m>
                <a:r>
                  <a:rPr lang="es-MX" sz="2200" dirty="0" smtClean="0"/>
                  <a:t> </a:t>
                </a:r>
              </a:p>
              <a:p>
                <a:pPr algn="just"/>
                <a:endParaRPr lang="es-MX" sz="2200" dirty="0" smtClean="0"/>
              </a:p>
              <a:p>
                <a:pPr algn="just"/>
                <a:endParaRPr lang="es-MX" sz="2200" dirty="0" smtClean="0"/>
              </a:p>
              <a:p>
                <a:pPr algn="just"/>
                <a:endParaRPr lang="es-MX" sz="2200" dirty="0" smtClean="0"/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68760"/>
                <a:ext cx="8353425" cy="4113462"/>
              </a:xfrm>
              <a:prstGeom prst="rect">
                <a:avLst/>
              </a:prstGeom>
              <a:blipFill rotWithShape="1">
                <a:blip r:embed="rId3"/>
                <a:stretch>
                  <a:fillRect l="-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5436096" y="4982112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=&gt; </a:t>
            </a:r>
            <a:r>
              <a:rPr lang="es-MX" sz="2000" dirty="0">
                <a:solidFill>
                  <a:srgbClr val="FF0000"/>
                </a:solidFill>
              </a:rPr>
              <a:t>O(n)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5631026" cy="1224136"/>
          </a:xfrm>
          <a:prstGeom prst="rect">
            <a:avLst/>
          </a:prstGeom>
          <a:noFill/>
          <a:ln w="28575">
            <a:solidFill>
              <a:srgbClr val="3366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041224" y="4046008"/>
            <a:ext cx="1632531" cy="648072"/>
          </a:xfrm>
          <a:prstGeom prst="rect">
            <a:avLst/>
          </a:prstGeom>
          <a:noFill/>
          <a:ln>
            <a:solidFill>
              <a:srgbClr val="33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5 Conector angular"/>
          <p:cNvCxnSpPr>
            <a:stCxn id="3" idx="3"/>
            <a:endCxn id="1029" idx="3"/>
          </p:cNvCxnSpPr>
          <p:nvPr/>
        </p:nvCxnSpPr>
        <p:spPr>
          <a:xfrm flipH="1">
            <a:off x="5954554" y="4370044"/>
            <a:ext cx="719201" cy="1831264"/>
          </a:xfrm>
          <a:prstGeom prst="bentConnector3">
            <a:avLst>
              <a:gd name="adj1" fmla="val -31785"/>
            </a:avLst>
          </a:prstGeom>
          <a:ln w="28575">
            <a:solidFill>
              <a:srgbClr val="3366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260648"/>
            <a:ext cx="7848600" cy="56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Números de Fibonacci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124744"/>
            <a:ext cx="83534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/>
              <a:t>Entrada:</a:t>
            </a:r>
            <a:r>
              <a:rPr lang="es-MX" sz="2400" dirty="0"/>
              <a:t> </a:t>
            </a:r>
            <a:r>
              <a:rPr lang="es-MX" sz="2400" dirty="0" smtClean="0"/>
              <a:t>Un entero </a:t>
            </a:r>
            <a:r>
              <a:rPr lang="es-MX" sz="2400" i="1" dirty="0" smtClean="0"/>
              <a:t>n</a:t>
            </a:r>
            <a:endParaRPr lang="es-MX" sz="2400" i="1" dirty="0"/>
          </a:p>
          <a:p>
            <a:pPr algn="just"/>
            <a:r>
              <a:rPr lang="es-MX" sz="2400" b="1" dirty="0" smtClean="0"/>
              <a:t>Salida</a:t>
            </a:r>
            <a:r>
              <a:rPr lang="es-MX" sz="2400" b="1" dirty="0"/>
              <a:t>:</a:t>
            </a:r>
            <a:r>
              <a:rPr lang="es-MX" sz="2400" dirty="0"/>
              <a:t> </a:t>
            </a:r>
            <a:r>
              <a:rPr lang="es-MX" sz="2400" i="1" dirty="0" smtClean="0"/>
              <a:t>n</a:t>
            </a:r>
            <a:r>
              <a:rPr lang="es-MX" sz="2400" dirty="0" smtClean="0"/>
              <a:t>-</a:t>
            </a:r>
            <a:r>
              <a:rPr lang="es-MX" sz="2400" dirty="0" err="1" smtClean="0"/>
              <a:t>ésimo</a:t>
            </a:r>
            <a:r>
              <a:rPr lang="es-MX" sz="2400" dirty="0" smtClean="0"/>
              <a:t> término de la serie de Fibonacci</a:t>
            </a:r>
          </a:p>
          <a:p>
            <a:pPr algn="just"/>
            <a:endParaRPr lang="es-MX" sz="2400" i="1" dirty="0"/>
          </a:p>
          <a:p>
            <a:pPr algn="just"/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46833"/>
            <a:ext cx="1696146" cy="127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51720" y="2519511"/>
            <a:ext cx="6737423" cy="86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¿Acaso en la clase 2 ya no vimos un algoritmo para resolver este problema?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3579553" y="5157192"/>
            <a:ext cx="100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dirty="0" smtClean="0">
                <a:solidFill>
                  <a:srgbClr val="FF0000"/>
                </a:solidFill>
              </a:rPr>
              <a:t>O(n)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299633" y="5157192"/>
            <a:ext cx="3728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245017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7544" y="4110751"/>
            <a:ext cx="3168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/>
              <a:t>function</a:t>
            </a:r>
            <a:r>
              <a:rPr lang="es-CO" sz="2000" dirty="0"/>
              <a:t> fib2(n){</a:t>
            </a:r>
          </a:p>
          <a:p>
            <a:pPr lvl="1"/>
            <a:r>
              <a:rPr lang="en-US" sz="2000" dirty="0"/>
              <a:t>if n = 0 return 0</a:t>
            </a:r>
          </a:p>
          <a:p>
            <a:pPr lvl="1"/>
            <a:r>
              <a:rPr lang="es-CO" sz="2000" dirty="0"/>
              <a:t>f[0] = 0, f[1] = 1</a:t>
            </a:r>
          </a:p>
          <a:p>
            <a:pPr lvl="1"/>
            <a:r>
              <a:rPr lang="es-CO" sz="2000" dirty="0" err="1"/>
              <a:t>for</a:t>
            </a:r>
            <a:r>
              <a:rPr lang="es-CO" sz="2000" dirty="0"/>
              <a:t> i = 2:n{</a:t>
            </a:r>
          </a:p>
          <a:p>
            <a:pPr lvl="1"/>
            <a:r>
              <a:rPr lang="nn-NO" sz="2000" dirty="0"/>
              <a:t>	f[i] = f[i-1] + f[i-2]</a:t>
            </a:r>
          </a:p>
          <a:p>
            <a:pPr lvl="1"/>
            <a:r>
              <a:rPr lang="nn-NO" sz="2000" dirty="0"/>
              <a:t>}</a:t>
            </a:r>
          </a:p>
          <a:p>
            <a:pPr lvl="1"/>
            <a:r>
              <a:rPr lang="es-CO" sz="2000" dirty="0" err="1"/>
              <a:t>return</a:t>
            </a:r>
            <a:r>
              <a:rPr lang="es-CO" sz="2000" dirty="0"/>
              <a:t> f[n]</a:t>
            </a:r>
          </a:p>
          <a:p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3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5650" y="188640"/>
            <a:ext cx="78486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Solución mediante “divide &amp; </a:t>
            </a:r>
            <a:r>
              <a:rPr lang="es-MX" sz="3600" dirty="0" err="1" smtClean="0"/>
              <a:t>conquer</a:t>
            </a:r>
            <a:r>
              <a:rPr lang="es-MX" sz="3600" dirty="0" smtClean="0"/>
              <a:t>”</a:t>
            </a:r>
            <a:endParaRPr lang="es-ES" sz="36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1196753"/>
            <a:ext cx="8353425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b="1" dirty="0" smtClean="0"/>
              <a:t>Mediante potenciación recursiva: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Antes de resolver el problema de Fibonacci, veamos como realizar una potenciación mediante “divide &amp; </a:t>
            </a:r>
            <a:r>
              <a:rPr lang="es-MX" sz="2400" dirty="0" err="1" smtClean="0"/>
              <a:t>conquer</a:t>
            </a:r>
            <a:r>
              <a:rPr lang="es-MX" sz="2400" dirty="0" smtClean="0"/>
              <a:t>”</a:t>
            </a: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228184" y="3964120"/>
            <a:ext cx="158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400" dirty="0" smtClean="0">
                <a:solidFill>
                  <a:srgbClr val="FF0000"/>
                </a:solidFill>
              </a:rPr>
              <a:t>O(log(n))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3979215"/>
            <a:ext cx="568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¿Cuál es la eficiencia de este algoritmo?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2" name="1 Rectángulo"/>
          <p:cNvSpPr/>
          <p:nvPr/>
        </p:nvSpPr>
        <p:spPr>
          <a:xfrm>
            <a:off x="539552" y="4581128"/>
            <a:ext cx="52568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/>
              <a:t>recursivePower</a:t>
            </a:r>
            <a:r>
              <a:rPr lang="es-MX" sz="2000" dirty="0"/>
              <a:t>(X, n</a:t>
            </a:r>
            <a:r>
              <a:rPr lang="es-MX" sz="2000" dirty="0" smtClean="0"/>
              <a:t>){</a:t>
            </a:r>
          </a:p>
          <a:p>
            <a:pPr algn="just"/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if</a:t>
            </a:r>
            <a:r>
              <a:rPr lang="es-MX" sz="2000" dirty="0" smtClean="0"/>
              <a:t> n = 1: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X</a:t>
            </a:r>
            <a:endParaRPr lang="es-MX" sz="2000" dirty="0"/>
          </a:p>
          <a:p>
            <a:pPr algn="just"/>
            <a:r>
              <a:rPr lang="es-MX" sz="2000" dirty="0"/>
              <a:t>   </a:t>
            </a:r>
            <a:r>
              <a:rPr lang="es-MX" sz="2000" dirty="0" err="1" smtClean="0"/>
              <a:t>else</a:t>
            </a:r>
            <a:r>
              <a:rPr lang="es-MX" sz="2000" dirty="0" smtClean="0"/>
              <a:t> </a:t>
            </a:r>
            <a:r>
              <a:rPr lang="es-MX" sz="2000" dirty="0" err="1" smtClean="0"/>
              <a:t>if</a:t>
            </a:r>
            <a:r>
              <a:rPr lang="es-MX" sz="2000" dirty="0" smtClean="0"/>
              <a:t> n%2 = 0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return</a:t>
            </a:r>
            <a:r>
              <a:rPr lang="es-MX" sz="2000" dirty="0"/>
              <a:t> [</a:t>
            </a:r>
            <a:r>
              <a:rPr lang="es-MX" sz="2000" dirty="0" err="1"/>
              <a:t>recursivePower</a:t>
            </a:r>
            <a:r>
              <a:rPr lang="es-MX" sz="2000" dirty="0"/>
              <a:t>(X, n/2)]^2</a:t>
            </a:r>
          </a:p>
          <a:p>
            <a:pPr algn="just"/>
            <a:r>
              <a:rPr lang="es-MX" sz="2000" dirty="0"/>
              <a:t>   </a:t>
            </a:r>
            <a:r>
              <a:rPr lang="es-MX" sz="2000" dirty="0" err="1"/>
              <a:t>else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return</a:t>
            </a:r>
            <a:r>
              <a:rPr lang="es-MX" sz="2000" dirty="0"/>
              <a:t> X*[</a:t>
            </a:r>
            <a:r>
              <a:rPr lang="es-MX" sz="2000" dirty="0" err="1"/>
              <a:t>recursivePower</a:t>
            </a:r>
            <a:r>
              <a:rPr lang="es-MX" sz="2000" dirty="0"/>
              <a:t>(X, (n-1)/2)]^2</a:t>
            </a:r>
          </a:p>
          <a:p>
            <a:pPr algn="just"/>
            <a:r>
              <a:rPr lang="es-MX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467545" y="2852936"/>
                <a:ext cx="4104456" cy="93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MX" sz="20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MX" sz="2000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MX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f>
                            <m:fPr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MX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/>
                            </a:rPr>
                            <m:t>∗</m:t>
                          </m:r>
                          <m:r>
                            <a:rPr lang="es-MX" sz="20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f>
                            <m:fPr>
                              <m:ctrlPr>
                                <a:rPr lang="es-MX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MX" sz="2000" b="0" i="1" smtClean="0">
                          <a:latin typeface="Cambria Math"/>
                        </a:rPr>
                        <m:t>, </m:t>
                      </m:r>
                      <m:r>
                        <a:rPr lang="es-MX" sz="2000" b="0" i="1" smtClean="0">
                          <a:latin typeface="Cambria Math"/>
                        </a:rPr>
                        <m:t>𝑠𝑖</m:t>
                      </m:r>
                      <m:r>
                        <a:rPr lang="es-MX" sz="2000" b="0" i="1" smtClean="0">
                          <a:latin typeface="Cambria Math"/>
                        </a:rPr>
                        <m:t> </m:t>
                      </m:r>
                      <m:r>
                        <a:rPr lang="es-MX" sz="2000" b="0" i="1" smtClean="0">
                          <a:latin typeface="Cambria Math"/>
                        </a:rPr>
                        <m:t>𝑛</m:t>
                      </m:r>
                      <m:r>
                        <a:rPr lang="es-MX" sz="2000" b="0" i="1" smtClean="0">
                          <a:latin typeface="Cambria Math"/>
                        </a:rPr>
                        <m:t> </m:t>
                      </m:r>
                      <m:r>
                        <a:rPr lang="es-MX" sz="2000" b="0" i="1" smtClean="0">
                          <a:latin typeface="Cambria Math"/>
                        </a:rPr>
                        <m:t>𝑒𝑠</m:t>
                      </m:r>
                      <m:r>
                        <a:rPr lang="es-MX" sz="2000" b="0" i="1" smtClean="0">
                          <a:latin typeface="Cambria Math"/>
                        </a:rPr>
                        <m:t> </m:t>
                      </m:r>
                      <m:r>
                        <a:rPr lang="es-MX" sz="2000" b="0" i="1" smtClean="0">
                          <a:latin typeface="Cambria Math"/>
                        </a:rPr>
                        <m:t>𝑝𝑎𝑟</m:t>
                      </m:r>
                    </m:oMath>
                  </m:oMathPara>
                </a14:m>
                <a:endParaRPr lang="es-MX" sz="2000" dirty="0" smtClean="0"/>
              </a:p>
              <a:p>
                <a:pPr algn="just"/>
                <a:r>
                  <a:rPr lang="es-MX" sz="2000" dirty="0"/>
                  <a:t> </a:t>
                </a:r>
                <a:r>
                  <a:rPr lang="es-MX" sz="2000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/>
                          </a:rPr>
                          <m:t>𝑋</m:t>
                        </m:r>
                      </m:e>
                      <m:sup>
                        <m:f>
                          <m:fPr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0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s-MX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s-MX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/>
                          </a:rPr>
                          <m:t>∗</m:t>
                        </m:r>
                        <m:r>
                          <a:rPr lang="es-MX" sz="2000" i="1">
                            <a:latin typeface="Cambria Math"/>
                          </a:rPr>
                          <m:t>𝑋</m:t>
                        </m:r>
                      </m:e>
                      <m:sup>
                        <m:f>
                          <m:fPr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s-MX" sz="20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s-MX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s-MX" sz="2000" b="0" i="1" smtClean="0">
                        <a:latin typeface="Cambria Math"/>
                      </a:rPr>
                      <m:t>∗</m:t>
                    </m:r>
                    <m:r>
                      <a:rPr lang="es-MX" sz="2000" b="0" i="1" smtClean="0">
                        <a:latin typeface="Cambria Math"/>
                      </a:rPr>
                      <m:t>𝑋</m:t>
                    </m:r>
                    <m:r>
                      <a:rPr lang="es-MX" sz="2000" b="0" i="1" smtClean="0">
                        <a:latin typeface="Cambria Math"/>
                      </a:rPr>
                      <m:t>, </m:t>
                    </m:r>
                    <m:r>
                      <a:rPr lang="es-MX" sz="2000" b="0" i="1" smtClean="0">
                        <a:latin typeface="Cambria Math"/>
                      </a:rPr>
                      <m:t>𝑠𝑖</m:t>
                    </m:r>
                    <m:r>
                      <a:rPr lang="es-MX" sz="2000" b="0" i="1" smtClean="0">
                        <a:latin typeface="Cambria Math"/>
                      </a:rPr>
                      <m:t> </m:t>
                    </m:r>
                    <m:r>
                      <a:rPr lang="es-MX" sz="2000" b="0" i="1" smtClean="0">
                        <a:latin typeface="Cambria Math"/>
                      </a:rPr>
                      <m:t>𝑛</m:t>
                    </m:r>
                    <m:r>
                      <a:rPr lang="es-MX" sz="2000" b="0" i="1" smtClean="0">
                        <a:latin typeface="Cambria Math"/>
                      </a:rPr>
                      <m:t> </m:t>
                    </m:r>
                    <m:r>
                      <a:rPr lang="es-MX" sz="2000" b="0" i="1" smtClean="0">
                        <a:latin typeface="Cambria Math"/>
                      </a:rPr>
                      <m:t>𝑒𝑠</m:t>
                    </m:r>
                    <m:r>
                      <a:rPr lang="es-MX" sz="2000" b="0" i="1" smtClean="0">
                        <a:latin typeface="Cambria Math"/>
                      </a:rPr>
                      <m:t> </m:t>
                    </m:r>
                    <m:r>
                      <a:rPr lang="es-MX" sz="2000" b="0" i="1" smtClean="0">
                        <a:latin typeface="Cambria Math"/>
                      </a:rPr>
                      <m:t>𝑖𝑚𝑝𝑎𝑟</m:t>
                    </m:r>
                  </m:oMath>
                </a14:m>
                <a:endParaRPr lang="es-MX" sz="2000" dirty="0" smtClean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2852936"/>
                <a:ext cx="4104456" cy="9348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3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22082</TotalTime>
  <Words>1438</Words>
  <Application>Microsoft Office PowerPoint</Application>
  <PresentationFormat>Presentación en pantalla (4:3)</PresentationFormat>
  <Paragraphs>142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Análisis y diseño de algoritmos – Clase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794</cp:revision>
  <dcterms:created xsi:type="dcterms:W3CDTF">2005-07-02T15:39:33Z</dcterms:created>
  <dcterms:modified xsi:type="dcterms:W3CDTF">2014-03-19T13:02:59Z</dcterms:modified>
</cp:coreProperties>
</file>