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1"/>
  </p:notesMasterIdLst>
  <p:handoutMasterIdLst>
    <p:handoutMasterId r:id="rId12"/>
  </p:handoutMasterIdLst>
  <p:sldIdLst>
    <p:sldId id="353" r:id="rId2"/>
    <p:sldId id="305" r:id="rId3"/>
    <p:sldId id="356" r:id="rId4"/>
    <p:sldId id="355" r:id="rId5"/>
    <p:sldId id="357" r:id="rId6"/>
    <p:sldId id="360" r:id="rId7"/>
    <p:sldId id="361" r:id="rId8"/>
    <p:sldId id="363" r:id="rId9"/>
    <p:sldId id="364" r:id="rId10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  <a:srgbClr val="0033CC"/>
    <a:srgbClr val="006600"/>
    <a:srgbClr val="3366CC"/>
    <a:srgbClr val="003300"/>
    <a:srgbClr val="003366"/>
    <a:srgbClr val="003399"/>
    <a:srgbClr val="669900"/>
    <a:srgbClr val="F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691" autoAdjust="0"/>
  </p:normalViewPr>
  <p:slideViewPr>
    <p:cSldViewPr>
      <p:cViewPr>
        <p:scale>
          <a:sx n="70" d="100"/>
          <a:sy n="70" d="100"/>
        </p:scale>
        <p:origin x="-136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804524E7-B45B-4CAE-9DFB-82D62547A6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551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2E13234C-2C42-46E2-A7E0-9AD10736E67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87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526F5F4-059B-4739-8B79-0131570739A0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5BB36-D377-47D1-9625-948FFB22682C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CC0BE-E129-414A-BA31-FFCE331818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6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257D8-44A4-4596-8E53-0A0EAE58719D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3D37-29E6-4F19-9357-49279EC0E3C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7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BB61-B6D4-4879-AE0A-B95CA03F0829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90194-2E56-431F-A8C0-9514472691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56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D784-9F29-4D26-B7FB-78F4F5F34311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6204C-5F71-4D53-84AA-3104994A32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54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DA60-A5BB-4C0B-85EA-CC23F90007A3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5A681-C882-49FB-B405-67FAF93211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11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6C34A-EFF0-4126-8C3B-0EDE4965D51A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7DD85-7567-4848-A5E3-D99904EE53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44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A2CF2-C22A-476C-877D-E7F749FD5F68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EB42-D015-4A5E-B46A-3AAFAD0669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5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6323E-A8B9-41B4-B896-460EE3A11EA2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2107A-E099-491D-BBB9-A3A4FE7C2F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9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F2100-1187-4DB0-87FA-C90D3B4CFD80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73F2E-2877-4FDE-B0F3-3E63B86438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8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20906-8EA4-44B1-9169-4B034A490B2A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39696-5493-4438-ABE4-CB8D97B4B5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3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A0EA-A58F-4A39-B385-9A6A36BA8480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7A7AE-29D0-4CFB-A1E5-26D638E47AA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0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6F7DD6-FECC-48DF-9B1C-D6BD9D62814F}" type="datetime1">
              <a:rPr lang="es-ES"/>
              <a:pPr>
                <a:defRPr/>
              </a:pPr>
              <a:t>19/03/2014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F37E2C-7F8A-4C21-A53E-F3CDE7F76F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3000" dirty="0" smtClean="0">
                <a:latin typeface="Arial" charset="0"/>
              </a:rPr>
              <a:t>Análisis y diseño de algoritmos </a:t>
            </a:r>
            <a:br>
              <a:rPr lang="es-CO" sz="3000" dirty="0" smtClean="0">
                <a:latin typeface="Arial" charset="0"/>
              </a:rPr>
            </a:br>
            <a:r>
              <a:rPr lang="es-CO" sz="3000" dirty="0" smtClean="0">
                <a:latin typeface="Arial" charset="0"/>
              </a:rPr>
              <a:t>– </a:t>
            </a:r>
            <a:r>
              <a:rPr lang="es-CO" sz="3000" dirty="0" err="1" smtClean="0">
                <a:latin typeface="Arial" charset="0"/>
              </a:rPr>
              <a:t>Tips</a:t>
            </a:r>
            <a:r>
              <a:rPr lang="es-CO" sz="3000" dirty="0" smtClean="0">
                <a:latin typeface="Arial" charset="0"/>
              </a:rPr>
              <a:t> and </a:t>
            </a:r>
            <a:r>
              <a:rPr lang="es-CO" sz="3000" dirty="0" err="1" smtClean="0">
                <a:latin typeface="Arial" charset="0"/>
              </a:rPr>
              <a:t>Tricks</a:t>
            </a:r>
            <a:endParaRPr lang="es-ES" sz="3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1825"/>
            <a:ext cx="7772400" cy="3543300"/>
          </a:xfrm>
        </p:spPr>
        <p:txBody>
          <a:bodyPr wrap="none"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MX" sz="2400" dirty="0" smtClean="0">
                <a:latin typeface="Arial" charset="0"/>
                <a:cs typeface="Arial" charset="0"/>
              </a:rPr>
              <a:t>Lectura de datos</a:t>
            </a:r>
            <a:endParaRPr lang="es-CO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Salida </a:t>
            </a: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Algunas Estructuras </a:t>
            </a:r>
            <a:r>
              <a:rPr lang="es-CO" sz="2400" dirty="0">
                <a:latin typeface="Arial" charset="0"/>
                <a:cs typeface="Arial" charset="0"/>
              </a:rPr>
              <a:t>de </a:t>
            </a:r>
            <a:r>
              <a:rPr lang="es-CO" sz="2400" dirty="0" smtClean="0">
                <a:latin typeface="Arial" charset="0"/>
                <a:cs typeface="Arial" charset="0"/>
              </a:rPr>
              <a:t>datos.</a:t>
            </a:r>
            <a:endParaRPr lang="es-ES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Complejidades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 dirty="0"/>
              <a:t>Material elaborado por: </a:t>
            </a:r>
            <a:r>
              <a:rPr lang="es-CO" sz="2000" dirty="0" smtClean="0"/>
              <a:t>Andrés Felipe Pineda</a:t>
            </a:r>
            <a:endParaRPr lang="es-CO" sz="2000" dirty="0"/>
          </a:p>
          <a:p>
            <a:pPr algn="ctr" eaLnBrk="1" hangingPunct="1"/>
            <a:endParaRPr lang="es-CO" sz="1400" dirty="0"/>
          </a:p>
          <a:p>
            <a:pPr algn="ctr" eaLnBrk="1" hangingPunct="1"/>
            <a:r>
              <a:rPr lang="es-CO" sz="2000" dirty="0"/>
              <a:t>Facultad de Minas, Departamento de Ciencias de la Computación y la Decisión</a:t>
            </a:r>
            <a:endParaRPr lang="es-ES" sz="2000" dirty="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1" y="3561692"/>
            <a:ext cx="4129732" cy="28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331640" y="164909"/>
            <a:ext cx="65532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LECTURA DE DATOS</a:t>
            </a:r>
            <a:endParaRPr lang="es-ES" sz="4000" dirty="0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469575" y="1019944"/>
            <a:ext cx="3419475" cy="5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2400" dirty="0" smtClean="0"/>
              <a:t>Java</a:t>
            </a:r>
            <a:endParaRPr lang="es-CO" sz="24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12793" y="933422"/>
            <a:ext cx="3419475" cy="6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2400" dirty="0" smtClean="0"/>
              <a:t>C++</a:t>
            </a:r>
            <a:endParaRPr lang="es-CO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8313" y="2233712"/>
            <a:ext cx="3419475" cy="407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24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004048" y="2203377"/>
            <a:ext cx="3419475" cy="407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2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468313" y="1484784"/>
            <a:ext cx="8208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1523" y="1628800"/>
            <a:ext cx="428445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, en vez de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para dividir datos, en vez de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4572000" y="1052736"/>
            <a:ext cx="0" cy="2088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68300" y="6368189"/>
            <a:ext cx="3843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/>
              <a:t>Tomado de:</a:t>
            </a:r>
            <a:r>
              <a:rPr lang="es-CO" sz="1000" dirty="0"/>
              <a:t> http://goo.gl/qO2RFM</a:t>
            </a:r>
            <a:endParaRPr lang="es-ES" sz="10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632896" y="1647009"/>
            <a:ext cx="4284454" cy="262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, en vez de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s-C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No se necesita leer toda la línea y luego dividirlo en </a:t>
            </a:r>
            <a:r>
              <a:rPr lang="es-CO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usar </a:t>
            </a:r>
            <a:r>
              <a:rPr lang="es-CO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(N--)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para iterar sobre N casos de prueba.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331640" y="164909"/>
            <a:ext cx="65532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SALIDA DE DATOS</a:t>
            </a:r>
            <a:endParaRPr lang="es-ES" sz="4000" dirty="0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469575" y="1019944"/>
            <a:ext cx="3419475" cy="5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2400" dirty="0" smtClean="0"/>
              <a:t>Java</a:t>
            </a:r>
            <a:endParaRPr lang="es-CO" sz="24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12793" y="933422"/>
            <a:ext cx="3419475" cy="6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2400" dirty="0" smtClean="0"/>
              <a:t>C++</a:t>
            </a:r>
            <a:endParaRPr lang="es-CO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8313" y="2233712"/>
            <a:ext cx="3419475" cy="407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24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004048" y="2203377"/>
            <a:ext cx="3419475" cy="407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2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468313" y="1484784"/>
            <a:ext cx="8208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1523" y="1628800"/>
            <a:ext cx="428445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Usar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cuando se requiere concatenar un número considerable de veces un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necesita imprimir un número en formato decimal con separador de decimales diferente a la coma, usar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usar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Locale.English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este también se usa cuando se requiere imprimir un número con cierta cantidad de cifras decimales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4572000" y="1052736"/>
            <a:ext cx="0" cy="511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3" y="2550707"/>
            <a:ext cx="4161454" cy="65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5538014"/>
            <a:ext cx="3987677" cy="50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608026" y="1664246"/>
            <a:ext cx="4284454" cy="194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parece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haber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una diferencia considerable con respecto a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&lt;&lt;, 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permite darle formato a los números con decimales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importar solamente la librería 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&lt;bits/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++.h&gt; 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no tener que importar cada una de las librerías estándares (Muy recomendado!!).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331640" y="164909"/>
            <a:ext cx="65532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Ordenamiento</a:t>
            </a:r>
            <a:endParaRPr lang="es-ES" sz="4000" dirty="0"/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469575" y="1019944"/>
            <a:ext cx="3419475" cy="5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2400" dirty="0" smtClean="0"/>
              <a:t>Java</a:t>
            </a:r>
            <a:endParaRPr lang="es-CO" sz="24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12793" y="933422"/>
            <a:ext cx="3419475" cy="6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2400" dirty="0" smtClean="0"/>
              <a:t>C++</a:t>
            </a:r>
            <a:endParaRPr lang="es-CO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8313" y="2233712"/>
            <a:ext cx="3419475" cy="407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24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004048" y="2203377"/>
            <a:ext cx="3419475" cy="407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2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468313" y="1484784"/>
            <a:ext cx="8208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45063" y="1771329"/>
            <a:ext cx="428445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Para ordenar arrays de tamaño fijo, Usar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s-CO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 importar la </a:t>
            </a:r>
            <a:r>
              <a:rPr lang="es-CO" sz="1500" dirty="0">
                <a:latin typeface="Arial" panose="020B0604020202020204" pitchFamily="34" charset="0"/>
                <a:cs typeface="Arial" panose="020B0604020202020204" pitchFamily="34" charset="0"/>
              </a:rPr>
              <a:t>librería </a:t>
            </a:r>
            <a:r>
              <a:rPr lang="es-CO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Para ordenar </a:t>
            </a:r>
            <a:r>
              <a:rPr lang="es-CO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ArrayLists</a:t>
            </a:r>
            <a:r>
              <a:rPr lang="es-CO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(tamaño variable) usar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s-C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O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, se debe importar la </a:t>
            </a:r>
            <a:r>
              <a:rPr lang="es-CO" sz="1500" dirty="0">
                <a:latin typeface="Arial" panose="020B0604020202020204" pitchFamily="34" charset="0"/>
                <a:cs typeface="Arial" panose="020B0604020202020204" pitchFamily="34" charset="0"/>
              </a:rPr>
              <a:t>librería </a:t>
            </a:r>
            <a:r>
              <a:rPr lang="es-C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java.util.Collections</a:t>
            </a:r>
            <a:r>
              <a:rPr lang="es-C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O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4572000" y="1052736"/>
            <a:ext cx="0" cy="511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17" y="2635425"/>
            <a:ext cx="3104286" cy="67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608240" y="1660812"/>
            <a:ext cx="4284454" cy="349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ordenar arrays de tamaño fijo o variable se puede usar la función </a:t>
            </a:r>
            <a:r>
              <a:rPr lang="es-CO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 de </a:t>
            </a:r>
            <a:r>
              <a:rPr lang="es-CO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</a:pP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36" y="2943282"/>
            <a:ext cx="3340903" cy="189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2" y="4581128"/>
            <a:ext cx="4329232" cy="133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215900" y="51516"/>
            <a:ext cx="842290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Estructuras de datos importantes (I)</a:t>
            </a:r>
            <a:endParaRPr lang="es-ES" sz="40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20896"/>
              </p:ext>
            </p:extLst>
          </p:nvPr>
        </p:nvGraphicFramePr>
        <p:xfrm>
          <a:off x="368300" y="1124744"/>
          <a:ext cx="8589788" cy="492211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7356"/>
                <a:gridCol w="7482432"/>
              </a:tblGrid>
              <a:tr h="40070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Estructura de dato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Función</a:t>
                      </a:r>
                      <a:endParaRPr lang="es-ES" sz="1200" dirty="0"/>
                    </a:p>
                  </a:txBody>
                  <a:tcPr/>
                </a:tc>
              </a:tr>
              <a:tr h="466466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Cola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Permite mantener</a:t>
                      </a:r>
                      <a:r>
                        <a:rPr lang="es-CO" sz="1200" baseline="0" dirty="0" smtClean="0"/>
                        <a:t> los datos de una manera secuencial.</a:t>
                      </a:r>
                    </a:p>
                    <a:p>
                      <a:r>
                        <a:rPr lang="es-CO" sz="1200" dirty="0" smtClean="0"/>
                        <a:t>Solamente se puede recuperar</a:t>
                      </a:r>
                      <a:r>
                        <a:rPr lang="es-CO" sz="1200" baseline="0" dirty="0" smtClean="0"/>
                        <a:t> y eliminar el primer elemento.</a:t>
                      </a:r>
                    </a:p>
                    <a:p>
                      <a:r>
                        <a:rPr lang="es-CO" sz="1200" dirty="0" smtClean="0"/>
                        <a:t>Al</a:t>
                      </a:r>
                      <a:r>
                        <a:rPr lang="es-CO" sz="1200" baseline="0" dirty="0" smtClean="0"/>
                        <a:t> insertar un nuevo elemento, este queda ubicado en la parte posterior de la estructura.</a:t>
                      </a:r>
                      <a:endParaRPr lang="es-ES" sz="1200" dirty="0"/>
                    </a:p>
                  </a:txBody>
                  <a:tcPr/>
                </a:tc>
              </a:tr>
              <a:tr h="489782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Pila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Permite mantener</a:t>
                      </a:r>
                      <a:r>
                        <a:rPr lang="es-CO" sz="1200" baseline="0" dirty="0" smtClean="0"/>
                        <a:t> los datos de una manera secuencial.</a:t>
                      </a:r>
                    </a:p>
                    <a:p>
                      <a:r>
                        <a:rPr lang="es-CO" sz="1200" baseline="0" dirty="0" smtClean="0"/>
                        <a:t>Solamente se puede recuperar, eliminar e insertar  al  en la primera posición de la estructura.</a:t>
                      </a:r>
                      <a:endParaRPr lang="es-ES" sz="1200" dirty="0"/>
                    </a:p>
                  </a:txBody>
                  <a:tcPr/>
                </a:tc>
              </a:tr>
              <a:tr h="612228"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ArrayList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Permite mantener</a:t>
                      </a:r>
                      <a:r>
                        <a:rPr lang="es-CO" sz="1200" baseline="0" dirty="0" smtClean="0"/>
                        <a:t> datos de una manera secuencial.</a:t>
                      </a:r>
                    </a:p>
                    <a:p>
                      <a:r>
                        <a:rPr lang="es-CO" sz="1200" baseline="0" dirty="0" smtClean="0"/>
                        <a:t>Se puede recuperar , eliminar e insertar cualquier elemento de la estructura en cualquier posición válida.</a:t>
                      </a:r>
                    </a:p>
                  </a:txBody>
                  <a:tcPr/>
                </a:tc>
              </a:tr>
              <a:tr h="77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err="1" smtClean="0"/>
                        <a:t>TreeMap</a:t>
                      </a:r>
                      <a:r>
                        <a:rPr lang="es-CO" sz="1200" dirty="0" smtClean="0"/>
                        <a:t>/</a:t>
                      </a:r>
                      <a:endParaRPr lang="es-ES" sz="1200" dirty="0" smtClean="0"/>
                    </a:p>
                    <a:p>
                      <a:r>
                        <a:rPr lang="es-CO" sz="1200" dirty="0" err="1" smtClean="0"/>
                        <a:t>HashMap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Permite mapear(encontrar) un valor</a:t>
                      </a:r>
                      <a:r>
                        <a:rPr lang="es-CO" sz="1200" baseline="0" dirty="0" smtClean="0"/>
                        <a:t> a partir de una clave.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aseline="0" dirty="0" err="1" smtClean="0"/>
                        <a:t>TreeMap</a:t>
                      </a:r>
                      <a:r>
                        <a:rPr lang="es-CO" sz="1200" baseline="0" dirty="0" smtClean="0"/>
                        <a:t>:  Mantiene los datos ordenados  por su clave usando un árbol binario de búsqueda.</a:t>
                      </a:r>
                    </a:p>
                    <a:p>
                      <a:r>
                        <a:rPr lang="es-CO" sz="1200" baseline="0" dirty="0" err="1" smtClean="0"/>
                        <a:t>HashMap</a:t>
                      </a:r>
                      <a:r>
                        <a:rPr lang="es-CO" sz="1200" baseline="0" dirty="0" smtClean="0"/>
                        <a:t>: Usa una función Hash sobre la clave para obtener la dirección de memoria dicho valor.</a:t>
                      </a:r>
                    </a:p>
                    <a:p>
                      <a:r>
                        <a:rPr lang="es-CO" sz="1200" baseline="0" dirty="0" smtClean="0"/>
                        <a:t>Se puede recuperar, eliminar e insertar cualquier elemento a partir de una clave, esta debe ser única o si no los datos se sobrescribirían.</a:t>
                      </a:r>
                      <a:endParaRPr lang="es-ES" sz="1200" dirty="0"/>
                    </a:p>
                  </a:txBody>
                  <a:tcPr/>
                </a:tc>
              </a:tr>
              <a:tr h="777443">
                <a:tc>
                  <a:txBody>
                    <a:bodyPr/>
                    <a:lstStyle/>
                    <a:p>
                      <a:r>
                        <a:rPr lang="es-CO" sz="1200" dirty="0" err="1" smtClean="0"/>
                        <a:t>TreeSet</a:t>
                      </a:r>
                      <a:r>
                        <a:rPr lang="es-CO" sz="1200" dirty="0" smtClean="0"/>
                        <a:t>/</a:t>
                      </a:r>
                    </a:p>
                    <a:p>
                      <a:r>
                        <a:rPr lang="es-CO" sz="1200" dirty="0" err="1" smtClean="0"/>
                        <a:t>HashSet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Permiten</a:t>
                      </a:r>
                      <a:r>
                        <a:rPr lang="es-CO" sz="1200" baseline="0" dirty="0" smtClean="0"/>
                        <a:t> implementar un ‘Conjunto’ de elementos</a:t>
                      </a:r>
                    </a:p>
                    <a:p>
                      <a:r>
                        <a:rPr lang="es-CO" sz="1200" baseline="0" dirty="0" smtClean="0"/>
                        <a:t>No permite mantener datos repetidos</a:t>
                      </a:r>
                    </a:p>
                    <a:p>
                      <a:r>
                        <a:rPr lang="es-CO" sz="1200" dirty="0" err="1" smtClean="0"/>
                        <a:t>TreeSet</a:t>
                      </a:r>
                      <a:r>
                        <a:rPr lang="es-CO" sz="1200" dirty="0" smtClean="0"/>
                        <a:t>:</a:t>
                      </a:r>
                      <a:r>
                        <a:rPr lang="es-CO" sz="1200" baseline="0" dirty="0" smtClean="0"/>
                        <a:t> Permite mantener los datos ordenados</a:t>
                      </a:r>
                    </a:p>
                    <a:p>
                      <a:r>
                        <a:rPr lang="es-CO" sz="1200" baseline="0" dirty="0" err="1" smtClean="0"/>
                        <a:t>HashSet</a:t>
                      </a:r>
                      <a:r>
                        <a:rPr lang="es-CO" sz="1200" baseline="0" dirty="0" smtClean="0"/>
                        <a:t>: Usa una función de hash para recuperar los elementos en el conjunto.</a:t>
                      </a:r>
                      <a:endParaRPr lang="es-ES" sz="1200" dirty="0"/>
                    </a:p>
                  </a:txBody>
                  <a:tcPr/>
                </a:tc>
              </a:tr>
              <a:tr h="894025"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Cola</a:t>
                      </a:r>
                      <a:r>
                        <a:rPr lang="es-CO" sz="1200" baseline="0" dirty="0" smtClean="0"/>
                        <a:t> de Prioridad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 smtClean="0"/>
                        <a:t>Es un</a:t>
                      </a:r>
                      <a:r>
                        <a:rPr lang="es-CO" sz="1200" baseline="0" dirty="0" smtClean="0"/>
                        <a:t> </a:t>
                      </a:r>
                      <a:r>
                        <a:rPr lang="es-CO" sz="1200" baseline="0" dirty="0" err="1" smtClean="0"/>
                        <a:t>Heap</a:t>
                      </a:r>
                      <a:r>
                        <a:rPr lang="es-CO" sz="1200" baseline="0" dirty="0" smtClean="0"/>
                        <a:t>(montículo) que  permite mantener en la parte alta (o inicial) el valor con mayor prioridad (natural o definida*). </a:t>
                      </a:r>
                    </a:p>
                    <a:p>
                      <a:r>
                        <a:rPr lang="es-CO" sz="1200" baseline="0" dirty="0" smtClean="0"/>
                        <a:t>Solamente se puede recuperar y eliminar el elemento que se encuentra en la parte superior.</a:t>
                      </a:r>
                    </a:p>
                    <a:p>
                      <a:r>
                        <a:rPr lang="es-CO" sz="1200" baseline="0" dirty="0" smtClean="0"/>
                        <a:t>Cuando se inserta un nuevo valor, el </a:t>
                      </a:r>
                      <a:r>
                        <a:rPr lang="es-CO" sz="1200" baseline="0" dirty="0" err="1" smtClean="0"/>
                        <a:t>heap</a:t>
                      </a:r>
                      <a:r>
                        <a:rPr lang="es-CO" sz="1200" baseline="0" dirty="0" smtClean="0"/>
                        <a:t> se reorganiza.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3500" y="6453336"/>
            <a:ext cx="47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*se debe implementar un </a:t>
            </a:r>
            <a:r>
              <a:rPr lang="es-CO" i="1" dirty="0" err="1" smtClean="0"/>
              <a:t>Comparator</a:t>
            </a:r>
            <a:r>
              <a:rPr lang="es-CO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6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331640" y="164909"/>
            <a:ext cx="65532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Complejidades (I)</a:t>
            </a:r>
            <a:endParaRPr lang="es-ES" sz="40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036496" cy="32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3500" y="1268760"/>
            <a:ext cx="2276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</a:t>
            </a:r>
            <a:endParaRPr lang="es-E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690" y="5130092"/>
            <a:ext cx="457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/>
              <a:t>Tomado de: </a:t>
            </a:r>
            <a:r>
              <a:rPr lang="es-CO" sz="1200" dirty="0"/>
              <a:t>http://bigocheatsheet.com/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68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331640" y="164909"/>
            <a:ext cx="65532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Complejidades (II)</a:t>
            </a:r>
            <a:endParaRPr lang="es-ES" sz="40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" name="1 CuadroTexto"/>
          <p:cNvSpPr txBox="1"/>
          <p:nvPr/>
        </p:nvSpPr>
        <p:spPr>
          <a:xfrm>
            <a:off x="63500" y="1268760"/>
            <a:ext cx="29243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Ordenamiento</a:t>
            </a:r>
            <a:endParaRPr lang="es-E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690" y="5130092"/>
            <a:ext cx="457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/>
              <a:t>Tomado de: </a:t>
            </a:r>
            <a:r>
              <a:rPr lang="es-CO" sz="1200" dirty="0"/>
              <a:t>http://bigocheatsheet.com/</a:t>
            </a:r>
            <a:endParaRPr lang="es-ES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" y="1782492"/>
            <a:ext cx="8964488" cy="334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9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331640" y="164909"/>
            <a:ext cx="65532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Complejidades (III)</a:t>
            </a:r>
            <a:endParaRPr lang="es-ES" sz="40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" name="1 CuadroTexto"/>
          <p:cNvSpPr txBox="1"/>
          <p:nvPr/>
        </p:nvSpPr>
        <p:spPr>
          <a:xfrm>
            <a:off x="63500" y="1268760"/>
            <a:ext cx="41484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Estructuras de datos</a:t>
            </a:r>
            <a:endParaRPr lang="es-E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1843" y="6185330"/>
            <a:ext cx="457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/>
              <a:t>Tomado de: </a:t>
            </a:r>
            <a:r>
              <a:rPr lang="es-CO" sz="1200" dirty="0"/>
              <a:t>http://bigocheatsheet.com/</a:t>
            </a:r>
            <a:endParaRPr lang="es-E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3" y="1745815"/>
            <a:ext cx="8906300" cy="434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1331640" y="164909"/>
            <a:ext cx="65532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 smtClean="0"/>
              <a:t>Complejidades (IV)</a:t>
            </a:r>
            <a:endParaRPr lang="es-ES" sz="4000" dirty="0"/>
          </a:p>
        </p:txBody>
      </p:sp>
      <p:sp>
        <p:nvSpPr>
          <p:cNvPr id="3076" name="AutoShape 8" descr="http://cdn.memegenerator.co/images/116x116/9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" name="1 CuadroTexto"/>
          <p:cNvSpPr txBox="1"/>
          <p:nvPr/>
        </p:nvSpPr>
        <p:spPr>
          <a:xfrm>
            <a:off x="63500" y="1268760"/>
            <a:ext cx="41484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Heaps</a:t>
            </a:r>
            <a:endParaRPr lang="es-E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3827" y="6237312"/>
            <a:ext cx="4572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/>
              <a:t>Tomado de: </a:t>
            </a:r>
            <a:r>
              <a:rPr lang="es-CO" sz="1200" dirty="0"/>
              <a:t>http://bigocheatsheet.com/</a:t>
            </a:r>
            <a:endParaRPr lang="es-E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7" y="1734928"/>
            <a:ext cx="8961501" cy="22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7" y="4538064"/>
            <a:ext cx="8505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3500" y="4061010"/>
            <a:ext cx="41484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Grafos</a:t>
            </a:r>
            <a:endParaRPr lang="es-E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5833</TotalTime>
  <Words>594</Words>
  <Application>Microsoft Office PowerPoint</Application>
  <PresentationFormat>Presentación en pantalla (4:3)</PresentationFormat>
  <Paragraphs>120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Análisis y diseño de algoritmos  – Tips and Tricks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AndresPineda</cp:lastModifiedBy>
  <cp:revision>606</cp:revision>
  <dcterms:created xsi:type="dcterms:W3CDTF">2005-07-02T15:39:33Z</dcterms:created>
  <dcterms:modified xsi:type="dcterms:W3CDTF">2014-03-20T00:18:53Z</dcterms:modified>
</cp:coreProperties>
</file>