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14"/>
  </p:notesMasterIdLst>
  <p:handoutMasterIdLst>
    <p:handoutMasterId r:id="rId15"/>
  </p:handoutMasterIdLst>
  <p:sldIdLst>
    <p:sldId id="353" r:id="rId2"/>
    <p:sldId id="405" r:id="rId3"/>
    <p:sldId id="406" r:id="rId4"/>
    <p:sldId id="414" r:id="rId5"/>
    <p:sldId id="418" r:id="rId6"/>
    <p:sldId id="419" r:id="rId7"/>
    <p:sldId id="415" r:id="rId8"/>
    <p:sldId id="416" r:id="rId9"/>
    <p:sldId id="420" r:id="rId10"/>
    <p:sldId id="417" r:id="rId11"/>
    <p:sldId id="413" r:id="rId12"/>
    <p:sldId id="386" r:id="rId13"/>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66CC"/>
    <a:srgbClr val="7C9DDE"/>
    <a:srgbClr val="669900"/>
    <a:srgbClr val="0033CC"/>
    <a:srgbClr val="006600"/>
    <a:srgbClr val="003300"/>
    <a:srgbClr val="0033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6" autoAdjust="0"/>
    <p:restoredTop sz="97691" autoAdjust="0"/>
  </p:normalViewPr>
  <p:slideViewPr>
    <p:cSldViewPr>
      <p:cViewPr>
        <p:scale>
          <a:sx n="70" d="100"/>
          <a:sy n="70" d="100"/>
        </p:scale>
        <p:origin x="-12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4"/>
    </p:cViewPr>
  </p:sorterViewPr>
  <p:notesViewPr>
    <p:cSldViewPr>
      <p:cViewPr varScale="1">
        <p:scale>
          <a:sx n="84" d="100"/>
          <a:sy n="84" d="100"/>
        </p:scale>
        <p:origin x="-197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CO"/>
          </a:p>
        </p:txBody>
      </p:sp>
      <p:sp>
        <p:nvSpPr>
          <p:cNvPr id="27341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CO"/>
          </a:p>
        </p:txBody>
      </p:sp>
      <p:sp>
        <p:nvSpPr>
          <p:cNvPr id="27341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CO"/>
          </a:p>
        </p:txBody>
      </p:sp>
      <p:sp>
        <p:nvSpPr>
          <p:cNvPr id="27341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DE875531-5D49-44E8-8874-8166AE1702AB}" type="slidenum">
              <a:rPr lang="es-ES"/>
              <a:pPr>
                <a:defRPr/>
              </a:pPr>
              <a:t>‹Nº›</a:t>
            </a:fld>
            <a:endParaRPr lang="es-ES"/>
          </a:p>
        </p:txBody>
      </p:sp>
    </p:spTree>
    <p:extLst>
      <p:ext uri="{BB962C8B-B14F-4D97-AF65-F5344CB8AC3E}">
        <p14:creationId xmlns:p14="http://schemas.microsoft.com/office/powerpoint/2010/main" val="3493168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ES_tradnl"/>
          </a:p>
        </p:txBody>
      </p:sp>
      <p:sp>
        <p:nvSpPr>
          <p:cNvPr id="361475"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ES_tradnl"/>
          </a:p>
        </p:txBody>
      </p:sp>
      <p:sp>
        <p:nvSpPr>
          <p:cNvPr id="2560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36147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ES_tradnl"/>
          </a:p>
        </p:txBody>
      </p:sp>
      <p:sp>
        <p:nvSpPr>
          <p:cNvPr id="36147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1CFD9141-B8DF-4D85-B36E-B4713498C58E}" type="slidenum">
              <a:rPr lang="es-ES_tradnl"/>
              <a:pPr>
                <a:defRPr/>
              </a:pPr>
              <a:t>‹Nº›</a:t>
            </a:fld>
            <a:endParaRPr lang="es-ES_tradnl"/>
          </a:p>
        </p:txBody>
      </p:sp>
    </p:spTree>
    <p:extLst>
      <p:ext uri="{BB962C8B-B14F-4D97-AF65-F5344CB8AC3E}">
        <p14:creationId xmlns:p14="http://schemas.microsoft.com/office/powerpoint/2010/main" val="3194619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nchor="b"/>
          <a:lstStyle>
            <a:lvl1pPr defTabSz="987425" eaLnBrk="0" hangingPunct="0">
              <a:defRPr>
                <a:solidFill>
                  <a:schemeClr val="tx1"/>
                </a:solidFill>
                <a:latin typeface="Arial" charset="0"/>
              </a:defRPr>
            </a:lvl1pPr>
            <a:lvl2pPr marL="742950" indent="-285750" defTabSz="987425" eaLnBrk="0" hangingPunct="0">
              <a:defRPr>
                <a:solidFill>
                  <a:schemeClr val="tx1"/>
                </a:solidFill>
                <a:latin typeface="Arial" charset="0"/>
              </a:defRPr>
            </a:lvl2pPr>
            <a:lvl3pPr marL="1143000" indent="-228600" defTabSz="987425" eaLnBrk="0" hangingPunct="0">
              <a:defRPr>
                <a:solidFill>
                  <a:schemeClr val="tx1"/>
                </a:solidFill>
                <a:latin typeface="Arial" charset="0"/>
              </a:defRPr>
            </a:lvl3pPr>
            <a:lvl4pPr marL="1600200" indent="-228600" defTabSz="987425" eaLnBrk="0" hangingPunct="0">
              <a:defRPr>
                <a:solidFill>
                  <a:schemeClr val="tx1"/>
                </a:solidFill>
                <a:latin typeface="Arial" charset="0"/>
              </a:defRPr>
            </a:lvl4pPr>
            <a:lvl5pPr marL="2057400" indent="-228600" defTabSz="987425" eaLnBrk="0" hangingPunct="0">
              <a:defRPr>
                <a:solidFill>
                  <a:schemeClr val="tx1"/>
                </a:solidFill>
                <a:latin typeface="Arial" charset="0"/>
              </a:defRPr>
            </a:lvl5pPr>
            <a:lvl6pPr marL="2514600" indent="-228600" defTabSz="987425" eaLnBrk="0" fontAlgn="base" hangingPunct="0">
              <a:spcBef>
                <a:spcPct val="0"/>
              </a:spcBef>
              <a:spcAft>
                <a:spcPct val="0"/>
              </a:spcAft>
              <a:defRPr>
                <a:solidFill>
                  <a:schemeClr val="tx1"/>
                </a:solidFill>
                <a:latin typeface="Arial" charset="0"/>
              </a:defRPr>
            </a:lvl6pPr>
            <a:lvl7pPr marL="2971800" indent="-228600" defTabSz="987425" eaLnBrk="0" fontAlgn="base" hangingPunct="0">
              <a:spcBef>
                <a:spcPct val="0"/>
              </a:spcBef>
              <a:spcAft>
                <a:spcPct val="0"/>
              </a:spcAft>
              <a:defRPr>
                <a:solidFill>
                  <a:schemeClr val="tx1"/>
                </a:solidFill>
                <a:latin typeface="Arial" charset="0"/>
              </a:defRPr>
            </a:lvl7pPr>
            <a:lvl8pPr marL="3429000" indent="-228600" defTabSz="987425" eaLnBrk="0" fontAlgn="base" hangingPunct="0">
              <a:spcBef>
                <a:spcPct val="0"/>
              </a:spcBef>
              <a:spcAft>
                <a:spcPct val="0"/>
              </a:spcAft>
              <a:defRPr>
                <a:solidFill>
                  <a:schemeClr val="tx1"/>
                </a:solidFill>
                <a:latin typeface="Arial" charset="0"/>
              </a:defRPr>
            </a:lvl8pPr>
            <a:lvl9pPr marL="3886200" indent="-228600" defTabSz="987425" eaLnBrk="0" fontAlgn="base" hangingPunct="0">
              <a:spcBef>
                <a:spcPct val="0"/>
              </a:spcBef>
              <a:spcAft>
                <a:spcPct val="0"/>
              </a:spcAft>
              <a:defRPr>
                <a:solidFill>
                  <a:schemeClr val="tx1"/>
                </a:solidFill>
                <a:latin typeface="Arial" charset="0"/>
              </a:defRPr>
            </a:lvl9pPr>
          </a:lstStyle>
          <a:p>
            <a:pPr algn="r" eaLnBrk="1" hangingPunct="1"/>
            <a:fld id="{089F47D7-ED18-43F2-84AC-CAED97AC3664}" type="slidenum">
              <a:rPr lang="es-ES" sz="1300"/>
              <a:pPr algn="r" eaLnBrk="1" hangingPunct="1"/>
              <a:t>1</a:t>
            </a:fld>
            <a:endParaRPr lang="es-ES" sz="1300"/>
          </a:p>
        </p:txBody>
      </p:sp>
      <p:sp>
        <p:nvSpPr>
          <p:cNvPr id="26627" name="Rectangle 2"/>
          <p:cNvSpPr>
            <a:spLocks noGrp="1" noRot="1" noChangeAspect="1" noChangeArrowheads="1" noTextEdit="1"/>
          </p:cNvSpPr>
          <p:nvPr>
            <p:ph type="sldImg"/>
          </p:nvPr>
        </p:nvSpPr>
        <p:spPr>
          <a:xfrm>
            <a:off x="992188" y="768350"/>
            <a:ext cx="5116512" cy="3836988"/>
          </a:xfrm>
          <a:ln/>
        </p:spPr>
      </p:sp>
      <p:sp>
        <p:nvSpPr>
          <p:cNvPr id="26628"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lstStyle/>
          <a:p>
            <a:pPr eaLnBrk="1" hangingPunct="1"/>
            <a:endParaRPr lang="es-CO"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992188" y="768350"/>
            <a:ext cx="5114925" cy="3836988"/>
          </a:xfrm>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pPr>
              <a:defRPr/>
            </a:pPr>
            <a:fld id="{1CFD9141-B8DF-4D85-B36E-B4713498C58E}" type="slidenum">
              <a:rPr lang="es-ES_tradnl" smtClean="0"/>
              <a:pPr>
                <a:defRPr/>
              </a:pPr>
              <a:t>6</a:t>
            </a:fld>
            <a:endParaRPr lang="es-ES_tradnl"/>
          </a:p>
        </p:txBody>
      </p:sp>
    </p:spTree>
    <p:extLst>
      <p:ext uri="{BB962C8B-B14F-4D97-AF65-F5344CB8AC3E}">
        <p14:creationId xmlns:p14="http://schemas.microsoft.com/office/powerpoint/2010/main" val="2855927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46DCFCCF-B39C-4FDC-8FA3-A1E21B7C0DCF}" type="datetime1">
              <a:rPr lang="es-ES"/>
              <a:pPr>
                <a:defRPr/>
              </a:pPr>
              <a:t>02/04/2014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CA13D68-1F99-4A06-817A-FC02A7157267}" type="slidenum">
              <a:rPr lang="es-ES"/>
              <a:pPr>
                <a:defRPr/>
              </a:pPr>
              <a:t>‹Nº›</a:t>
            </a:fld>
            <a:endParaRPr lang="es-ES"/>
          </a:p>
        </p:txBody>
      </p:sp>
    </p:spTree>
    <p:extLst>
      <p:ext uri="{BB962C8B-B14F-4D97-AF65-F5344CB8AC3E}">
        <p14:creationId xmlns:p14="http://schemas.microsoft.com/office/powerpoint/2010/main" val="323804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65C0D90F-047A-44BA-A2CE-87D6E7BFA1C6}" type="datetime1">
              <a:rPr lang="es-ES"/>
              <a:pPr>
                <a:defRPr/>
              </a:pPr>
              <a:t>02/04/2014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B30BF9D-A7DD-4FB0-9F2E-CCD7333193A2}" type="slidenum">
              <a:rPr lang="es-ES"/>
              <a:pPr>
                <a:defRPr/>
              </a:pPr>
              <a:t>‹Nº›</a:t>
            </a:fld>
            <a:endParaRPr lang="es-ES"/>
          </a:p>
        </p:txBody>
      </p:sp>
    </p:spTree>
    <p:extLst>
      <p:ext uri="{BB962C8B-B14F-4D97-AF65-F5344CB8AC3E}">
        <p14:creationId xmlns:p14="http://schemas.microsoft.com/office/powerpoint/2010/main" val="214246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7EBACA96-5F9B-4D18-8E13-DC1525E51683}" type="datetime1">
              <a:rPr lang="es-ES"/>
              <a:pPr>
                <a:defRPr/>
              </a:pPr>
              <a:t>02/04/2014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981100F-6B2E-480E-9BD0-B1BDBD34607F}" type="slidenum">
              <a:rPr lang="es-ES"/>
              <a:pPr>
                <a:defRPr/>
              </a:pPr>
              <a:t>‹Nº›</a:t>
            </a:fld>
            <a:endParaRPr lang="es-ES"/>
          </a:p>
        </p:txBody>
      </p:sp>
    </p:spTree>
    <p:extLst>
      <p:ext uri="{BB962C8B-B14F-4D97-AF65-F5344CB8AC3E}">
        <p14:creationId xmlns:p14="http://schemas.microsoft.com/office/powerpoint/2010/main" val="379122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1B6FB037-7A82-457F-9744-5FE4C09E9E2D}" type="datetime1">
              <a:rPr lang="es-ES"/>
              <a:pPr>
                <a:defRPr/>
              </a:pPr>
              <a:t>02/04/2014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81456C7-68CB-4771-B288-D31425D9240B}" type="slidenum">
              <a:rPr lang="es-ES"/>
              <a:pPr>
                <a:defRPr/>
              </a:pPr>
              <a:t>‹Nº›</a:t>
            </a:fld>
            <a:endParaRPr lang="es-ES"/>
          </a:p>
        </p:txBody>
      </p:sp>
    </p:spTree>
    <p:extLst>
      <p:ext uri="{BB962C8B-B14F-4D97-AF65-F5344CB8AC3E}">
        <p14:creationId xmlns:p14="http://schemas.microsoft.com/office/powerpoint/2010/main" val="169833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FA5D08A-CCF7-4E4F-BD55-12E23676E62C}" type="datetime1">
              <a:rPr lang="es-ES"/>
              <a:pPr>
                <a:defRPr/>
              </a:pPr>
              <a:t>02/04/2014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D549A2E-96E0-498F-ACCB-C93D4CD2D203}" type="slidenum">
              <a:rPr lang="es-ES"/>
              <a:pPr>
                <a:defRPr/>
              </a:pPr>
              <a:t>‹Nº›</a:t>
            </a:fld>
            <a:endParaRPr lang="es-ES"/>
          </a:p>
        </p:txBody>
      </p:sp>
    </p:spTree>
    <p:extLst>
      <p:ext uri="{BB962C8B-B14F-4D97-AF65-F5344CB8AC3E}">
        <p14:creationId xmlns:p14="http://schemas.microsoft.com/office/powerpoint/2010/main" val="388733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92C41C49-5607-4EEC-BD28-DD86855AA665}" type="datetime1">
              <a:rPr lang="es-ES"/>
              <a:pPr>
                <a:defRPr/>
              </a:pPr>
              <a:t>02/04/2014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8ABA314-B29F-40C7-BBE7-2EAE87498DCB}" type="slidenum">
              <a:rPr lang="es-ES"/>
              <a:pPr>
                <a:defRPr/>
              </a:pPr>
              <a:t>‹Nº›</a:t>
            </a:fld>
            <a:endParaRPr lang="es-ES"/>
          </a:p>
        </p:txBody>
      </p:sp>
    </p:spTree>
    <p:extLst>
      <p:ext uri="{BB962C8B-B14F-4D97-AF65-F5344CB8AC3E}">
        <p14:creationId xmlns:p14="http://schemas.microsoft.com/office/powerpoint/2010/main" val="243891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59D7FED9-CA48-4647-8716-ABA2CF6B902D}" type="datetime1">
              <a:rPr lang="es-ES"/>
              <a:pPr>
                <a:defRPr/>
              </a:pPr>
              <a:t>02/04/2014</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3BF7B470-CE00-4899-9B15-2905BF4C2714}" type="slidenum">
              <a:rPr lang="es-ES"/>
              <a:pPr>
                <a:defRPr/>
              </a:pPr>
              <a:t>‹Nº›</a:t>
            </a:fld>
            <a:endParaRPr lang="es-ES"/>
          </a:p>
        </p:txBody>
      </p:sp>
    </p:spTree>
    <p:extLst>
      <p:ext uri="{BB962C8B-B14F-4D97-AF65-F5344CB8AC3E}">
        <p14:creationId xmlns:p14="http://schemas.microsoft.com/office/powerpoint/2010/main" val="426632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D655B900-94F0-4522-8114-6B68B8F30C34}" type="datetime1">
              <a:rPr lang="es-ES"/>
              <a:pPr>
                <a:defRPr/>
              </a:pPr>
              <a:t>02/04/2014</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8EC6FE0E-343B-4829-8615-D27424E10A9F}" type="slidenum">
              <a:rPr lang="es-ES"/>
              <a:pPr>
                <a:defRPr/>
              </a:pPr>
              <a:t>‹Nº›</a:t>
            </a:fld>
            <a:endParaRPr lang="es-ES"/>
          </a:p>
        </p:txBody>
      </p:sp>
    </p:spTree>
    <p:extLst>
      <p:ext uri="{BB962C8B-B14F-4D97-AF65-F5344CB8AC3E}">
        <p14:creationId xmlns:p14="http://schemas.microsoft.com/office/powerpoint/2010/main" val="267103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7D53977B-73B6-4F1B-9EA2-97EE1AD07BB5}" type="datetime1">
              <a:rPr lang="es-ES"/>
              <a:pPr>
                <a:defRPr/>
              </a:pPr>
              <a:t>02/04/2014</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6C3FC3F1-2F99-4CB2-A5BA-4631BCA85730}" type="slidenum">
              <a:rPr lang="es-ES"/>
              <a:pPr>
                <a:defRPr/>
              </a:pPr>
              <a:t>‹Nº›</a:t>
            </a:fld>
            <a:endParaRPr lang="es-ES"/>
          </a:p>
        </p:txBody>
      </p:sp>
    </p:spTree>
    <p:extLst>
      <p:ext uri="{BB962C8B-B14F-4D97-AF65-F5344CB8AC3E}">
        <p14:creationId xmlns:p14="http://schemas.microsoft.com/office/powerpoint/2010/main" val="165601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55F602C-4000-4154-A1F7-E299ADA2BACC}" type="datetime1">
              <a:rPr lang="es-ES"/>
              <a:pPr>
                <a:defRPr/>
              </a:pPr>
              <a:t>02/04/2014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81268B4F-3108-4988-800B-2CEDF82240A7}" type="slidenum">
              <a:rPr lang="es-ES"/>
              <a:pPr>
                <a:defRPr/>
              </a:pPr>
              <a:t>‹Nº›</a:t>
            </a:fld>
            <a:endParaRPr lang="es-ES"/>
          </a:p>
        </p:txBody>
      </p:sp>
    </p:spTree>
    <p:extLst>
      <p:ext uri="{BB962C8B-B14F-4D97-AF65-F5344CB8AC3E}">
        <p14:creationId xmlns:p14="http://schemas.microsoft.com/office/powerpoint/2010/main" val="283621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09B6DB2-21E6-4505-A10A-165AEA086165}" type="datetime1">
              <a:rPr lang="es-ES"/>
              <a:pPr>
                <a:defRPr/>
              </a:pPr>
              <a:t>02/04/2014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0A9D75ED-917B-459B-8C58-D9D4D98EB323}" type="slidenum">
              <a:rPr lang="es-ES"/>
              <a:pPr>
                <a:defRPr/>
              </a:pPr>
              <a:t>‹Nº›</a:t>
            </a:fld>
            <a:endParaRPr lang="es-ES"/>
          </a:p>
        </p:txBody>
      </p:sp>
    </p:spTree>
    <p:extLst>
      <p:ext uri="{BB962C8B-B14F-4D97-AF65-F5344CB8AC3E}">
        <p14:creationId xmlns:p14="http://schemas.microsoft.com/office/powerpoint/2010/main" val="281960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A566C-F4B4-4E80-83DA-5BD58E111222}" type="datetime1">
              <a:rPr lang="es-ES"/>
              <a:pPr>
                <a:defRPr/>
              </a:pPr>
              <a:t>02/04/2014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B9C91C-AB20-4B25-8037-AF8DAAB226FE}"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23850" y="198438"/>
            <a:ext cx="5688013" cy="1143000"/>
          </a:xfrm>
        </p:spPr>
        <p:txBody>
          <a:bodyPr/>
          <a:lstStyle/>
          <a:p>
            <a:pPr algn="l" eaLnBrk="1" hangingPunct="1"/>
            <a:r>
              <a:rPr lang="es-CO" sz="4000" dirty="0" smtClean="0">
                <a:latin typeface="Arial" charset="0"/>
              </a:rPr>
              <a:t>Análisis y diseño de algoritmos – Clase </a:t>
            </a:r>
            <a:r>
              <a:rPr lang="es-CO" sz="4000" dirty="0" smtClean="0">
                <a:latin typeface="Arial" charset="0"/>
              </a:rPr>
              <a:t>08</a:t>
            </a:r>
            <a:endParaRPr lang="es-ES" sz="4000" dirty="0" smtClean="0">
              <a:latin typeface="Arial" charset="0"/>
            </a:endParaRPr>
          </a:p>
        </p:txBody>
      </p:sp>
      <p:sp>
        <p:nvSpPr>
          <p:cNvPr id="2051" name="Rectangle 3"/>
          <p:cNvSpPr>
            <a:spLocks noGrp="1" noChangeArrowheads="1"/>
          </p:cNvSpPr>
          <p:nvPr>
            <p:ph idx="1"/>
          </p:nvPr>
        </p:nvSpPr>
        <p:spPr>
          <a:xfrm>
            <a:off x="539750" y="1916112"/>
            <a:ext cx="8135938" cy="3169072"/>
          </a:xfrm>
        </p:spPr>
        <p:txBody>
          <a:bodyPr/>
          <a:lstStyle/>
          <a:p>
            <a:pPr eaLnBrk="1" hangingPunct="1">
              <a:buFont typeface="Wingdings" pitchFamily="2" charset="2"/>
              <a:buNone/>
            </a:pPr>
            <a:r>
              <a:rPr lang="es-CO" sz="2400" b="1" dirty="0" smtClean="0">
                <a:latin typeface="Arial" charset="0"/>
                <a:cs typeface="Arial" charset="0"/>
              </a:rPr>
              <a:t>Contenido</a:t>
            </a:r>
          </a:p>
          <a:p>
            <a:pPr eaLnBrk="1" hangingPunct="1">
              <a:buFont typeface="Wingdings" pitchFamily="2" charset="2"/>
              <a:buNone/>
            </a:pPr>
            <a:endParaRPr lang="es-CO" sz="2400" b="1" dirty="0" smtClean="0">
              <a:latin typeface="Arial" charset="0"/>
              <a:cs typeface="Arial" charset="0"/>
            </a:endParaRPr>
          </a:p>
          <a:p>
            <a:pPr eaLnBrk="1" hangingPunct="1"/>
            <a:r>
              <a:rPr lang="es-CO" sz="2400" dirty="0" smtClean="0">
                <a:latin typeface="Arial" charset="0"/>
                <a:cs typeface="Arial" charset="0"/>
              </a:rPr>
              <a:t>Repaso de números de Fibonacci</a:t>
            </a:r>
          </a:p>
          <a:p>
            <a:pPr eaLnBrk="1" hangingPunct="1"/>
            <a:r>
              <a:rPr lang="es-MX" sz="2400" dirty="0" smtClean="0">
                <a:latin typeface="Arial" charset="0"/>
                <a:cs typeface="Arial" charset="0"/>
              </a:rPr>
              <a:t>Máxima suma de elementos independientes</a:t>
            </a:r>
            <a:endParaRPr lang="es-CO" sz="2400" dirty="0" smtClean="0">
              <a:latin typeface="Arial" charset="0"/>
              <a:cs typeface="Arial" charset="0"/>
            </a:endParaRPr>
          </a:p>
          <a:p>
            <a:pPr eaLnBrk="1" hangingPunct="1"/>
            <a:r>
              <a:rPr lang="es-CO" sz="2400" dirty="0" smtClean="0">
                <a:latin typeface="Arial" charset="0"/>
                <a:cs typeface="Arial" charset="0"/>
              </a:rPr>
              <a:t>Características del paradigma “Programación dinámica”</a:t>
            </a:r>
            <a:endParaRPr lang="es-MX" sz="2400" dirty="0" smtClean="0">
              <a:latin typeface="Arial" charset="0"/>
              <a:cs typeface="Arial" charset="0"/>
            </a:endParaRPr>
          </a:p>
        </p:txBody>
      </p:sp>
      <p:sp>
        <p:nvSpPr>
          <p:cNvPr id="2052" name="Text Box 5"/>
          <p:cNvSpPr txBox="1">
            <a:spLocks noChangeArrowheads="1"/>
          </p:cNvSpPr>
          <p:nvPr/>
        </p:nvSpPr>
        <p:spPr bwMode="auto">
          <a:xfrm>
            <a:off x="0" y="59309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O" sz="2000"/>
              <a:t>Material elaborado por: Julián Moreno</a:t>
            </a:r>
          </a:p>
          <a:p>
            <a:pPr algn="ctr" eaLnBrk="1" hangingPunct="1"/>
            <a:endParaRPr lang="es-CO" sz="1400"/>
          </a:p>
          <a:p>
            <a:pPr algn="ctr" eaLnBrk="1" hangingPunct="1"/>
            <a:r>
              <a:rPr lang="es-CO" sz="2000"/>
              <a:t>Facultad de Minas, Departamento de Ciencias de la Computación y la Decisión</a:t>
            </a:r>
            <a:endParaRPr lang="es-ES" sz="2000"/>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15888"/>
            <a:ext cx="2997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0" y="1484313"/>
            <a:ext cx="9144000" cy="144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4" name="3 Conector recto"/>
          <p:cNvCxnSpPr/>
          <p:nvPr/>
        </p:nvCxnSpPr>
        <p:spPr>
          <a:xfrm>
            <a:off x="0" y="5949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395536" y="188640"/>
            <a:ext cx="8353177"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200" dirty="0" err="1" smtClean="0"/>
              <a:t>Backtracking</a:t>
            </a:r>
            <a:r>
              <a:rPr lang="es-MX" sz="3200" dirty="0" smtClean="0"/>
              <a:t> para la elección de elementos</a:t>
            </a:r>
            <a:endParaRPr lang="es-ES" sz="3200" dirty="0"/>
          </a:p>
        </p:txBody>
      </p:sp>
      <p:sp>
        <p:nvSpPr>
          <p:cNvPr id="6" name="Rectangle 9"/>
          <p:cNvSpPr>
            <a:spLocks noChangeArrowheads="1"/>
          </p:cNvSpPr>
          <p:nvPr/>
        </p:nvSpPr>
        <p:spPr bwMode="auto">
          <a:xfrm>
            <a:off x="467544" y="1124743"/>
            <a:ext cx="3816424" cy="388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err="1" smtClean="0"/>
              <a:t>function</a:t>
            </a:r>
            <a:r>
              <a:rPr lang="es-MX" sz="2200" dirty="0" smtClean="0"/>
              <a:t> </a:t>
            </a:r>
            <a:r>
              <a:rPr lang="es-MX" sz="2200" dirty="0" err="1" smtClean="0"/>
              <a:t>btMIS</a:t>
            </a:r>
            <a:r>
              <a:rPr lang="es-MX" sz="2200" dirty="0" smtClean="0"/>
              <a:t>(</a:t>
            </a:r>
            <a:r>
              <a:rPr lang="es-MX" sz="2200" dirty="0" err="1" smtClean="0"/>
              <a:t>w,n,M</a:t>
            </a:r>
            <a:r>
              <a:rPr lang="es-MX" sz="2200" dirty="0" smtClean="0"/>
              <a:t>){</a:t>
            </a:r>
            <a:endParaRPr lang="es-MX" sz="2200" dirty="0"/>
          </a:p>
          <a:p>
            <a:pPr algn="just"/>
            <a:r>
              <a:rPr lang="es-MX" sz="2200" dirty="0" smtClean="0"/>
              <a:t>   S = NULL, i = n   </a:t>
            </a:r>
          </a:p>
          <a:p>
            <a:pPr algn="just"/>
            <a:r>
              <a:rPr lang="es-MX" sz="2200" dirty="0" smtClean="0"/>
              <a:t>   </a:t>
            </a:r>
            <a:r>
              <a:rPr lang="es-MX" sz="2200" dirty="0" err="1" smtClean="0"/>
              <a:t>while</a:t>
            </a:r>
            <a:r>
              <a:rPr lang="es-MX" sz="2200" dirty="0" smtClean="0"/>
              <a:t> i&gt;0{</a:t>
            </a:r>
          </a:p>
          <a:p>
            <a:pPr algn="just"/>
            <a:r>
              <a:rPr lang="es-MX" sz="2200" dirty="0"/>
              <a:t> </a:t>
            </a:r>
            <a:r>
              <a:rPr lang="es-MX" sz="2200" dirty="0" smtClean="0"/>
              <a:t>     </a:t>
            </a:r>
            <a:r>
              <a:rPr lang="es-MX" sz="2200" dirty="0" err="1" smtClean="0"/>
              <a:t>if</a:t>
            </a:r>
            <a:r>
              <a:rPr lang="es-MX" sz="2200" dirty="0" smtClean="0"/>
              <a:t> w[i</a:t>
            </a:r>
            <a:r>
              <a:rPr lang="es-MX" sz="2200" dirty="0"/>
              <a:t>] + </a:t>
            </a:r>
            <a:r>
              <a:rPr lang="es-MX" sz="2200" dirty="0" smtClean="0"/>
              <a:t>M[i-2] &gt;= M[i-1]</a:t>
            </a:r>
          </a:p>
          <a:p>
            <a:pPr algn="just"/>
            <a:r>
              <a:rPr lang="es-MX" sz="2200" dirty="0"/>
              <a:t> </a:t>
            </a:r>
            <a:r>
              <a:rPr lang="es-MX" sz="2200" dirty="0" smtClean="0"/>
              <a:t>         </a:t>
            </a:r>
            <a:r>
              <a:rPr lang="es-MX" sz="2200" dirty="0" err="1" smtClean="0"/>
              <a:t>S.add</a:t>
            </a:r>
            <a:r>
              <a:rPr lang="es-MX" sz="2200" dirty="0" smtClean="0"/>
              <a:t>(i)</a:t>
            </a:r>
          </a:p>
          <a:p>
            <a:pPr algn="just"/>
            <a:r>
              <a:rPr lang="es-MX" sz="2200" dirty="0"/>
              <a:t> </a:t>
            </a:r>
            <a:r>
              <a:rPr lang="es-MX" sz="2200" dirty="0" smtClean="0"/>
              <a:t>         i-=2</a:t>
            </a:r>
          </a:p>
          <a:p>
            <a:pPr algn="just"/>
            <a:r>
              <a:rPr lang="es-MX" sz="2200" dirty="0"/>
              <a:t> </a:t>
            </a:r>
            <a:r>
              <a:rPr lang="es-MX" sz="2200" dirty="0" smtClean="0"/>
              <a:t>    </a:t>
            </a:r>
            <a:r>
              <a:rPr lang="es-MX" sz="2200" dirty="0" err="1" smtClean="0"/>
              <a:t>else</a:t>
            </a:r>
            <a:endParaRPr lang="es-MX" sz="2200" dirty="0" smtClean="0"/>
          </a:p>
          <a:p>
            <a:pPr algn="just"/>
            <a:r>
              <a:rPr lang="es-MX" sz="2200" dirty="0"/>
              <a:t> </a:t>
            </a:r>
            <a:r>
              <a:rPr lang="es-MX" sz="2200" dirty="0" smtClean="0"/>
              <a:t>       i-- </a:t>
            </a:r>
          </a:p>
          <a:p>
            <a:pPr algn="just"/>
            <a:r>
              <a:rPr lang="es-MX" sz="2200" dirty="0" smtClean="0"/>
              <a:t>   }</a:t>
            </a:r>
          </a:p>
          <a:p>
            <a:pPr algn="just"/>
            <a:r>
              <a:rPr lang="es-MX" sz="2200" dirty="0" smtClean="0"/>
              <a:t>   </a:t>
            </a:r>
            <a:r>
              <a:rPr lang="es-MX" sz="2200" dirty="0" err="1" smtClean="0"/>
              <a:t>return</a:t>
            </a:r>
            <a:r>
              <a:rPr lang="es-MX" sz="2200" dirty="0" smtClean="0"/>
              <a:t> S</a:t>
            </a:r>
            <a:endParaRPr lang="es-MX" sz="2200" dirty="0"/>
          </a:p>
          <a:p>
            <a:pPr algn="just"/>
            <a:r>
              <a:rPr lang="es-MX" sz="2200" dirty="0" smtClean="0"/>
              <a:t>}</a:t>
            </a:r>
            <a:endParaRPr lang="es-MX" sz="2200" dirty="0"/>
          </a:p>
        </p:txBody>
      </p:sp>
      <p:graphicFrame>
        <p:nvGraphicFramePr>
          <p:cNvPr id="2" name="1 Tabla"/>
          <p:cNvGraphicFramePr>
            <a:graphicFrameLocks noGrp="1"/>
          </p:cNvGraphicFramePr>
          <p:nvPr>
            <p:extLst>
              <p:ext uri="{D42A27DB-BD31-4B8C-83A1-F6EECF244321}">
                <p14:modId xmlns:p14="http://schemas.microsoft.com/office/powerpoint/2010/main" val="2552424312"/>
              </p:ext>
            </p:extLst>
          </p:nvPr>
        </p:nvGraphicFramePr>
        <p:xfrm>
          <a:off x="3563888" y="5186000"/>
          <a:ext cx="5256582" cy="1483360"/>
        </p:xfrm>
        <a:graphic>
          <a:graphicData uri="http://schemas.openxmlformats.org/drawingml/2006/table">
            <a:tbl>
              <a:tblPr firstRow="1" bandRow="1">
                <a:tableStyleId>{5C22544A-7EE6-4342-B048-85BDC9FD1C3A}</a:tableStyleId>
              </a:tblPr>
              <a:tblGrid>
                <a:gridCol w="876097"/>
                <a:gridCol w="876097"/>
                <a:gridCol w="876097"/>
                <a:gridCol w="876097"/>
                <a:gridCol w="876097"/>
                <a:gridCol w="876097"/>
              </a:tblGrid>
              <a:tr h="370840">
                <a:tc>
                  <a:txBody>
                    <a:bodyPr/>
                    <a:lstStyle/>
                    <a:p>
                      <a:pPr algn="ctr"/>
                      <a:r>
                        <a:rPr lang="es-MX" b="0" dirty="0" smtClean="0">
                          <a:solidFill>
                            <a:schemeClr val="tx1"/>
                          </a:solidFill>
                          <a:latin typeface="Arial" panose="020B0604020202020204" pitchFamily="34" charset="0"/>
                          <a:cs typeface="Arial" panose="020B0604020202020204" pitchFamily="34" charset="0"/>
                        </a:rPr>
                        <a:t>i</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4</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3</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2</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1</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0</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dirty="0" smtClean="0">
                          <a:solidFill>
                            <a:schemeClr val="tx1"/>
                          </a:solidFill>
                          <a:latin typeface="Arial" panose="020B0604020202020204" pitchFamily="34" charset="0"/>
                          <a:cs typeface="Arial" panose="020B0604020202020204" pitchFamily="34" charset="0"/>
                        </a:rPr>
                        <a:t>w[i]</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8</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7</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6</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5</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0</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dirty="0" smtClean="0">
                          <a:solidFill>
                            <a:schemeClr val="tx1"/>
                          </a:solidFill>
                          <a:latin typeface="Arial" panose="020B0604020202020204" pitchFamily="34" charset="0"/>
                          <a:cs typeface="Arial" panose="020B0604020202020204" pitchFamily="34" charset="0"/>
                        </a:rPr>
                        <a:t>M[i]</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14</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12</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6</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5</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0</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dirty="0" smtClean="0">
                          <a:solidFill>
                            <a:schemeClr val="tx1"/>
                          </a:solidFill>
                          <a:latin typeface="Arial" panose="020B0604020202020204" pitchFamily="34" charset="0"/>
                          <a:cs typeface="Arial" panose="020B0604020202020204" pitchFamily="34" charset="0"/>
                        </a:rPr>
                        <a:t>S</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Rectangle 9"/>
          <p:cNvSpPr>
            <a:spLocks noChangeArrowheads="1"/>
          </p:cNvSpPr>
          <p:nvPr/>
        </p:nvSpPr>
        <p:spPr bwMode="auto">
          <a:xfrm>
            <a:off x="395536" y="5067182"/>
            <a:ext cx="3024336" cy="102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Ejemplo:</a:t>
            </a:r>
            <a:r>
              <a:rPr lang="es-MX" sz="2200" dirty="0" smtClean="0"/>
              <a:t> para </a:t>
            </a:r>
            <a:r>
              <a:rPr lang="es-MX" sz="2200" i="1" dirty="0" smtClean="0"/>
              <a:t>n =</a:t>
            </a:r>
            <a:r>
              <a:rPr lang="es-MX" sz="2200" dirty="0" smtClean="0"/>
              <a:t> 4 y </a:t>
            </a:r>
            <a:r>
              <a:rPr lang="es-MX" sz="2200" i="1" dirty="0" err="1" smtClean="0"/>
              <a:t>w</a:t>
            </a:r>
            <a:r>
              <a:rPr lang="es-MX" i="1" dirty="0" err="1" smtClean="0"/>
              <a:t>i</a:t>
            </a:r>
            <a:r>
              <a:rPr lang="es-MX" sz="2200" dirty="0" smtClean="0"/>
              <a:t> = {5, 6, 7, 8}</a:t>
            </a:r>
          </a:p>
        </p:txBody>
      </p:sp>
      <p:sp>
        <p:nvSpPr>
          <p:cNvPr id="7" name="Rectangle 9"/>
          <p:cNvSpPr>
            <a:spLocks noChangeArrowheads="1"/>
          </p:cNvSpPr>
          <p:nvPr/>
        </p:nvSpPr>
        <p:spPr bwMode="auto">
          <a:xfrm>
            <a:off x="3707904" y="3140968"/>
            <a:ext cx="5256584"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¿Cuál es la eficiencia de este algoritmo?</a:t>
            </a:r>
          </a:p>
        </p:txBody>
      </p:sp>
      <p:sp>
        <p:nvSpPr>
          <p:cNvPr id="10" name="Rectangle 9"/>
          <p:cNvSpPr>
            <a:spLocks noChangeArrowheads="1"/>
          </p:cNvSpPr>
          <p:nvPr/>
        </p:nvSpPr>
        <p:spPr bwMode="auto">
          <a:xfrm>
            <a:off x="3707903" y="3501008"/>
            <a:ext cx="5040809"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solidFill>
                  <a:srgbClr val="FF0000"/>
                </a:solidFill>
              </a:rPr>
              <a:t>O(</a:t>
            </a:r>
            <a:r>
              <a:rPr lang="es-MX" sz="2200" i="1" dirty="0" smtClean="0">
                <a:solidFill>
                  <a:srgbClr val="FF0000"/>
                </a:solidFill>
              </a:rPr>
              <a:t>n</a:t>
            </a:r>
            <a:r>
              <a:rPr lang="es-MX" sz="2200" dirty="0" smtClean="0">
                <a:solidFill>
                  <a:srgbClr val="FF0000"/>
                </a:solidFill>
              </a:rPr>
              <a:t>)</a:t>
            </a:r>
            <a:r>
              <a:rPr lang="es-MX" sz="2200" dirty="0" smtClean="0">
                <a:solidFill>
                  <a:schemeClr val="tx1"/>
                </a:solidFill>
              </a:rPr>
              <a:t>, es decir, no afecta la eficiencia del anterior.</a:t>
            </a:r>
            <a:endParaRPr lang="es-MX" sz="2200" dirty="0" smtClean="0"/>
          </a:p>
        </p:txBody>
      </p:sp>
      <p:graphicFrame>
        <p:nvGraphicFramePr>
          <p:cNvPr id="3" name="2 Tabla"/>
          <p:cNvGraphicFramePr>
            <a:graphicFrameLocks noGrp="1"/>
          </p:cNvGraphicFramePr>
          <p:nvPr>
            <p:extLst>
              <p:ext uri="{D42A27DB-BD31-4B8C-83A1-F6EECF244321}">
                <p14:modId xmlns:p14="http://schemas.microsoft.com/office/powerpoint/2010/main" val="2767723602"/>
              </p:ext>
            </p:extLst>
          </p:nvPr>
        </p:nvGraphicFramePr>
        <p:xfrm>
          <a:off x="4436468" y="6295672"/>
          <a:ext cx="4380485" cy="370840"/>
        </p:xfrm>
        <a:graphic>
          <a:graphicData uri="http://schemas.openxmlformats.org/drawingml/2006/table">
            <a:tbl>
              <a:tblPr firstRow="1" bandRow="1">
                <a:tableStyleId>{5C22544A-7EE6-4342-B048-85BDC9FD1C3A}</a:tableStyleId>
              </a:tblPr>
              <a:tblGrid>
                <a:gridCol w="876097"/>
                <a:gridCol w="876097"/>
                <a:gridCol w="876097"/>
                <a:gridCol w="876097"/>
                <a:gridCol w="876097"/>
              </a:tblGrid>
              <a:tr h="370840">
                <a:tc>
                  <a:txBody>
                    <a:bodyPr/>
                    <a:lstStyle/>
                    <a:p>
                      <a:pPr algn="ctr"/>
                      <a:r>
                        <a:rPr lang="es-MX" dirty="0" smtClean="0">
                          <a:solidFill>
                            <a:schemeClr val="tx1"/>
                          </a:solidFill>
                          <a:latin typeface="Arial" panose="020B0604020202020204" pitchFamily="34" charset="0"/>
                          <a:cs typeface="Arial" panose="020B0604020202020204" pitchFamily="34" charset="0"/>
                        </a:rPr>
                        <a:t>{4}</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{4,2}</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solidFill>
                            <a:schemeClr val="tx1"/>
                          </a:solidFill>
                          <a:latin typeface="Arial" panose="020B0604020202020204" pitchFamily="34" charset="0"/>
                          <a:cs typeface="Arial" panose="020B0604020202020204" pitchFamily="34" charset="0"/>
                        </a:rPr>
                        <a:t>-</a:t>
                      </a:r>
                      <a:endParaRPr lang="es-CO"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30813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395536" y="0"/>
            <a:ext cx="8353177" cy="1196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dirty="0" smtClean="0"/>
              <a:t>Características principales de la programación dinámica”</a:t>
            </a:r>
            <a:endParaRPr lang="es-ES" sz="3600" dirty="0"/>
          </a:p>
        </p:txBody>
      </p:sp>
      <p:sp>
        <p:nvSpPr>
          <p:cNvPr id="10" name="Rectangle 9"/>
          <p:cNvSpPr>
            <a:spLocks noChangeArrowheads="1"/>
          </p:cNvSpPr>
          <p:nvPr/>
        </p:nvSpPr>
        <p:spPr bwMode="auto">
          <a:xfrm>
            <a:off x="251520" y="1268760"/>
            <a:ext cx="864096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buFont typeface="+mj-lt"/>
              <a:buAutoNum type="arabicPeriod"/>
            </a:pPr>
            <a:r>
              <a:rPr lang="es-MX" sz="2100" dirty="0" smtClean="0"/>
              <a:t>Un problema debe poder definirse a partir de </a:t>
            </a:r>
            <a:r>
              <a:rPr lang="es-MX" sz="2100" dirty="0" err="1" smtClean="0"/>
              <a:t>subproblemas</a:t>
            </a:r>
            <a:r>
              <a:rPr lang="es-MX" sz="2100" dirty="0" smtClean="0"/>
              <a:t> más pequeños, cuya cantidad sea pequeña (ojalá lineal o a lo sumo </a:t>
            </a:r>
            <a:r>
              <a:rPr lang="es-MX" sz="2100" dirty="0" err="1" smtClean="0"/>
              <a:t>polinómica</a:t>
            </a:r>
            <a:r>
              <a:rPr lang="es-MX" sz="2100" dirty="0" smtClean="0"/>
              <a:t>), y cuya solución tenga una eficiencia razonable (ojalá constante o a lo sumo lineal).</a:t>
            </a:r>
          </a:p>
          <a:p>
            <a:pPr marL="457200" indent="-457200" algn="just">
              <a:buFont typeface="+mj-lt"/>
              <a:buAutoNum type="arabicPeriod"/>
            </a:pPr>
            <a:r>
              <a:rPr lang="es-MX" sz="2100" dirty="0" smtClean="0"/>
              <a:t>Dicha relación se puede expresar mediante recurrencia y establece que la solución óptima de un </a:t>
            </a:r>
            <a:r>
              <a:rPr lang="es-MX" sz="2100" dirty="0" err="1" smtClean="0"/>
              <a:t>subproblema</a:t>
            </a:r>
            <a:r>
              <a:rPr lang="es-MX" sz="2100" dirty="0" smtClean="0"/>
              <a:t> es igual a una función de las soluciones optimas de </a:t>
            </a:r>
            <a:r>
              <a:rPr lang="es-MX" sz="2100" dirty="0" err="1" smtClean="0"/>
              <a:t>subproblemas</a:t>
            </a:r>
            <a:r>
              <a:rPr lang="es-MX" sz="2100" dirty="0" smtClean="0"/>
              <a:t> más pequeños.</a:t>
            </a:r>
          </a:p>
          <a:p>
            <a:pPr marL="457200" indent="-457200" algn="just">
              <a:buFont typeface="+mj-lt"/>
              <a:buAutoNum type="arabicPeriod"/>
            </a:pPr>
            <a:r>
              <a:rPr lang="es-MX" sz="2100" dirty="0" smtClean="0"/>
              <a:t>Los </a:t>
            </a:r>
            <a:r>
              <a:rPr lang="es-MX" sz="2100" dirty="0" err="1" smtClean="0"/>
              <a:t>subproblemas</a:t>
            </a:r>
            <a:r>
              <a:rPr lang="es-MX" sz="2100" dirty="0" smtClean="0"/>
              <a:t> deben poder solucionarse de manera sistemática desde los más pequeños a los </a:t>
            </a:r>
            <a:r>
              <a:rPr lang="es-MX" sz="2100" dirty="0"/>
              <a:t>más </a:t>
            </a:r>
            <a:r>
              <a:rPr lang="es-MX" sz="2100" dirty="0" smtClean="0"/>
              <a:t>grandes. Durante este proceso tales soluciones se almacenan </a:t>
            </a:r>
            <a:r>
              <a:rPr lang="es-MX" sz="2100" dirty="0"/>
              <a:t>en memoria para poder </a:t>
            </a:r>
            <a:r>
              <a:rPr lang="es-MX" sz="2100" dirty="0" smtClean="0"/>
              <a:t>accederlas cuando se necesiten sin necesidad de recalcularlas. A este procedimiento se le conoce como “</a:t>
            </a:r>
            <a:r>
              <a:rPr lang="es-MX" sz="2100" dirty="0" err="1" smtClean="0"/>
              <a:t>memoización</a:t>
            </a:r>
            <a:r>
              <a:rPr lang="es-MX" sz="2100" dirty="0" smtClean="0"/>
              <a:t>”.</a:t>
            </a:r>
          </a:p>
          <a:p>
            <a:pPr marL="457200" indent="-457200" algn="just">
              <a:buFont typeface="+mj-lt"/>
              <a:buAutoNum type="arabicPeriod"/>
            </a:pPr>
            <a:r>
              <a:rPr lang="es-MX" sz="2100" dirty="0" smtClean="0"/>
              <a:t>Luego de resolver todos los </a:t>
            </a:r>
            <a:r>
              <a:rPr lang="es-MX" sz="2100" dirty="0" err="1" smtClean="0"/>
              <a:t>subproblemas</a:t>
            </a:r>
            <a:r>
              <a:rPr lang="es-MX" sz="2100" dirty="0" smtClean="0"/>
              <a:t>, la solución final al problema original suele ser la del </a:t>
            </a:r>
            <a:r>
              <a:rPr lang="es-MX" sz="2100" dirty="0" err="1" smtClean="0"/>
              <a:t>subproblema</a:t>
            </a:r>
            <a:r>
              <a:rPr lang="es-MX" sz="2100" dirty="0" smtClean="0"/>
              <a:t> mayor.</a:t>
            </a:r>
          </a:p>
          <a:p>
            <a:pPr marL="457200" indent="-457200" algn="just">
              <a:buFont typeface="+mj-lt"/>
              <a:buAutoNum type="arabicPeriod"/>
            </a:pPr>
            <a:r>
              <a:rPr lang="es-MX" sz="2100" dirty="0" smtClean="0"/>
              <a:t>Una vez obtenida la solución final, elementos complementarios a esta pueden obtenerse vía </a:t>
            </a:r>
            <a:r>
              <a:rPr lang="es-MX" sz="2100" dirty="0" err="1" smtClean="0"/>
              <a:t>backtraking</a:t>
            </a:r>
            <a:r>
              <a:rPr lang="es-MX" sz="2100" dirty="0" smtClean="0"/>
              <a:t>.</a:t>
            </a:r>
          </a:p>
        </p:txBody>
      </p:sp>
    </p:spTree>
    <p:extLst>
      <p:ext uri="{BB962C8B-B14F-4D97-AF65-F5344CB8AC3E}">
        <p14:creationId xmlns:p14="http://schemas.microsoft.com/office/powerpoint/2010/main" val="334287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Tareas</a:t>
            </a:r>
            <a:endParaRPr lang="es-ES" sz="4000" dirty="0"/>
          </a:p>
        </p:txBody>
      </p:sp>
      <p:sp>
        <p:nvSpPr>
          <p:cNvPr id="13315" name="Rectangle 9"/>
          <p:cNvSpPr>
            <a:spLocks noChangeArrowheads="1"/>
          </p:cNvSpPr>
          <p:nvPr/>
        </p:nvSpPr>
        <p:spPr bwMode="auto">
          <a:xfrm>
            <a:off x="323527" y="1269702"/>
            <a:ext cx="842518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buFont typeface="+mj-lt"/>
              <a:buAutoNum type="arabicPeriod"/>
              <a:defRPr/>
            </a:pPr>
            <a:r>
              <a:rPr lang="es-MX" sz="2200" dirty="0" smtClean="0"/>
              <a:t>Programar </a:t>
            </a:r>
            <a:r>
              <a:rPr lang="es-MX" sz="2200" dirty="0"/>
              <a:t>el algoritmo </a:t>
            </a:r>
            <a:r>
              <a:rPr lang="es-MX" sz="2200" dirty="0" smtClean="0"/>
              <a:t>para solucionar el problema de la máxima sumatoria de pesos para conjuntos </a:t>
            </a:r>
            <a:r>
              <a:rPr lang="es-MX" sz="2200" dirty="0"/>
              <a:t>independientes en grafos </a:t>
            </a:r>
            <a:r>
              <a:rPr lang="es-MX" sz="2200" dirty="0" smtClean="0"/>
              <a:t>lineales.</a:t>
            </a:r>
            <a:endParaRPr lang="es-MX" sz="2200" dirty="0"/>
          </a:p>
          <a:p>
            <a:pPr algn="just">
              <a:defRPr/>
            </a:pPr>
            <a:endParaRPr lang="es-MX" sz="2200" dirty="0" smtClean="0"/>
          </a:p>
          <a:p>
            <a:pPr marL="457200" indent="-457200" algn="just">
              <a:buFont typeface="+mj-lt"/>
              <a:buAutoNum type="arabicPeriod"/>
              <a:defRPr/>
            </a:pPr>
            <a:endParaRPr lang="es-MX" sz="2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755650" y="260648"/>
            <a:ext cx="7848600" cy="562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dirty="0" smtClean="0"/>
              <a:t>Números de Fibonacci</a:t>
            </a:r>
            <a:endParaRPr lang="es-ES" sz="3600" i="1" dirty="0"/>
          </a:p>
        </p:txBody>
      </p:sp>
      <p:sp>
        <p:nvSpPr>
          <p:cNvPr id="10" name="Rectangle 9"/>
          <p:cNvSpPr>
            <a:spLocks noChangeArrowheads="1"/>
          </p:cNvSpPr>
          <p:nvPr/>
        </p:nvSpPr>
        <p:spPr bwMode="auto">
          <a:xfrm>
            <a:off x="395289" y="1124744"/>
            <a:ext cx="5544864"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b="1" dirty="0"/>
              <a:t>Entrada:</a:t>
            </a:r>
            <a:r>
              <a:rPr lang="es-MX" sz="2400" dirty="0"/>
              <a:t> </a:t>
            </a:r>
            <a:r>
              <a:rPr lang="es-MX" sz="2400" dirty="0" smtClean="0"/>
              <a:t>Un entero </a:t>
            </a:r>
            <a:r>
              <a:rPr lang="es-MX" sz="2400" i="1" dirty="0" smtClean="0"/>
              <a:t>n</a:t>
            </a:r>
            <a:endParaRPr lang="es-MX" sz="2400" i="1" dirty="0"/>
          </a:p>
          <a:p>
            <a:pPr algn="just"/>
            <a:r>
              <a:rPr lang="es-MX" sz="2400" b="1" dirty="0" smtClean="0"/>
              <a:t>Salida</a:t>
            </a:r>
            <a:r>
              <a:rPr lang="es-MX" sz="2400" b="1" dirty="0"/>
              <a:t>:</a:t>
            </a:r>
            <a:r>
              <a:rPr lang="es-MX" sz="2400" dirty="0"/>
              <a:t> </a:t>
            </a:r>
            <a:r>
              <a:rPr lang="es-MX" sz="2400" i="1" dirty="0" smtClean="0"/>
              <a:t>n</a:t>
            </a:r>
            <a:r>
              <a:rPr lang="es-MX" sz="2400" dirty="0" smtClean="0"/>
              <a:t>-</a:t>
            </a:r>
            <a:r>
              <a:rPr lang="es-MX" sz="2400" dirty="0" err="1" smtClean="0"/>
              <a:t>ésimo</a:t>
            </a:r>
            <a:r>
              <a:rPr lang="es-MX" sz="2400" dirty="0" smtClean="0"/>
              <a:t> término de la serie de</a:t>
            </a:r>
          </a:p>
          <a:p>
            <a:pPr algn="just"/>
            <a:r>
              <a:rPr lang="es-MX" sz="2400" dirty="0"/>
              <a:t> </a:t>
            </a:r>
            <a:r>
              <a:rPr lang="es-MX" sz="2400" dirty="0" smtClean="0"/>
              <a:t>            Fibonacci</a:t>
            </a:r>
            <a:endParaRPr lang="es-MX" sz="2400" i="1" dirty="0"/>
          </a:p>
          <a:p>
            <a:pPr algn="just"/>
            <a:endParaRPr lang="es-MX" sz="2400" dirty="0"/>
          </a:p>
        </p:txBody>
      </p:sp>
      <p:sp>
        <p:nvSpPr>
          <p:cNvPr id="2" name="1 Rectángulo"/>
          <p:cNvSpPr/>
          <p:nvPr/>
        </p:nvSpPr>
        <p:spPr>
          <a:xfrm>
            <a:off x="385656" y="3033534"/>
            <a:ext cx="4464496" cy="2800767"/>
          </a:xfrm>
          <a:prstGeom prst="rect">
            <a:avLst/>
          </a:prstGeom>
        </p:spPr>
        <p:txBody>
          <a:bodyPr wrap="square">
            <a:spAutoFit/>
          </a:bodyPr>
          <a:lstStyle/>
          <a:p>
            <a:r>
              <a:rPr lang="es-MX" sz="2200" b="1" dirty="0" smtClean="0"/>
              <a:t>Solución top-</a:t>
            </a:r>
            <a:r>
              <a:rPr lang="es-MX" sz="2200" b="1" dirty="0" err="1" smtClean="0"/>
              <a:t>down</a:t>
            </a:r>
            <a:r>
              <a:rPr lang="es-MX" sz="2200" b="1" dirty="0" smtClean="0"/>
              <a:t> (recursiva)</a:t>
            </a:r>
          </a:p>
          <a:p>
            <a:r>
              <a:rPr lang="es-MX" sz="2200" dirty="0" smtClean="0"/>
              <a:t> </a:t>
            </a:r>
            <a:endParaRPr lang="es-CO" sz="2200" dirty="0" smtClean="0"/>
          </a:p>
          <a:p>
            <a:r>
              <a:rPr lang="es-CO" sz="2200" dirty="0" err="1" smtClean="0"/>
              <a:t>function</a:t>
            </a:r>
            <a:r>
              <a:rPr lang="es-CO" sz="2200" dirty="0" smtClean="0"/>
              <a:t> F(n){</a:t>
            </a:r>
          </a:p>
          <a:p>
            <a:r>
              <a:rPr lang="es-CO" sz="2200" dirty="0"/>
              <a:t> </a:t>
            </a:r>
            <a:r>
              <a:rPr lang="es-CO" sz="2200" dirty="0" smtClean="0"/>
              <a:t>   </a:t>
            </a:r>
            <a:r>
              <a:rPr lang="en-US" sz="2200" dirty="0" smtClean="0"/>
              <a:t>if </a:t>
            </a:r>
            <a:r>
              <a:rPr lang="en-US" sz="2200" dirty="0"/>
              <a:t>n &lt;= </a:t>
            </a:r>
            <a:r>
              <a:rPr lang="en-US" sz="2200" dirty="0" smtClean="0"/>
              <a:t>1</a:t>
            </a:r>
          </a:p>
          <a:p>
            <a:r>
              <a:rPr lang="en-US" sz="2200" dirty="0" smtClean="0"/>
              <a:t>        return n</a:t>
            </a:r>
          </a:p>
          <a:p>
            <a:r>
              <a:rPr lang="en-US" sz="2200" dirty="0"/>
              <a:t> </a:t>
            </a:r>
            <a:r>
              <a:rPr lang="en-US" sz="2200" dirty="0" smtClean="0"/>
              <a:t>   </a:t>
            </a:r>
            <a:r>
              <a:rPr lang="pt-BR" sz="2200" dirty="0" err="1" smtClean="0"/>
              <a:t>else</a:t>
            </a:r>
            <a:endParaRPr lang="pt-BR" sz="2200" dirty="0" smtClean="0"/>
          </a:p>
          <a:p>
            <a:r>
              <a:rPr lang="pt-BR" sz="2200" dirty="0" smtClean="0"/>
              <a:t>        </a:t>
            </a:r>
            <a:r>
              <a:rPr lang="pt-BR" sz="2200" dirty="0" err="1" smtClean="0"/>
              <a:t>return</a:t>
            </a:r>
            <a:r>
              <a:rPr lang="pt-BR" sz="2200" dirty="0" smtClean="0"/>
              <a:t> </a:t>
            </a:r>
            <a:r>
              <a:rPr lang="pt-BR" sz="2200" dirty="0"/>
              <a:t>F</a:t>
            </a:r>
            <a:r>
              <a:rPr lang="pt-BR" sz="2200" dirty="0" smtClean="0"/>
              <a:t>(n-1</a:t>
            </a:r>
            <a:r>
              <a:rPr lang="pt-BR" sz="2200" dirty="0"/>
              <a:t>) + </a:t>
            </a:r>
            <a:r>
              <a:rPr lang="pt-BR" sz="2200" dirty="0" smtClean="0"/>
              <a:t>F(n-2</a:t>
            </a:r>
            <a:r>
              <a:rPr lang="pt-BR" sz="2200" dirty="0"/>
              <a:t>)</a:t>
            </a:r>
          </a:p>
          <a:p>
            <a:r>
              <a:rPr lang="pt-BR" sz="2200" dirty="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990228"/>
            <a:ext cx="23336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6444208" y="3429000"/>
            <a:ext cx="1008112" cy="369332"/>
          </a:xfrm>
          <a:prstGeom prst="rect">
            <a:avLst/>
          </a:prstGeom>
          <a:noFill/>
        </p:spPr>
        <p:txBody>
          <a:bodyPr wrap="square" rtlCol="0">
            <a:spAutoFit/>
          </a:bodyPr>
          <a:lstStyle/>
          <a:p>
            <a:pPr algn="ctr"/>
            <a:r>
              <a:rPr lang="es-MX" dirty="0" smtClean="0"/>
              <a:t>F(n)</a:t>
            </a:r>
            <a:endParaRPr lang="es-CO" dirty="0"/>
          </a:p>
        </p:txBody>
      </p:sp>
      <p:sp>
        <p:nvSpPr>
          <p:cNvPr id="14" name="13 CuadroTexto"/>
          <p:cNvSpPr txBox="1"/>
          <p:nvPr/>
        </p:nvSpPr>
        <p:spPr>
          <a:xfrm>
            <a:off x="5508104" y="4077072"/>
            <a:ext cx="1008112" cy="369332"/>
          </a:xfrm>
          <a:prstGeom prst="rect">
            <a:avLst/>
          </a:prstGeom>
          <a:noFill/>
        </p:spPr>
        <p:txBody>
          <a:bodyPr wrap="square" rtlCol="0">
            <a:spAutoFit/>
          </a:bodyPr>
          <a:lstStyle/>
          <a:p>
            <a:pPr algn="ctr"/>
            <a:r>
              <a:rPr lang="es-MX" dirty="0" smtClean="0"/>
              <a:t>F(n-1)</a:t>
            </a:r>
            <a:endParaRPr lang="es-CO" dirty="0"/>
          </a:p>
        </p:txBody>
      </p:sp>
      <p:cxnSp>
        <p:nvCxnSpPr>
          <p:cNvPr id="7" name="6 Conector recto"/>
          <p:cNvCxnSpPr>
            <a:stCxn id="4" idx="2"/>
            <a:endCxn id="14" idx="0"/>
          </p:cNvCxnSpPr>
          <p:nvPr/>
        </p:nvCxnSpPr>
        <p:spPr>
          <a:xfrm flipH="1">
            <a:off x="6012160" y="3798332"/>
            <a:ext cx="936104" cy="278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7452320" y="4067780"/>
            <a:ext cx="1008112" cy="369332"/>
          </a:xfrm>
          <a:prstGeom prst="rect">
            <a:avLst/>
          </a:prstGeom>
          <a:noFill/>
        </p:spPr>
        <p:txBody>
          <a:bodyPr wrap="square" rtlCol="0">
            <a:spAutoFit/>
          </a:bodyPr>
          <a:lstStyle/>
          <a:p>
            <a:pPr algn="ctr"/>
            <a:r>
              <a:rPr lang="es-MX" dirty="0" smtClean="0"/>
              <a:t>F(n-2)</a:t>
            </a:r>
            <a:endParaRPr lang="es-CO" dirty="0"/>
          </a:p>
        </p:txBody>
      </p:sp>
      <p:cxnSp>
        <p:nvCxnSpPr>
          <p:cNvPr id="21" name="20 Conector recto"/>
          <p:cNvCxnSpPr>
            <a:stCxn id="4" idx="2"/>
            <a:endCxn id="20" idx="0"/>
          </p:cNvCxnSpPr>
          <p:nvPr/>
        </p:nvCxnSpPr>
        <p:spPr>
          <a:xfrm>
            <a:off x="6948264" y="3798332"/>
            <a:ext cx="1008112" cy="269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4860032" y="4878452"/>
            <a:ext cx="1008112" cy="369332"/>
          </a:xfrm>
          <a:prstGeom prst="rect">
            <a:avLst/>
          </a:prstGeom>
          <a:noFill/>
        </p:spPr>
        <p:txBody>
          <a:bodyPr wrap="square" rtlCol="0">
            <a:spAutoFit/>
          </a:bodyPr>
          <a:lstStyle/>
          <a:p>
            <a:pPr algn="ctr"/>
            <a:r>
              <a:rPr lang="es-MX" dirty="0" smtClean="0"/>
              <a:t>F(n-2)</a:t>
            </a:r>
            <a:endParaRPr lang="es-CO" dirty="0"/>
          </a:p>
        </p:txBody>
      </p:sp>
      <p:cxnSp>
        <p:nvCxnSpPr>
          <p:cNvPr id="23" name="22 Conector recto"/>
          <p:cNvCxnSpPr>
            <a:stCxn id="14" idx="2"/>
            <a:endCxn id="22" idx="0"/>
          </p:cNvCxnSpPr>
          <p:nvPr/>
        </p:nvCxnSpPr>
        <p:spPr>
          <a:xfrm flipH="1">
            <a:off x="5364088" y="4446404"/>
            <a:ext cx="648072"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6012160" y="4869160"/>
            <a:ext cx="1008112" cy="369332"/>
          </a:xfrm>
          <a:prstGeom prst="rect">
            <a:avLst/>
          </a:prstGeom>
          <a:noFill/>
        </p:spPr>
        <p:txBody>
          <a:bodyPr wrap="square" rtlCol="0">
            <a:spAutoFit/>
          </a:bodyPr>
          <a:lstStyle/>
          <a:p>
            <a:pPr algn="ctr"/>
            <a:r>
              <a:rPr lang="es-MX" dirty="0" smtClean="0"/>
              <a:t>F(n-3)</a:t>
            </a:r>
            <a:endParaRPr lang="es-CO" dirty="0"/>
          </a:p>
        </p:txBody>
      </p:sp>
      <p:cxnSp>
        <p:nvCxnSpPr>
          <p:cNvPr id="25" name="24 Conector recto"/>
          <p:cNvCxnSpPr>
            <a:stCxn id="14" idx="2"/>
            <a:endCxn id="24" idx="0"/>
          </p:cNvCxnSpPr>
          <p:nvPr/>
        </p:nvCxnSpPr>
        <p:spPr>
          <a:xfrm>
            <a:off x="6012160" y="4446404"/>
            <a:ext cx="504056" cy="422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6876256" y="4878452"/>
            <a:ext cx="1008112" cy="369332"/>
          </a:xfrm>
          <a:prstGeom prst="rect">
            <a:avLst/>
          </a:prstGeom>
          <a:noFill/>
        </p:spPr>
        <p:txBody>
          <a:bodyPr wrap="square" rtlCol="0">
            <a:spAutoFit/>
          </a:bodyPr>
          <a:lstStyle/>
          <a:p>
            <a:pPr algn="ctr"/>
            <a:r>
              <a:rPr lang="es-MX" dirty="0" smtClean="0"/>
              <a:t>F(n-3)</a:t>
            </a:r>
            <a:endParaRPr lang="es-CO" dirty="0"/>
          </a:p>
        </p:txBody>
      </p:sp>
      <p:sp>
        <p:nvSpPr>
          <p:cNvPr id="27" name="26 CuadroTexto"/>
          <p:cNvSpPr txBox="1"/>
          <p:nvPr/>
        </p:nvSpPr>
        <p:spPr>
          <a:xfrm>
            <a:off x="8028384" y="4869160"/>
            <a:ext cx="1008112" cy="369332"/>
          </a:xfrm>
          <a:prstGeom prst="rect">
            <a:avLst/>
          </a:prstGeom>
          <a:noFill/>
        </p:spPr>
        <p:txBody>
          <a:bodyPr wrap="square" rtlCol="0">
            <a:spAutoFit/>
          </a:bodyPr>
          <a:lstStyle/>
          <a:p>
            <a:pPr algn="ctr"/>
            <a:r>
              <a:rPr lang="es-MX" dirty="0" smtClean="0"/>
              <a:t>F(n-4)</a:t>
            </a:r>
            <a:endParaRPr lang="es-CO" dirty="0"/>
          </a:p>
        </p:txBody>
      </p:sp>
      <p:cxnSp>
        <p:nvCxnSpPr>
          <p:cNvPr id="28" name="27 Conector recto"/>
          <p:cNvCxnSpPr>
            <a:stCxn id="20" idx="2"/>
            <a:endCxn id="26" idx="0"/>
          </p:cNvCxnSpPr>
          <p:nvPr/>
        </p:nvCxnSpPr>
        <p:spPr>
          <a:xfrm flipH="1">
            <a:off x="7380312" y="4437112"/>
            <a:ext cx="576064" cy="441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20" idx="2"/>
            <a:endCxn id="27" idx="0"/>
          </p:cNvCxnSpPr>
          <p:nvPr/>
        </p:nvCxnSpPr>
        <p:spPr>
          <a:xfrm>
            <a:off x="7956376" y="4437112"/>
            <a:ext cx="576064"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35 CuadroTexto"/>
          <p:cNvSpPr txBox="1"/>
          <p:nvPr/>
        </p:nvSpPr>
        <p:spPr>
          <a:xfrm>
            <a:off x="4139952" y="5795972"/>
            <a:ext cx="1008112" cy="369332"/>
          </a:xfrm>
          <a:prstGeom prst="rect">
            <a:avLst/>
          </a:prstGeom>
          <a:noFill/>
        </p:spPr>
        <p:txBody>
          <a:bodyPr wrap="square" rtlCol="0">
            <a:spAutoFit/>
          </a:bodyPr>
          <a:lstStyle/>
          <a:p>
            <a:pPr algn="ctr"/>
            <a:r>
              <a:rPr lang="es-MX" dirty="0" smtClean="0"/>
              <a:t>F(n-3)</a:t>
            </a:r>
            <a:endParaRPr lang="es-CO" dirty="0"/>
          </a:p>
        </p:txBody>
      </p:sp>
      <p:cxnSp>
        <p:nvCxnSpPr>
          <p:cNvPr id="37" name="36 Conector recto"/>
          <p:cNvCxnSpPr>
            <a:stCxn id="22" idx="2"/>
            <a:endCxn id="36" idx="0"/>
          </p:cNvCxnSpPr>
          <p:nvPr/>
        </p:nvCxnSpPr>
        <p:spPr>
          <a:xfrm flipH="1">
            <a:off x="4644008" y="5247784"/>
            <a:ext cx="720080" cy="548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a:stCxn id="22" idx="2"/>
            <a:endCxn id="41" idx="0"/>
          </p:cNvCxnSpPr>
          <p:nvPr/>
        </p:nvCxnSpPr>
        <p:spPr>
          <a:xfrm>
            <a:off x="5364088" y="5247784"/>
            <a:ext cx="72008" cy="557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4932040" y="5805264"/>
            <a:ext cx="1008112" cy="369332"/>
          </a:xfrm>
          <a:prstGeom prst="rect">
            <a:avLst/>
          </a:prstGeom>
          <a:noFill/>
        </p:spPr>
        <p:txBody>
          <a:bodyPr wrap="square" rtlCol="0">
            <a:spAutoFit/>
          </a:bodyPr>
          <a:lstStyle/>
          <a:p>
            <a:pPr algn="ctr"/>
            <a:r>
              <a:rPr lang="es-MX" dirty="0" smtClean="0"/>
              <a:t>F(n-4)</a:t>
            </a:r>
            <a:endParaRPr lang="es-CO" dirty="0"/>
          </a:p>
        </p:txBody>
      </p:sp>
      <p:sp>
        <p:nvSpPr>
          <p:cNvPr id="43" name="42 CuadroTexto"/>
          <p:cNvSpPr txBox="1"/>
          <p:nvPr/>
        </p:nvSpPr>
        <p:spPr>
          <a:xfrm>
            <a:off x="5796136" y="5805264"/>
            <a:ext cx="1008112" cy="369332"/>
          </a:xfrm>
          <a:prstGeom prst="rect">
            <a:avLst/>
          </a:prstGeom>
          <a:noFill/>
        </p:spPr>
        <p:txBody>
          <a:bodyPr wrap="square" rtlCol="0">
            <a:spAutoFit/>
          </a:bodyPr>
          <a:lstStyle/>
          <a:p>
            <a:pPr algn="ctr"/>
            <a:r>
              <a:rPr lang="es-MX" dirty="0" smtClean="0"/>
              <a:t>F(n-4)</a:t>
            </a:r>
            <a:endParaRPr lang="es-CO" dirty="0"/>
          </a:p>
        </p:txBody>
      </p:sp>
      <p:sp>
        <p:nvSpPr>
          <p:cNvPr id="44" name="43 CuadroTexto"/>
          <p:cNvSpPr txBox="1"/>
          <p:nvPr/>
        </p:nvSpPr>
        <p:spPr>
          <a:xfrm>
            <a:off x="6588224" y="5814556"/>
            <a:ext cx="1008112" cy="369332"/>
          </a:xfrm>
          <a:prstGeom prst="rect">
            <a:avLst/>
          </a:prstGeom>
          <a:noFill/>
        </p:spPr>
        <p:txBody>
          <a:bodyPr wrap="square" rtlCol="0">
            <a:spAutoFit/>
          </a:bodyPr>
          <a:lstStyle/>
          <a:p>
            <a:pPr algn="ctr"/>
            <a:r>
              <a:rPr lang="es-MX" dirty="0" smtClean="0"/>
              <a:t>F(n-5)</a:t>
            </a:r>
            <a:endParaRPr lang="es-CO" dirty="0"/>
          </a:p>
        </p:txBody>
      </p:sp>
      <p:cxnSp>
        <p:nvCxnSpPr>
          <p:cNvPr id="45" name="44 Conector recto"/>
          <p:cNvCxnSpPr>
            <a:stCxn id="24" idx="2"/>
            <a:endCxn id="43" idx="0"/>
          </p:cNvCxnSpPr>
          <p:nvPr/>
        </p:nvCxnSpPr>
        <p:spPr>
          <a:xfrm flipH="1">
            <a:off x="6300192" y="5238492"/>
            <a:ext cx="216024" cy="566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47 Conector recto"/>
          <p:cNvCxnSpPr>
            <a:stCxn id="24" idx="2"/>
            <a:endCxn id="44" idx="0"/>
          </p:cNvCxnSpPr>
          <p:nvPr/>
        </p:nvCxnSpPr>
        <p:spPr>
          <a:xfrm>
            <a:off x="6516216" y="5238492"/>
            <a:ext cx="576064"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51 CuadroTexto"/>
          <p:cNvSpPr txBox="1"/>
          <p:nvPr/>
        </p:nvSpPr>
        <p:spPr>
          <a:xfrm>
            <a:off x="7596336" y="5229200"/>
            <a:ext cx="1008112" cy="584775"/>
          </a:xfrm>
          <a:prstGeom prst="rect">
            <a:avLst/>
          </a:prstGeom>
          <a:noFill/>
        </p:spPr>
        <p:txBody>
          <a:bodyPr wrap="square" rtlCol="0">
            <a:spAutoFit/>
          </a:bodyPr>
          <a:lstStyle/>
          <a:p>
            <a:pPr algn="ctr"/>
            <a:r>
              <a:rPr lang="es-MX" sz="3200" b="1" dirty="0" smtClean="0"/>
              <a:t>…</a:t>
            </a:r>
            <a:endParaRPr lang="es-CO" b="1" dirty="0"/>
          </a:p>
        </p:txBody>
      </p:sp>
      <p:sp>
        <p:nvSpPr>
          <p:cNvPr id="53" name="52 CuadroTexto"/>
          <p:cNvSpPr txBox="1"/>
          <p:nvPr/>
        </p:nvSpPr>
        <p:spPr>
          <a:xfrm>
            <a:off x="5364088" y="6093296"/>
            <a:ext cx="1008112" cy="584775"/>
          </a:xfrm>
          <a:prstGeom prst="rect">
            <a:avLst/>
          </a:prstGeom>
          <a:noFill/>
        </p:spPr>
        <p:txBody>
          <a:bodyPr wrap="square" rtlCol="0">
            <a:spAutoFit/>
          </a:bodyPr>
          <a:lstStyle/>
          <a:p>
            <a:pPr algn="ctr"/>
            <a:r>
              <a:rPr lang="es-MX" sz="3200" b="1" dirty="0" smtClean="0"/>
              <a:t>…</a:t>
            </a:r>
            <a:endParaRPr lang="es-CO" b="1" dirty="0"/>
          </a:p>
        </p:txBody>
      </p:sp>
    </p:spTree>
    <p:extLst>
      <p:ext uri="{BB962C8B-B14F-4D97-AF65-F5344CB8AC3E}">
        <p14:creationId xmlns:p14="http://schemas.microsoft.com/office/powerpoint/2010/main" val="40230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80">
                                          <p:stCondLst>
                                            <p:cond delay="0"/>
                                          </p:stCondLst>
                                        </p:cTn>
                                        <p:tgtEl>
                                          <p:spTgt spid="1027"/>
                                        </p:tgtEl>
                                      </p:cBhvr>
                                    </p:animEffect>
                                    <p:anim calcmode="lin" valueType="num">
                                      <p:cBhvr>
                                        <p:cTn id="8"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7"/>
                                        </p:tgtEl>
                                      </p:cBhvr>
                                      <p:to x="100000" y="60000"/>
                                    </p:animScale>
                                    <p:animScale>
                                      <p:cBhvr>
                                        <p:cTn id="14" dur="166" decel="50000">
                                          <p:stCondLst>
                                            <p:cond delay="676"/>
                                          </p:stCondLst>
                                        </p:cTn>
                                        <p:tgtEl>
                                          <p:spTgt spid="1027"/>
                                        </p:tgtEl>
                                      </p:cBhvr>
                                      <p:to x="100000" y="100000"/>
                                    </p:animScale>
                                    <p:animScale>
                                      <p:cBhvr>
                                        <p:cTn id="15" dur="26">
                                          <p:stCondLst>
                                            <p:cond delay="1312"/>
                                          </p:stCondLst>
                                        </p:cTn>
                                        <p:tgtEl>
                                          <p:spTgt spid="1027"/>
                                        </p:tgtEl>
                                      </p:cBhvr>
                                      <p:to x="100000" y="80000"/>
                                    </p:animScale>
                                    <p:animScale>
                                      <p:cBhvr>
                                        <p:cTn id="16" dur="166" decel="50000">
                                          <p:stCondLst>
                                            <p:cond delay="1338"/>
                                          </p:stCondLst>
                                        </p:cTn>
                                        <p:tgtEl>
                                          <p:spTgt spid="1027"/>
                                        </p:tgtEl>
                                      </p:cBhvr>
                                      <p:to x="100000" y="100000"/>
                                    </p:animScale>
                                    <p:animScale>
                                      <p:cBhvr>
                                        <p:cTn id="17" dur="26">
                                          <p:stCondLst>
                                            <p:cond delay="1642"/>
                                          </p:stCondLst>
                                        </p:cTn>
                                        <p:tgtEl>
                                          <p:spTgt spid="1027"/>
                                        </p:tgtEl>
                                      </p:cBhvr>
                                      <p:to x="100000" y="90000"/>
                                    </p:animScale>
                                    <p:animScale>
                                      <p:cBhvr>
                                        <p:cTn id="18" dur="166" decel="50000">
                                          <p:stCondLst>
                                            <p:cond delay="1668"/>
                                          </p:stCondLst>
                                        </p:cTn>
                                        <p:tgtEl>
                                          <p:spTgt spid="1027"/>
                                        </p:tgtEl>
                                      </p:cBhvr>
                                      <p:to x="100000" y="100000"/>
                                    </p:animScale>
                                    <p:animScale>
                                      <p:cBhvr>
                                        <p:cTn id="19" dur="26">
                                          <p:stCondLst>
                                            <p:cond delay="1808"/>
                                          </p:stCondLst>
                                        </p:cTn>
                                        <p:tgtEl>
                                          <p:spTgt spid="1027"/>
                                        </p:tgtEl>
                                      </p:cBhvr>
                                      <p:to x="100000" y="95000"/>
                                    </p:animScale>
                                    <p:animScale>
                                      <p:cBhvr>
                                        <p:cTn id="20" dur="166" decel="50000">
                                          <p:stCondLst>
                                            <p:cond delay="1834"/>
                                          </p:stCondLst>
                                        </p:cTn>
                                        <p:tgtEl>
                                          <p:spTgt spid="102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4" grpId="0"/>
      <p:bldP spid="20" grpId="0"/>
      <p:bldP spid="22" grpId="0"/>
      <p:bldP spid="24" grpId="0"/>
      <p:bldP spid="26" grpId="0"/>
      <p:bldP spid="27" grpId="0"/>
      <p:bldP spid="36" grpId="0"/>
      <p:bldP spid="41" grpId="0"/>
      <p:bldP spid="43" grpId="0"/>
      <p:bldP spid="44" grpId="0"/>
      <p:bldP spid="52"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755650" y="260648"/>
            <a:ext cx="7848600" cy="562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dirty="0" smtClean="0"/>
              <a:t>Números de Fibonacci</a:t>
            </a:r>
            <a:endParaRPr lang="es-ES" sz="3600" i="1" dirty="0"/>
          </a:p>
        </p:txBody>
      </p:sp>
      <p:sp>
        <p:nvSpPr>
          <p:cNvPr id="2" name="1 Rectángulo"/>
          <p:cNvSpPr/>
          <p:nvPr/>
        </p:nvSpPr>
        <p:spPr>
          <a:xfrm>
            <a:off x="385656" y="1052736"/>
            <a:ext cx="4464496" cy="3139321"/>
          </a:xfrm>
          <a:prstGeom prst="rect">
            <a:avLst/>
          </a:prstGeom>
        </p:spPr>
        <p:txBody>
          <a:bodyPr wrap="square">
            <a:spAutoFit/>
          </a:bodyPr>
          <a:lstStyle/>
          <a:p>
            <a:r>
              <a:rPr lang="es-MX" sz="2200" b="1" dirty="0"/>
              <a:t>Solución </a:t>
            </a:r>
            <a:r>
              <a:rPr lang="es-MX" sz="2200" b="1" dirty="0" err="1"/>
              <a:t>bottom</a:t>
            </a:r>
            <a:r>
              <a:rPr lang="es-MX" sz="2200" b="1" dirty="0"/>
              <a:t>-up (</a:t>
            </a:r>
            <a:r>
              <a:rPr lang="es-MX" sz="2200" b="1" dirty="0" smtClean="0"/>
              <a:t>iterativa)</a:t>
            </a:r>
          </a:p>
          <a:p>
            <a:r>
              <a:rPr lang="es-MX" sz="2200" dirty="0" smtClean="0"/>
              <a:t> </a:t>
            </a:r>
            <a:endParaRPr lang="es-CO" sz="2200" dirty="0" smtClean="0"/>
          </a:p>
          <a:p>
            <a:r>
              <a:rPr lang="es-CO" sz="2200" dirty="0" err="1"/>
              <a:t>function</a:t>
            </a:r>
            <a:r>
              <a:rPr lang="es-CO" sz="2200" dirty="0"/>
              <a:t> </a:t>
            </a:r>
            <a:r>
              <a:rPr lang="es-CO" sz="2200" dirty="0" smtClean="0"/>
              <a:t>F(n</a:t>
            </a:r>
            <a:r>
              <a:rPr lang="es-CO" sz="2200" dirty="0"/>
              <a:t>){</a:t>
            </a:r>
          </a:p>
          <a:p>
            <a:r>
              <a:rPr lang="es-CO" sz="2200" dirty="0" smtClean="0"/>
              <a:t>   f[0</a:t>
            </a:r>
            <a:r>
              <a:rPr lang="es-CO" sz="2200" dirty="0"/>
              <a:t>] = 0, f[1] = 1</a:t>
            </a:r>
          </a:p>
          <a:p>
            <a:r>
              <a:rPr lang="es-CO" sz="2200" dirty="0" smtClean="0"/>
              <a:t>   </a:t>
            </a:r>
            <a:r>
              <a:rPr lang="es-CO" sz="2200" dirty="0" err="1" smtClean="0"/>
              <a:t>for</a:t>
            </a:r>
            <a:r>
              <a:rPr lang="es-CO" sz="2200" dirty="0" smtClean="0"/>
              <a:t> </a:t>
            </a:r>
            <a:r>
              <a:rPr lang="es-CO" sz="2200" dirty="0"/>
              <a:t>i = 2:n{</a:t>
            </a:r>
          </a:p>
          <a:p>
            <a:r>
              <a:rPr lang="es-CO" sz="2200" dirty="0" smtClean="0"/>
              <a:t>      f[i</a:t>
            </a:r>
            <a:r>
              <a:rPr lang="es-CO" sz="2200" dirty="0"/>
              <a:t>] = f[i-1] + f[i-2]</a:t>
            </a:r>
          </a:p>
          <a:p>
            <a:r>
              <a:rPr lang="es-CO" sz="2200" dirty="0" smtClean="0"/>
              <a:t>   }</a:t>
            </a:r>
            <a:endParaRPr lang="es-CO" sz="2200" dirty="0"/>
          </a:p>
          <a:p>
            <a:r>
              <a:rPr lang="es-CO" sz="2200" dirty="0" smtClean="0"/>
              <a:t>   </a:t>
            </a:r>
            <a:r>
              <a:rPr lang="es-CO" sz="2200" dirty="0" err="1" smtClean="0"/>
              <a:t>return</a:t>
            </a:r>
            <a:r>
              <a:rPr lang="es-CO" sz="2200" dirty="0" smtClean="0"/>
              <a:t> </a:t>
            </a:r>
            <a:r>
              <a:rPr lang="es-CO" sz="2200" dirty="0"/>
              <a:t>f[n]</a:t>
            </a:r>
          </a:p>
          <a:p>
            <a:r>
              <a:rPr lang="es-CO" sz="2200" dirty="0"/>
              <a:t>}</a:t>
            </a:r>
            <a:endParaRPr lang="es-CO" sz="2200" dirty="0" smtClean="0"/>
          </a:p>
        </p:txBody>
      </p:sp>
      <p:graphicFrame>
        <p:nvGraphicFramePr>
          <p:cNvPr id="3" name="2 Tabla"/>
          <p:cNvGraphicFramePr>
            <a:graphicFrameLocks noGrp="1"/>
          </p:cNvGraphicFramePr>
          <p:nvPr>
            <p:extLst>
              <p:ext uri="{D42A27DB-BD31-4B8C-83A1-F6EECF244321}">
                <p14:modId xmlns:p14="http://schemas.microsoft.com/office/powerpoint/2010/main" val="2169941172"/>
              </p:ext>
            </p:extLst>
          </p:nvPr>
        </p:nvGraphicFramePr>
        <p:xfrm>
          <a:off x="3563890" y="3346192"/>
          <a:ext cx="5256582" cy="370840"/>
        </p:xfrm>
        <a:graphic>
          <a:graphicData uri="http://schemas.openxmlformats.org/drawingml/2006/table">
            <a:tbl>
              <a:tblPr firstRow="1" bandRow="1">
                <a:tableStyleId>{5C22544A-7EE6-4342-B048-85BDC9FD1C3A}</a:tableStyleId>
              </a:tblPr>
              <a:tblGrid>
                <a:gridCol w="876097"/>
                <a:gridCol w="876097"/>
                <a:gridCol w="876097"/>
                <a:gridCol w="876097"/>
                <a:gridCol w="876097"/>
                <a:gridCol w="876097"/>
              </a:tblGrid>
              <a:tr h="370840">
                <a:tc>
                  <a:txBody>
                    <a:bodyPr/>
                    <a:lstStyle/>
                    <a:p>
                      <a:pPr algn="ctr"/>
                      <a:r>
                        <a:rPr lang="es-MX" b="0" dirty="0" smtClean="0">
                          <a:solidFill>
                            <a:schemeClr val="tx1"/>
                          </a:solidFill>
                        </a:rPr>
                        <a:t>F[0]</a:t>
                      </a:r>
                      <a:endParaRPr lang="es-CO" b="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b="0" dirty="0" smtClean="0">
                          <a:solidFill>
                            <a:schemeClr val="tx1"/>
                          </a:solidFill>
                        </a:rPr>
                        <a:t>F[1]</a:t>
                      </a:r>
                      <a:endParaRPr lang="es-CO" b="0" dirty="0" smtClean="0">
                        <a:solidFill>
                          <a:schemeClr val="tx1"/>
                        </a:solidFill>
                      </a:endParaRPr>
                    </a:p>
                  </a:txBody>
                  <a:tcPr/>
                </a:tc>
                <a:tc>
                  <a:txBody>
                    <a:bodyPr/>
                    <a:lstStyle/>
                    <a:p>
                      <a:pPr algn="ctr"/>
                      <a:endParaRPr lang="es-CO"/>
                    </a:p>
                  </a:txBody>
                  <a:tcPr/>
                </a:tc>
                <a:tc>
                  <a:txBody>
                    <a:bodyPr/>
                    <a:lstStyle/>
                    <a:p>
                      <a:pPr algn="ctr"/>
                      <a:endParaRPr lang="es-CO"/>
                    </a:p>
                  </a:txBody>
                  <a:tcPr/>
                </a:tc>
                <a:tc>
                  <a:txBody>
                    <a:bodyPr/>
                    <a:lstStyle/>
                    <a:p>
                      <a:pPr algn="ctr"/>
                      <a:endParaRPr lang="es-CO"/>
                    </a:p>
                  </a:txBody>
                  <a:tcPr/>
                </a:tc>
                <a:tc>
                  <a:txBody>
                    <a:bodyPr/>
                    <a:lstStyle/>
                    <a:p>
                      <a:pPr algn="ctr"/>
                      <a:endParaRPr lang="es-CO" dirty="0"/>
                    </a:p>
                  </a:txBody>
                  <a:tcPr/>
                </a:tc>
              </a:tr>
            </a:tbl>
          </a:graphicData>
        </a:graphic>
      </p:graphicFrame>
      <p:sp>
        <p:nvSpPr>
          <p:cNvPr id="6" name="5 Rectángulo"/>
          <p:cNvSpPr/>
          <p:nvPr/>
        </p:nvSpPr>
        <p:spPr>
          <a:xfrm>
            <a:off x="5357941" y="2852936"/>
            <a:ext cx="582211" cy="369332"/>
          </a:xfrm>
          <a:prstGeom prst="rect">
            <a:avLst/>
          </a:prstGeom>
        </p:spPr>
        <p:txBody>
          <a:bodyPr wrap="none">
            <a:spAutoFit/>
          </a:bodyPr>
          <a:lstStyle/>
          <a:p>
            <a:pPr algn="ctr" fontAlgn="auto">
              <a:spcBef>
                <a:spcPts val="0"/>
              </a:spcBef>
              <a:spcAft>
                <a:spcPts val="0"/>
              </a:spcAft>
              <a:defRPr/>
            </a:pPr>
            <a:r>
              <a:rPr lang="es-MX" dirty="0" smtClean="0"/>
              <a:t>F[2]</a:t>
            </a:r>
            <a:endParaRPr lang="es-CO" dirty="0"/>
          </a:p>
        </p:txBody>
      </p:sp>
      <p:sp>
        <p:nvSpPr>
          <p:cNvPr id="32" name="31 Rectángulo"/>
          <p:cNvSpPr/>
          <p:nvPr/>
        </p:nvSpPr>
        <p:spPr>
          <a:xfrm>
            <a:off x="6294045" y="2564904"/>
            <a:ext cx="582211" cy="369332"/>
          </a:xfrm>
          <a:prstGeom prst="rect">
            <a:avLst/>
          </a:prstGeom>
        </p:spPr>
        <p:txBody>
          <a:bodyPr wrap="none">
            <a:spAutoFit/>
          </a:bodyPr>
          <a:lstStyle/>
          <a:p>
            <a:pPr algn="ctr" fontAlgn="auto">
              <a:spcBef>
                <a:spcPts val="0"/>
              </a:spcBef>
              <a:spcAft>
                <a:spcPts val="0"/>
              </a:spcAft>
              <a:defRPr/>
            </a:pPr>
            <a:r>
              <a:rPr lang="es-MX" dirty="0" smtClean="0"/>
              <a:t>F[3]</a:t>
            </a:r>
            <a:endParaRPr lang="es-CO" dirty="0"/>
          </a:p>
        </p:txBody>
      </p:sp>
      <p:sp>
        <p:nvSpPr>
          <p:cNvPr id="33" name="32 Rectángulo"/>
          <p:cNvSpPr/>
          <p:nvPr/>
        </p:nvSpPr>
        <p:spPr>
          <a:xfrm>
            <a:off x="8094245" y="1772816"/>
            <a:ext cx="582211" cy="369332"/>
          </a:xfrm>
          <a:prstGeom prst="rect">
            <a:avLst/>
          </a:prstGeom>
        </p:spPr>
        <p:txBody>
          <a:bodyPr wrap="none">
            <a:spAutoFit/>
          </a:bodyPr>
          <a:lstStyle/>
          <a:p>
            <a:pPr algn="ctr" fontAlgn="auto">
              <a:spcBef>
                <a:spcPts val="0"/>
              </a:spcBef>
              <a:spcAft>
                <a:spcPts val="0"/>
              </a:spcAft>
              <a:defRPr/>
            </a:pPr>
            <a:r>
              <a:rPr lang="es-MX" dirty="0" smtClean="0"/>
              <a:t>F[n]</a:t>
            </a:r>
            <a:endParaRPr lang="es-CO" dirty="0"/>
          </a:p>
        </p:txBody>
      </p:sp>
      <p:cxnSp>
        <p:nvCxnSpPr>
          <p:cNvPr id="11" name="10 Conector recto"/>
          <p:cNvCxnSpPr/>
          <p:nvPr/>
        </p:nvCxnSpPr>
        <p:spPr>
          <a:xfrm flipH="1">
            <a:off x="3930075" y="3037602"/>
            <a:ext cx="143401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930075" y="3037602"/>
            <a:ext cx="0" cy="1846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38 Conector recto"/>
          <p:cNvCxnSpPr>
            <a:stCxn id="32" idx="1"/>
          </p:cNvCxnSpPr>
          <p:nvPr/>
        </p:nvCxnSpPr>
        <p:spPr>
          <a:xfrm flipH="1">
            <a:off x="3923928" y="2749570"/>
            <a:ext cx="23701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3923928" y="2740278"/>
            <a:ext cx="0" cy="1846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a:stCxn id="33" idx="1"/>
          </p:cNvCxnSpPr>
          <p:nvPr/>
        </p:nvCxnSpPr>
        <p:spPr>
          <a:xfrm flipH="1">
            <a:off x="3923928" y="1957482"/>
            <a:ext cx="41703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a:off x="3923928" y="1948190"/>
            <a:ext cx="0" cy="1846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46 Rectángulo"/>
          <p:cNvSpPr/>
          <p:nvPr/>
        </p:nvSpPr>
        <p:spPr>
          <a:xfrm>
            <a:off x="7092280" y="1969676"/>
            <a:ext cx="543739" cy="523220"/>
          </a:xfrm>
          <a:prstGeom prst="rect">
            <a:avLst/>
          </a:prstGeom>
        </p:spPr>
        <p:txBody>
          <a:bodyPr wrap="none">
            <a:spAutoFit/>
          </a:bodyPr>
          <a:lstStyle/>
          <a:p>
            <a:pPr algn="ctr" fontAlgn="auto">
              <a:spcBef>
                <a:spcPts val="0"/>
              </a:spcBef>
              <a:spcAft>
                <a:spcPts val="0"/>
              </a:spcAft>
              <a:defRPr/>
            </a:pPr>
            <a:r>
              <a:rPr lang="es-MX" sz="2800" b="1" dirty="0" smtClean="0">
                <a:solidFill>
                  <a:srgbClr val="FF0000"/>
                </a:solidFill>
              </a:rPr>
              <a:t>…</a:t>
            </a:r>
            <a:endParaRPr lang="es-CO" b="1" dirty="0">
              <a:solidFill>
                <a:srgbClr val="FF0000"/>
              </a:solidFill>
            </a:endParaRPr>
          </a:p>
        </p:txBody>
      </p:sp>
      <p:cxnSp>
        <p:nvCxnSpPr>
          <p:cNvPr id="49" name="48 Conector recto"/>
          <p:cNvCxnSpPr/>
          <p:nvPr/>
        </p:nvCxnSpPr>
        <p:spPr>
          <a:xfrm>
            <a:off x="5724128" y="3172326"/>
            <a:ext cx="0" cy="4006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49 Conector recto"/>
          <p:cNvCxnSpPr>
            <a:stCxn id="32" idx="2"/>
          </p:cNvCxnSpPr>
          <p:nvPr/>
        </p:nvCxnSpPr>
        <p:spPr>
          <a:xfrm>
            <a:off x="6585151" y="2934236"/>
            <a:ext cx="3073" cy="607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53 Conector recto"/>
          <p:cNvCxnSpPr>
            <a:stCxn id="33" idx="2"/>
          </p:cNvCxnSpPr>
          <p:nvPr/>
        </p:nvCxnSpPr>
        <p:spPr>
          <a:xfrm flipH="1">
            <a:off x="8385350" y="2142148"/>
            <a:ext cx="1" cy="139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9"/>
          <p:cNvSpPr>
            <a:spLocks noChangeArrowheads="1"/>
          </p:cNvSpPr>
          <p:nvPr/>
        </p:nvSpPr>
        <p:spPr bwMode="auto">
          <a:xfrm>
            <a:off x="323527" y="4321422"/>
            <a:ext cx="8425185" cy="241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es-CO" sz="2200" b="1" dirty="0" smtClean="0"/>
              <a:t>Características de esta solución</a:t>
            </a:r>
          </a:p>
          <a:p>
            <a:pPr marL="457200" indent="-457200" algn="just">
              <a:buFont typeface="+mj-lt"/>
              <a:buAutoNum type="arabicPeriod"/>
              <a:defRPr/>
            </a:pPr>
            <a:r>
              <a:rPr lang="es-MX" sz="2200" dirty="0" smtClean="0"/>
              <a:t>Un problema se </a:t>
            </a:r>
            <a:r>
              <a:rPr lang="es-MX" sz="2200" dirty="0"/>
              <a:t>puede se puede definir en términos de sub-problema(s) menor(es</a:t>
            </a:r>
            <a:r>
              <a:rPr lang="es-MX" sz="2200" dirty="0" smtClean="0"/>
              <a:t>) pero, a diferencia de “divide &amp; </a:t>
            </a:r>
            <a:r>
              <a:rPr lang="es-MX" sz="2200" dirty="0" err="1" smtClean="0"/>
              <a:t>conquer</a:t>
            </a:r>
            <a:r>
              <a:rPr lang="es-MX" sz="2200" dirty="0" smtClean="0"/>
              <a:t>”, tales sub-problemas se sobreponen</a:t>
            </a:r>
          </a:p>
          <a:p>
            <a:pPr marL="457200" indent="-457200" algn="just">
              <a:buFont typeface="+mj-lt"/>
              <a:buAutoNum type="arabicPeriod"/>
              <a:defRPr/>
            </a:pPr>
            <a:r>
              <a:rPr lang="es-MX" sz="2200" dirty="0" smtClean="0"/>
              <a:t>Cada que se soluciona un sub-problema, este se va almacenando en memoria para poder accederlo luego sin tener que recalcularlo</a:t>
            </a:r>
            <a:endParaRPr lang="es-MX" sz="2200" dirty="0"/>
          </a:p>
        </p:txBody>
      </p:sp>
    </p:spTree>
    <p:extLst>
      <p:ext uri="{BB962C8B-B14F-4D97-AF65-F5344CB8AC3E}">
        <p14:creationId xmlns:p14="http://schemas.microsoft.com/office/powerpoint/2010/main" val="23971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107504" y="116632"/>
            <a:ext cx="8928991"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200" dirty="0">
                <a:cs typeface="Arial" charset="0"/>
              </a:rPr>
              <a:t>Máxima suma de elementos independientes</a:t>
            </a:r>
            <a:endParaRPr lang="es-CO" sz="3200" dirty="0">
              <a:cs typeface="Arial" charset="0"/>
            </a:endParaRPr>
          </a:p>
        </p:txBody>
      </p:sp>
      <p:sp>
        <p:nvSpPr>
          <p:cNvPr id="10" name="Rectangle 9"/>
          <p:cNvSpPr>
            <a:spLocks noChangeArrowheads="1"/>
          </p:cNvSpPr>
          <p:nvPr/>
        </p:nvSpPr>
        <p:spPr bwMode="auto">
          <a:xfrm>
            <a:off x="395288" y="1124744"/>
            <a:ext cx="8209159"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dirty="0" smtClean="0"/>
              <a:t>Este problema también se conoce como “</a:t>
            </a:r>
            <a:r>
              <a:rPr lang="es-MX" sz="2400" dirty="0" err="1" smtClean="0"/>
              <a:t>Maximum</a:t>
            </a:r>
            <a:r>
              <a:rPr lang="es-MX" sz="2400" dirty="0" smtClean="0"/>
              <a:t> </a:t>
            </a:r>
            <a:r>
              <a:rPr lang="es-MX" sz="2400" dirty="0" err="1" smtClean="0"/>
              <a:t>independent</a:t>
            </a:r>
            <a:r>
              <a:rPr lang="es-MX" sz="2400" dirty="0" smtClean="0"/>
              <a:t> Set” – MIS</a:t>
            </a:r>
          </a:p>
          <a:p>
            <a:pPr algn="just"/>
            <a:endParaRPr lang="es-MX" sz="2400" b="1" dirty="0"/>
          </a:p>
          <a:p>
            <a:pPr algn="just"/>
            <a:r>
              <a:rPr lang="es-MX" sz="2400" b="1" dirty="0" smtClean="0"/>
              <a:t>Entrada</a:t>
            </a:r>
            <a:r>
              <a:rPr lang="es-MX" sz="2400" b="1" dirty="0"/>
              <a:t>:</a:t>
            </a:r>
            <a:r>
              <a:rPr lang="es-MX" sz="2400" dirty="0"/>
              <a:t> </a:t>
            </a:r>
            <a:r>
              <a:rPr lang="es-MX" sz="2400" dirty="0" smtClean="0"/>
              <a:t>Una secuencia lineal de </a:t>
            </a:r>
            <a:r>
              <a:rPr lang="es-MX" sz="2400" i="1" dirty="0" smtClean="0"/>
              <a:t>n </a:t>
            </a:r>
            <a:r>
              <a:rPr lang="es-MX" sz="2400" dirty="0" smtClean="0"/>
              <a:t>elementos con pesos no negativos </a:t>
            </a:r>
            <a:r>
              <a:rPr lang="es-MX" sz="2400" i="1" dirty="0" err="1" smtClean="0"/>
              <a:t>w</a:t>
            </a:r>
            <a:r>
              <a:rPr lang="es-MX" i="1" dirty="0" err="1" smtClean="0"/>
              <a:t>i</a:t>
            </a:r>
            <a:endParaRPr lang="es-MX" sz="2400" i="1" dirty="0" smtClean="0"/>
          </a:p>
          <a:p>
            <a:pPr algn="just"/>
            <a:endParaRPr lang="es-MX" sz="2400" i="1" dirty="0"/>
          </a:p>
          <a:p>
            <a:pPr algn="just"/>
            <a:r>
              <a:rPr lang="es-MX" sz="2400" b="1" dirty="0" smtClean="0"/>
              <a:t>Salida</a:t>
            </a:r>
            <a:r>
              <a:rPr lang="es-MX" sz="2400" b="1" dirty="0"/>
              <a:t>:</a:t>
            </a:r>
            <a:r>
              <a:rPr lang="es-MX" sz="2400" dirty="0"/>
              <a:t> </a:t>
            </a:r>
            <a:r>
              <a:rPr lang="es-MX" sz="2400" dirty="0" smtClean="0"/>
              <a:t>Subconjunto de elementos no adyacentes (conjunto  independiente - IS) que maximicen la suma de pesos</a:t>
            </a:r>
            <a:endParaRPr lang="es-MX" sz="2400" dirty="0"/>
          </a:p>
          <a:p>
            <a:pPr algn="just"/>
            <a:endParaRPr lang="es-MX" sz="2400" dirty="0"/>
          </a:p>
        </p:txBody>
      </p:sp>
      <p:sp>
        <p:nvSpPr>
          <p:cNvPr id="29" name="28 Elipse"/>
          <p:cNvSpPr/>
          <p:nvPr/>
        </p:nvSpPr>
        <p:spPr>
          <a:xfrm>
            <a:off x="4067944" y="51571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30" name="29 Elipse"/>
          <p:cNvSpPr/>
          <p:nvPr/>
        </p:nvSpPr>
        <p:spPr>
          <a:xfrm>
            <a:off x="2771800" y="51571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32" name="31 Conector recto"/>
          <p:cNvCxnSpPr>
            <a:stCxn id="30" idx="6"/>
            <a:endCxn id="29" idx="2"/>
          </p:cNvCxnSpPr>
          <p:nvPr/>
        </p:nvCxnSpPr>
        <p:spPr>
          <a:xfrm>
            <a:off x="3203848" y="5373216"/>
            <a:ext cx="864096" cy="0"/>
          </a:xfrm>
          <a:prstGeom prst="line">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32 Elipse"/>
          <p:cNvSpPr/>
          <p:nvPr/>
        </p:nvSpPr>
        <p:spPr>
          <a:xfrm>
            <a:off x="6516216" y="51571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34" name="33 Elipse"/>
          <p:cNvSpPr/>
          <p:nvPr/>
        </p:nvSpPr>
        <p:spPr>
          <a:xfrm>
            <a:off x="5292080" y="51571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40" name="39 Conector recto"/>
          <p:cNvCxnSpPr>
            <a:stCxn id="33" idx="2"/>
            <a:endCxn id="34" idx="6"/>
          </p:cNvCxnSpPr>
          <p:nvPr/>
        </p:nvCxnSpPr>
        <p:spPr>
          <a:xfrm flipH="1">
            <a:off x="5724128" y="5373216"/>
            <a:ext cx="792088" cy="0"/>
          </a:xfrm>
          <a:prstGeom prst="line">
            <a:avLst/>
          </a:prstGeom>
          <a:ln w="381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41 Conector recto"/>
          <p:cNvCxnSpPr>
            <a:stCxn id="29" idx="6"/>
            <a:endCxn id="34" idx="2"/>
          </p:cNvCxnSpPr>
          <p:nvPr/>
        </p:nvCxnSpPr>
        <p:spPr>
          <a:xfrm>
            <a:off x="4499992" y="5373216"/>
            <a:ext cx="792088" cy="0"/>
          </a:xfrm>
          <a:prstGeom prst="line">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2811600" y="4797152"/>
            <a:ext cx="351304" cy="369332"/>
          </a:xfrm>
          <a:prstGeom prst="rect">
            <a:avLst/>
          </a:prstGeom>
          <a:noFill/>
        </p:spPr>
        <p:txBody>
          <a:bodyPr wrap="square" rtlCol="0">
            <a:spAutoFit/>
          </a:bodyPr>
          <a:lstStyle/>
          <a:p>
            <a:pPr algn="ctr"/>
            <a:r>
              <a:rPr lang="es-MX" dirty="0" smtClean="0"/>
              <a:t>5</a:t>
            </a:r>
            <a:endParaRPr lang="es-CO" dirty="0"/>
          </a:p>
        </p:txBody>
      </p:sp>
      <p:sp>
        <p:nvSpPr>
          <p:cNvPr id="47" name="46 CuadroTexto"/>
          <p:cNvSpPr txBox="1"/>
          <p:nvPr/>
        </p:nvSpPr>
        <p:spPr>
          <a:xfrm>
            <a:off x="4108316" y="4787178"/>
            <a:ext cx="351304" cy="369332"/>
          </a:xfrm>
          <a:prstGeom prst="rect">
            <a:avLst/>
          </a:prstGeom>
          <a:noFill/>
        </p:spPr>
        <p:txBody>
          <a:bodyPr wrap="square" rtlCol="0">
            <a:spAutoFit/>
          </a:bodyPr>
          <a:lstStyle/>
          <a:p>
            <a:pPr algn="ctr"/>
            <a:r>
              <a:rPr lang="es-MX" dirty="0" smtClean="0"/>
              <a:t>6</a:t>
            </a:r>
            <a:endParaRPr lang="es-CO" dirty="0"/>
          </a:p>
        </p:txBody>
      </p:sp>
      <p:sp>
        <p:nvSpPr>
          <p:cNvPr id="49" name="48 CuadroTexto"/>
          <p:cNvSpPr txBox="1"/>
          <p:nvPr/>
        </p:nvSpPr>
        <p:spPr>
          <a:xfrm>
            <a:off x="5332452" y="4797152"/>
            <a:ext cx="351304" cy="369332"/>
          </a:xfrm>
          <a:prstGeom prst="rect">
            <a:avLst/>
          </a:prstGeom>
          <a:noFill/>
        </p:spPr>
        <p:txBody>
          <a:bodyPr wrap="square" rtlCol="0">
            <a:spAutoFit/>
          </a:bodyPr>
          <a:lstStyle/>
          <a:p>
            <a:pPr algn="ctr"/>
            <a:r>
              <a:rPr lang="es-MX" dirty="0" smtClean="0"/>
              <a:t>7</a:t>
            </a:r>
            <a:endParaRPr lang="es-CO" dirty="0"/>
          </a:p>
        </p:txBody>
      </p:sp>
      <p:sp>
        <p:nvSpPr>
          <p:cNvPr id="54" name="53 CuadroTexto"/>
          <p:cNvSpPr txBox="1"/>
          <p:nvPr/>
        </p:nvSpPr>
        <p:spPr>
          <a:xfrm>
            <a:off x="6556016" y="4797152"/>
            <a:ext cx="351304" cy="369332"/>
          </a:xfrm>
          <a:prstGeom prst="rect">
            <a:avLst/>
          </a:prstGeom>
          <a:noFill/>
        </p:spPr>
        <p:txBody>
          <a:bodyPr wrap="square" rtlCol="0">
            <a:spAutoFit/>
          </a:bodyPr>
          <a:lstStyle/>
          <a:p>
            <a:pPr algn="ctr"/>
            <a:r>
              <a:rPr lang="es-MX" dirty="0" smtClean="0"/>
              <a:t>8</a:t>
            </a:r>
            <a:endParaRPr lang="es-CO" dirty="0"/>
          </a:p>
        </p:txBody>
      </p:sp>
      <p:sp>
        <p:nvSpPr>
          <p:cNvPr id="55" name="Rectangle 9"/>
          <p:cNvSpPr>
            <a:spLocks noChangeArrowheads="1"/>
          </p:cNvSpPr>
          <p:nvPr/>
        </p:nvSpPr>
        <p:spPr bwMode="auto">
          <a:xfrm>
            <a:off x="547689" y="5085184"/>
            <a:ext cx="157604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b="1" dirty="0" smtClean="0"/>
              <a:t>Ejemplo</a:t>
            </a:r>
            <a:r>
              <a:rPr lang="es-MX" sz="2400" dirty="0"/>
              <a:t>:</a:t>
            </a:r>
            <a:endParaRPr lang="es-MX" sz="2400" u="sng" dirty="0" smtClean="0"/>
          </a:p>
        </p:txBody>
      </p:sp>
      <p:sp>
        <p:nvSpPr>
          <p:cNvPr id="56" name="Rectangle 9"/>
          <p:cNvSpPr>
            <a:spLocks noChangeArrowheads="1"/>
          </p:cNvSpPr>
          <p:nvPr/>
        </p:nvSpPr>
        <p:spPr bwMode="auto">
          <a:xfrm>
            <a:off x="539552" y="5949280"/>
            <a:ext cx="820915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b="1" dirty="0" smtClean="0"/>
              <a:t>Solución</a:t>
            </a:r>
            <a:r>
              <a:rPr lang="es-MX" sz="2400" dirty="0" smtClean="0"/>
              <a:t>: {B,D}</a:t>
            </a:r>
            <a:endParaRPr lang="es-MX" sz="2400" u="sng" dirty="0" smtClean="0"/>
          </a:p>
        </p:txBody>
      </p:sp>
    </p:spTree>
    <p:extLst>
      <p:ext uri="{BB962C8B-B14F-4D97-AF65-F5344CB8AC3E}">
        <p14:creationId xmlns:p14="http://schemas.microsoft.com/office/powerpoint/2010/main" val="392999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3" grpId="0" animBg="1"/>
      <p:bldP spid="34" grpId="0" animBg="1"/>
      <p:bldP spid="46" grpId="0"/>
      <p:bldP spid="47" grpId="0"/>
      <p:bldP spid="49" grpId="0"/>
      <p:bldP spid="54" grpId="0"/>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9"/>
              <p:cNvSpPr>
                <a:spLocks noChangeArrowheads="1"/>
              </p:cNvSpPr>
              <p:nvPr/>
            </p:nvSpPr>
            <p:spPr bwMode="auto">
              <a:xfrm>
                <a:off x="395289" y="2168860"/>
                <a:ext cx="8281167" cy="7560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b="1" dirty="0" smtClean="0"/>
                  <a:t>Solución por fuerza bruta:</a:t>
                </a:r>
                <a:r>
                  <a:rPr lang="es-MX" sz="2200" dirty="0" smtClean="0"/>
                  <a:t> Generar un </a:t>
                </a:r>
                <a:r>
                  <a:rPr lang="es-MX" sz="2200" dirty="0"/>
                  <a:t>arreglo de </a:t>
                </a:r>
                <a:r>
                  <a:rPr lang="es-MX" sz="2200" i="1" dirty="0" smtClean="0"/>
                  <a:t>n</a:t>
                </a:r>
                <a:r>
                  <a:rPr lang="es-MX" sz="2200" dirty="0" smtClean="0"/>
                  <a:t> valores binarios y evaluar cada una de las </a:t>
                </a:r>
                <a14:m>
                  <m:oMath xmlns:m="http://schemas.openxmlformats.org/officeDocument/2006/math">
                    <m:sSup>
                      <m:sSupPr>
                        <m:ctrlPr>
                          <a:rPr lang="es-MX" sz="2200" i="1" smtClean="0">
                            <a:latin typeface="Cambria Math"/>
                          </a:rPr>
                        </m:ctrlPr>
                      </m:sSupPr>
                      <m:e>
                        <m:r>
                          <a:rPr lang="es-MX" sz="2200" b="0" i="1" smtClean="0">
                            <a:latin typeface="Cambria Math"/>
                          </a:rPr>
                          <m:t>2</m:t>
                        </m:r>
                      </m:e>
                      <m:sup>
                        <m:r>
                          <a:rPr lang="es-MX" sz="2200" b="0" i="1" smtClean="0">
                            <a:latin typeface="Cambria Math"/>
                          </a:rPr>
                          <m:t>𝑛</m:t>
                        </m:r>
                      </m:sup>
                    </m:sSup>
                  </m:oMath>
                </a14:m>
                <a:r>
                  <a:rPr lang="es-MX" sz="2200" dirty="0" smtClean="0"/>
                  <a:t> posibilidades</a:t>
                </a:r>
              </a:p>
              <a:p>
                <a:pPr algn="just"/>
                <a:endParaRPr lang="es-MX" sz="2200" dirty="0"/>
              </a:p>
            </p:txBody>
          </p:sp>
        </mc:Choice>
        <mc:Fallback xmlns="">
          <p:sp>
            <p:nvSpPr>
              <p:cNvPr id="7" name="Rectangle 9"/>
              <p:cNvSpPr>
                <a:spLocks noRot="1" noChangeAspect="1" noMove="1" noResize="1" noEditPoints="1" noAdjustHandles="1" noChangeArrowheads="1" noChangeShapeType="1" noTextEdit="1"/>
              </p:cNvSpPr>
              <p:nvPr/>
            </p:nvSpPr>
            <p:spPr bwMode="auto">
              <a:xfrm>
                <a:off x="395289" y="2168860"/>
                <a:ext cx="8281167" cy="756084"/>
              </a:xfrm>
              <a:prstGeom prst="rect">
                <a:avLst/>
              </a:prstGeom>
              <a:blipFill rotWithShape="1">
                <a:blip r:embed="rId2"/>
                <a:stretch>
                  <a:fillRect l="-957" t="-4032" r="-957" b="-177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8" name="Rectangle 9"/>
          <p:cNvSpPr>
            <a:spLocks noChangeArrowheads="1"/>
          </p:cNvSpPr>
          <p:nvPr/>
        </p:nvSpPr>
        <p:spPr bwMode="auto">
          <a:xfrm>
            <a:off x="395536" y="3248980"/>
            <a:ext cx="8281167" cy="34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Solución top-</a:t>
            </a:r>
            <a:r>
              <a:rPr lang="es-MX" sz="2200" b="1" dirty="0" err="1" smtClean="0"/>
              <a:t>down</a:t>
            </a:r>
            <a:r>
              <a:rPr lang="es-MX" sz="2200" b="1" dirty="0"/>
              <a:t> </a:t>
            </a:r>
            <a:r>
              <a:rPr lang="es-MX" sz="2200" b="1" dirty="0" smtClean="0"/>
              <a:t>(recursiva):</a:t>
            </a:r>
            <a:endParaRPr lang="es-MX" sz="2200" dirty="0" smtClean="0"/>
          </a:p>
          <a:p>
            <a:pPr algn="just"/>
            <a:endParaRPr lang="es-MX" sz="2200" b="1" dirty="0"/>
          </a:p>
          <a:p>
            <a:pPr algn="just"/>
            <a:r>
              <a:rPr lang="es-MX" sz="2200" dirty="0" err="1" smtClean="0"/>
              <a:t>function</a:t>
            </a:r>
            <a:r>
              <a:rPr lang="es-MX" sz="2200" dirty="0" smtClean="0"/>
              <a:t> MIS(</a:t>
            </a:r>
            <a:r>
              <a:rPr lang="es-MX" sz="2200" dirty="0" err="1" smtClean="0"/>
              <a:t>w,i</a:t>
            </a:r>
            <a:r>
              <a:rPr lang="es-MX" sz="2200" dirty="0" smtClean="0"/>
              <a:t>){</a:t>
            </a:r>
          </a:p>
          <a:p>
            <a:pPr algn="just"/>
            <a:r>
              <a:rPr lang="es-MX" sz="2200" dirty="0"/>
              <a:t> </a:t>
            </a:r>
            <a:r>
              <a:rPr lang="es-MX" sz="2200" dirty="0" smtClean="0"/>
              <a:t>   </a:t>
            </a:r>
            <a:r>
              <a:rPr lang="es-MX" sz="2200" dirty="0" err="1" smtClean="0"/>
              <a:t>if</a:t>
            </a:r>
            <a:r>
              <a:rPr lang="es-MX" sz="2200" dirty="0" smtClean="0"/>
              <a:t> i &lt;= 1</a:t>
            </a:r>
          </a:p>
          <a:p>
            <a:pPr algn="just"/>
            <a:r>
              <a:rPr lang="es-MX" sz="2200" dirty="0" smtClean="0"/>
              <a:t>        </a:t>
            </a:r>
            <a:r>
              <a:rPr lang="es-MX" sz="2200" dirty="0" err="1" smtClean="0"/>
              <a:t>return</a:t>
            </a:r>
            <a:r>
              <a:rPr lang="es-MX" sz="2200" dirty="0" smtClean="0"/>
              <a:t> w[i] //Inicializando w[0]=0</a:t>
            </a:r>
          </a:p>
          <a:p>
            <a:pPr algn="just"/>
            <a:r>
              <a:rPr lang="es-MX" sz="2200" dirty="0" smtClean="0"/>
              <a:t>    </a:t>
            </a:r>
            <a:r>
              <a:rPr lang="es-MX" sz="2200" dirty="0" err="1" smtClean="0"/>
              <a:t>else</a:t>
            </a:r>
            <a:r>
              <a:rPr lang="es-MX" sz="2200" dirty="0" smtClean="0"/>
              <a:t> </a:t>
            </a:r>
          </a:p>
          <a:p>
            <a:pPr algn="just"/>
            <a:r>
              <a:rPr lang="es-MX" sz="2200" dirty="0"/>
              <a:t> </a:t>
            </a:r>
            <a:r>
              <a:rPr lang="es-MX" sz="2200" dirty="0" smtClean="0"/>
              <a:t>       </a:t>
            </a:r>
            <a:r>
              <a:rPr lang="es-MX" sz="2200" dirty="0" err="1" smtClean="0"/>
              <a:t>return</a:t>
            </a:r>
            <a:r>
              <a:rPr lang="es-MX" sz="2200" dirty="0" smtClean="0"/>
              <a:t> MAX(MIS(w,i-1), w[i]+MIS(w,i-2))</a:t>
            </a:r>
          </a:p>
          <a:p>
            <a:pPr algn="just"/>
            <a:r>
              <a:rPr lang="es-MX" sz="2200" dirty="0"/>
              <a:t>}</a:t>
            </a:r>
            <a:endParaRPr lang="es-MX" sz="2200" dirty="0" smtClean="0"/>
          </a:p>
          <a:p>
            <a:pPr algn="just"/>
            <a:endParaRPr lang="es-MX" sz="2200" dirty="0"/>
          </a:p>
        </p:txBody>
      </p:sp>
      <p:sp>
        <p:nvSpPr>
          <p:cNvPr id="10" name="Rectangle 9"/>
          <p:cNvSpPr>
            <a:spLocks noChangeArrowheads="1"/>
          </p:cNvSpPr>
          <p:nvPr/>
        </p:nvSpPr>
        <p:spPr bwMode="auto">
          <a:xfrm>
            <a:off x="395288" y="908720"/>
            <a:ext cx="8281167" cy="75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Para un valor de </a:t>
            </a:r>
            <a:r>
              <a:rPr lang="es-MX" sz="2200" i="1" dirty="0" smtClean="0"/>
              <a:t>n</a:t>
            </a:r>
            <a:r>
              <a:rPr lang="es-MX" sz="2200" dirty="0" smtClean="0"/>
              <a:t>, ¿Cuántas posibles soluciones (incluyendo las inválidas, es decir cuando contiene nodos adyacentes) tiene este problema?</a:t>
            </a:r>
          </a:p>
          <a:p>
            <a:pPr algn="just"/>
            <a:endParaRPr lang="es-MX" sz="2200" dirty="0"/>
          </a:p>
        </p:txBody>
      </p:sp>
      <mc:AlternateContent xmlns:mc="http://schemas.openxmlformats.org/markup-compatibility/2006" xmlns:a14="http://schemas.microsoft.com/office/drawing/2010/main">
        <mc:Choice Requires="a14">
          <p:sp>
            <p:nvSpPr>
              <p:cNvPr id="11" name="10 Rectángulo"/>
              <p:cNvSpPr/>
              <p:nvPr/>
            </p:nvSpPr>
            <p:spPr>
              <a:xfrm>
                <a:off x="2339752" y="1563179"/>
                <a:ext cx="6126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s-MX" sz="2400" b="1" i="1" smtClean="0">
                              <a:solidFill>
                                <a:srgbClr val="FF3300"/>
                              </a:solidFill>
                              <a:latin typeface="Cambria Math"/>
                            </a:rPr>
                          </m:ctrlPr>
                        </m:sSupPr>
                        <m:e>
                          <m:r>
                            <a:rPr lang="es-MX" sz="2400" b="1" i="1">
                              <a:solidFill>
                                <a:srgbClr val="FF3300"/>
                              </a:solidFill>
                              <a:latin typeface="Cambria Math"/>
                            </a:rPr>
                            <m:t>𝟐</m:t>
                          </m:r>
                        </m:e>
                        <m:sup>
                          <m:r>
                            <a:rPr lang="es-MX" sz="2400" b="1" i="1">
                              <a:solidFill>
                                <a:srgbClr val="FF3300"/>
                              </a:solidFill>
                              <a:latin typeface="Cambria Math"/>
                            </a:rPr>
                            <m:t>𝒏</m:t>
                          </m:r>
                        </m:sup>
                      </m:sSup>
                    </m:oMath>
                  </m:oMathPara>
                </a14:m>
                <a:endParaRPr lang="es-CO" b="1" dirty="0"/>
              </a:p>
            </p:txBody>
          </p:sp>
        </mc:Choice>
        <mc:Fallback xmlns="">
          <p:sp>
            <p:nvSpPr>
              <p:cNvPr id="11" name="10 Rectángulo"/>
              <p:cNvSpPr>
                <a:spLocks noRot="1" noChangeAspect="1" noMove="1" noResize="1" noEditPoints="1" noAdjustHandles="1" noChangeArrowheads="1" noChangeShapeType="1" noTextEdit="1"/>
              </p:cNvSpPr>
              <p:nvPr/>
            </p:nvSpPr>
            <p:spPr>
              <a:xfrm>
                <a:off x="2339752" y="1563179"/>
                <a:ext cx="612604" cy="461665"/>
              </a:xfrm>
              <a:prstGeom prst="rect">
                <a:avLst/>
              </a:prstGeom>
              <a:blipFill rotWithShape="1">
                <a:blip r:embed="rId3"/>
                <a:stretch>
                  <a:fillRect/>
                </a:stretch>
              </a:blipFill>
            </p:spPr>
            <p:txBody>
              <a:bodyPr/>
              <a:lstStyle/>
              <a:p>
                <a:r>
                  <a:rPr lang="es-CO">
                    <a:noFill/>
                  </a:rPr>
                  <a:t> </a:t>
                </a:r>
              </a:p>
            </p:txBody>
          </p:sp>
        </mc:Fallback>
      </mc:AlternateContent>
      <p:sp>
        <p:nvSpPr>
          <p:cNvPr id="12" name="Rectangle 8"/>
          <p:cNvSpPr>
            <a:spLocks noChangeArrowheads="1"/>
          </p:cNvSpPr>
          <p:nvPr/>
        </p:nvSpPr>
        <p:spPr bwMode="auto">
          <a:xfrm>
            <a:off x="107504" y="116632"/>
            <a:ext cx="8928991"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200" dirty="0">
                <a:cs typeface="Arial" charset="0"/>
              </a:rPr>
              <a:t>Máxima suma de elementos independientes</a:t>
            </a:r>
            <a:endParaRPr lang="es-CO" sz="3200" dirty="0">
              <a:cs typeface="Arial" charset="0"/>
            </a:endParaRPr>
          </a:p>
        </p:txBody>
      </p:sp>
    </p:spTree>
    <p:extLst>
      <p:ext uri="{BB962C8B-B14F-4D97-AF65-F5344CB8AC3E}">
        <p14:creationId xmlns:p14="http://schemas.microsoft.com/office/powerpoint/2010/main" val="73822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3779912" y="1595978"/>
            <a:ext cx="1440407"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dirty="0" smtClean="0"/>
              <a:t>MIS(w,4)</a:t>
            </a:r>
          </a:p>
        </p:txBody>
      </p:sp>
      <p:sp>
        <p:nvSpPr>
          <p:cNvPr id="10" name="Rectangle 9"/>
          <p:cNvSpPr>
            <a:spLocks noChangeArrowheads="1"/>
          </p:cNvSpPr>
          <p:nvPr/>
        </p:nvSpPr>
        <p:spPr bwMode="auto">
          <a:xfrm>
            <a:off x="467544" y="908720"/>
            <a:ext cx="5544616"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Ejemplo:</a:t>
            </a:r>
            <a:r>
              <a:rPr lang="es-MX" sz="2200" dirty="0" smtClean="0"/>
              <a:t> </a:t>
            </a:r>
            <a:r>
              <a:rPr lang="es-MX" sz="2200" dirty="0"/>
              <a:t>para </a:t>
            </a:r>
            <a:r>
              <a:rPr lang="es-MX" sz="2200" i="1" dirty="0"/>
              <a:t>n =</a:t>
            </a:r>
            <a:r>
              <a:rPr lang="es-MX" sz="2200" dirty="0"/>
              <a:t> 4 y </a:t>
            </a:r>
            <a:r>
              <a:rPr lang="es-MX" sz="2200" i="1" dirty="0" err="1"/>
              <a:t>w</a:t>
            </a:r>
            <a:r>
              <a:rPr lang="es-MX" sz="2400" i="1" dirty="0" err="1"/>
              <a:t>i</a:t>
            </a:r>
            <a:r>
              <a:rPr lang="es-MX" sz="2200" dirty="0"/>
              <a:t> = {5, 6, 7, 8</a:t>
            </a:r>
            <a:r>
              <a:rPr lang="es-MX" sz="2200" dirty="0" smtClean="0"/>
              <a:t>}</a:t>
            </a:r>
            <a:endParaRPr lang="es-MX" sz="2200" dirty="0"/>
          </a:p>
        </p:txBody>
      </p:sp>
      <p:sp>
        <p:nvSpPr>
          <p:cNvPr id="11" name="Rectangle 9"/>
          <p:cNvSpPr>
            <a:spLocks noChangeArrowheads="1"/>
          </p:cNvSpPr>
          <p:nvPr/>
        </p:nvSpPr>
        <p:spPr bwMode="auto">
          <a:xfrm>
            <a:off x="2411760" y="2460074"/>
            <a:ext cx="1368399"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t>MIS(w,3)</a:t>
            </a:r>
          </a:p>
        </p:txBody>
      </p:sp>
      <p:sp>
        <p:nvSpPr>
          <p:cNvPr id="12" name="Rectangle 9"/>
          <p:cNvSpPr>
            <a:spLocks noChangeArrowheads="1"/>
          </p:cNvSpPr>
          <p:nvPr/>
        </p:nvSpPr>
        <p:spPr bwMode="auto">
          <a:xfrm>
            <a:off x="5148064" y="2460074"/>
            <a:ext cx="1368399"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t>8+MIS(w,2)</a:t>
            </a:r>
          </a:p>
        </p:txBody>
      </p:sp>
      <p:cxnSp>
        <p:nvCxnSpPr>
          <p:cNvPr id="4" name="3 Conector recto"/>
          <p:cNvCxnSpPr>
            <a:stCxn id="6" idx="2"/>
            <a:endCxn id="11" idx="0"/>
          </p:cNvCxnSpPr>
          <p:nvPr/>
        </p:nvCxnSpPr>
        <p:spPr>
          <a:xfrm flipH="1">
            <a:off x="3095960" y="1974020"/>
            <a:ext cx="1404156" cy="4860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a:stCxn id="6" idx="2"/>
            <a:endCxn id="12" idx="0"/>
          </p:cNvCxnSpPr>
          <p:nvPr/>
        </p:nvCxnSpPr>
        <p:spPr>
          <a:xfrm>
            <a:off x="4500116" y="1974020"/>
            <a:ext cx="1332148" cy="4860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9"/>
          <p:cNvSpPr>
            <a:spLocks noChangeArrowheads="1"/>
          </p:cNvSpPr>
          <p:nvPr/>
        </p:nvSpPr>
        <p:spPr bwMode="auto">
          <a:xfrm>
            <a:off x="1475409" y="3315169"/>
            <a:ext cx="1368399"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t>MIS(w,2)</a:t>
            </a:r>
          </a:p>
        </p:txBody>
      </p:sp>
      <p:sp>
        <p:nvSpPr>
          <p:cNvPr id="59" name="Rectangle 9"/>
          <p:cNvSpPr>
            <a:spLocks noChangeArrowheads="1"/>
          </p:cNvSpPr>
          <p:nvPr/>
        </p:nvSpPr>
        <p:spPr bwMode="auto">
          <a:xfrm>
            <a:off x="3203848" y="3315169"/>
            <a:ext cx="1368399"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t>7+MIS(w,1)</a:t>
            </a:r>
          </a:p>
        </p:txBody>
      </p:sp>
      <p:cxnSp>
        <p:nvCxnSpPr>
          <p:cNvPr id="60" name="59 Conector recto"/>
          <p:cNvCxnSpPr>
            <a:stCxn id="11" idx="2"/>
            <a:endCxn id="57" idx="0"/>
          </p:cNvCxnSpPr>
          <p:nvPr/>
        </p:nvCxnSpPr>
        <p:spPr>
          <a:xfrm flipH="1">
            <a:off x="2159609" y="2838116"/>
            <a:ext cx="936351" cy="477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60 Conector recto"/>
          <p:cNvCxnSpPr>
            <a:stCxn id="11" idx="2"/>
            <a:endCxn id="59" idx="0"/>
          </p:cNvCxnSpPr>
          <p:nvPr/>
        </p:nvCxnSpPr>
        <p:spPr>
          <a:xfrm>
            <a:off x="3095960" y="2838116"/>
            <a:ext cx="792088" cy="477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9"/>
          <p:cNvSpPr>
            <a:spLocks noChangeArrowheads="1"/>
          </p:cNvSpPr>
          <p:nvPr/>
        </p:nvSpPr>
        <p:spPr bwMode="auto">
          <a:xfrm>
            <a:off x="251520" y="4143261"/>
            <a:ext cx="1368399"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t>MIS(w,1)</a:t>
            </a:r>
          </a:p>
        </p:txBody>
      </p:sp>
      <p:sp>
        <p:nvSpPr>
          <p:cNvPr id="65" name="Rectangle 9"/>
          <p:cNvSpPr>
            <a:spLocks noChangeArrowheads="1"/>
          </p:cNvSpPr>
          <p:nvPr/>
        </p:nvSpPr>
        <p:spPr bwMode="auto">
          <a:xfrm>
            <a:off x="1691680" y="4143261"/>
            <a:ext cx="1368399"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t>6+MIS(w,0)</a:t>
            </a:r>
          </a:p>
        </p:txBody>
      </p:sp>
      <p:cxnSp>
        <p:nvCxnSpPr>
          <p:cNvPr id="66" name="65 Conector recto"/>
          <p:cNvCxnSpPr>
            <a:stCxn id="57" idx="2"/>
            <a:endCxn id="64" idx="0"/>
          </p:cNvCxnSpPr>
          <p:nvPr/>
        </p:nvCxnSpPr>
        <p:spPr>
          <a:xfrm flipH="1">
            <a:off x="935720" y="3693211"/>
            <a:ext cx="1223889" cy="450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66 Conector recto"/>
          <p:cNvCxnSpPr>
            <a:stCxn id="57" idx="2"/>
            <a:endCxn id="65" idx="0"/>
          </p:cNvCxnSpPr>
          <p:nvPr/>
        </p:nvCxnSpPr>
        <p:spPr>
          <a:xfrm>
            <a:off x="2159609" y="3693211"/>
            <a:ext cx="216271" cy="450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tangle 9"/>
          <p:cNvSpPr>
            <a:spLocks noChangeArrowheads="1"/>
          </p:cNvSpPr>
          <p:nvPr/>
        </p:nvSpPr>
        <p:spPr bwMode="auto">
          <a:xfrm>
            <a:off x="1915319" y="3738216"/>
            <a:ext cx="352425"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solidFill>
                  <a:srgbClr val="FF3300"/>
                </a:solidFill>
              </a:rPr>
              <a:t>6</a:t>
            </a:r>
          </a:p>
        </p:txBody>
      </p:sp>
      <p:sp>
        <p:nvSpPr>
          <p:cNvPr id="70" name="Rectangle 9"/>
          <p:cNvSpPr>
            <a:spLocks noChangeArrowheads="1"/>
          </p:cNvSpPr>
          <p:nvPr/>
        </p:nvSpPr>
        <p:spPr bwMode="auto">
          <a:xfrm>
            <a:off x="749543" y="4968590"/>
            <a:ext cx="352425"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solidFill>
                  <a:srgbClr val="FF3300"/>
                </a:solidFill>
              </a:rPr>
              <a:t>5</a:t>
            </a:r>
          </a:p>
        </p:txBody>
      </p:sp>
      <p:cxnSp>
        <p:nvCxnSpPr>
          <p:cNvPr id="71" name="70 Conector recto"/>
          <p:cNvCxnSpPr>
            <a:stCxn id="64" idx="2"/>
            <a:endCxn id="70" idx="0"/>
          </p:cNvCxnSpPr>
          <p:nvPr/>
        </p:nvCxnSpPr>
        <p:spPr>
          <a:xfrm flipH="1">
            <a:off x="925756" y="4521303"/>
            <a:ext cx="9964" cy="447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Rectangle 9"/>
          <p:cNvSpPr>
            <a:spLocks noChangeArrowheads="1"/>
          </p:cNvSpPr>
          <p:nvPr/>
        </p:nvSpPr>
        <p:spPr bwMode="auto">
          <a:xfrm>
            <a:off x="2189703" y="4968590"/>
            <a:ext cx="352425"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solidFill>
                  <a:srgbClr val="FF3300"/>
                </a:solidFill>
              </a:rPr>
              <a:t>0</a:t>
            </a:r>
          </a:p>
        </p:txBody>
      </p:sp>
      <p:cxnSp>
        <p:nvCxnSpPr>
          <p:cNvPr id="73" name="72 Conector recto"/>
          <p:cNvCxnSpPr>
            <a:stCxn id="65" idx="2"/>
            <a:endCxn id="72" idx="0"/>
          </p:cNvCxnSpPr>
          <p:nvPr/>
        </p:nvCxnSpPr>
        <p:spPr>
          <a:xfrm flipH="1">
            <a:off x="2365916" y="4521303"/>
            <a:ext cx="9964" cy="447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9"/>
          <p:cNvSpPr>
            <a:spLocks noChangeArrowheads="1"/>
          </p:cNvSpPr>
          <p:nvPr/>
        </p:nvSpPr>
        <p:spPr bwMode="auto">
          <a:xfrm>
            <a:off x="3701871" y="4143261"/>
            <a:ext cx="352425"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solidFill>
                  <a:srgbClr val="FF3300"/>
                </a:solidFill>
              </a:rPr>
              <a:t>5</a:t>
            </a:r>
          </a:p>
        </p:txBody>
      </p:sp>
      <p:cxnSp>
        <p:nvCxnSpPr>
          <p:cNvPr id="76" name="75 Conector recto"/>
          <p:cNvCxnSpPr>
            <a:stCxn id="59" idx="2"/>
            <a:endCxn id="75" idx="0"/>
          </p:cNvCxnSpPr>
          <p:nvPr/>
        </p:nvCxnSpPr>
        <p:spPr>
          <a:xfrm flipH="1">
            <a:off x="3878084" y="3693211"/>
            <a:ext cx="9964" cy="450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9"/>
          <p:cNvSpPr>
            <a:spLocks noChangeArrowheads="1"/>
          </p:cNvSpPr>
          <p:nvPr/>
        </p:nvSpPr>
        <p:spPr bwMode="auto">
          <a:xfrm>
            <a:off x="5075809" y="3315169"/>
            <a:ext cx="1368399"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t>MIS(w,1)</a:t>
            </a:r>
          </a:p>
        </p:txBody>
      </p:sp>
      <p:sp>
        <p:nvSpPr>
          <p:cNvPr id="79" name="Rectangle 9"/>
          <p:cNvSpPr>
            <a:spLocks noChangeArrowheads="1"/>
          </p:cNvSpPr>
          <p:nvPr/>
        </p:nvSpPr>
        <p:spPr bwMode="auto">
          <a:xfrm>
            <a:off x="6515969" y="3315169"/>
            <a:ext cx="1368399"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t>6+MIS(w,0)</a:t>
            </a:r>
          </a:p>
        </p:txBody>
      </p:sp>
      <p:cxnSp>
        <p:nvCxnSpPr>
          <p:cNvPr id="80" name="79 Conector recto"/>
          <p:cNvCxnSpPr>
            <a:stCxn id="12" idx="2"/>
            <a:endCxn id="78" idx="0"/>
          </p:cNvCxnSpPr>
          <p:nvPr/>
        </p:nvCxnSpPr>
        <p:spPr>
          <a:xfrm flipH="1">
            <a:off x="5760009" y="2838116"/>
            <a:ext cx="72255" cy="477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80 Conector recto"/>
          <p:cNvCxnSpPr>
            <a:stCxn id="12" idx="2"/>
            <a:endCxn id="79" idx="0"/>
          </p:cNvCxnSpPr>
          <p:nvPr/>
        </p:nvCxnSpPr>
        <p:spPr>
          <a:xfrm>
            <a:off x="5832264" y="2838116"/>
            <a:ext cx="1367905" cy="477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9"/>
          <p:cNvSpPr>
            <a:spLocks noChangeArrowheads="1"/>
          </p:cNvSpPr>
          <p:nvPr/>
        </p:nvSpPr>
        <p:spPr bwMode="auto">
          <a:xfrm>
            <a:off x="5796136" y="2874120"/>
            <a:ext cx="352425"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solidFill>
                  <a:srgbClr val="FF3300"/>
                </a:solidFill>
              </a:rPr>
              <a:t>6</a:t>
            </a:r>
          </a:p>
        </p:txBody>
      </p:sp>
      <p:sp>
        <p:nvSpPr>
          <p:cNvPr id="84" name="Rectangle 9"/>
          <p:cNvSpPr>
            <a:spLocks noChangeArrowheads="1"/>
          </p:cNvSpPr>
          <p:nvPr/>
        </p:nvSpPr>
        <p:spPr bwMode="auto">
          <a:xfrm>
            <a:off x="5573832" y="4143261"/>
            <a:ext cx="352425"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solidFill>
                  <a:srgbClr val="FF3300"/>
                </a:solidFill>
              </a:rPr>
              <a:t>5</a:t>
            </a:r>
          </a:p>
        </p:txBody>
      </p:sp>
      <p:cxnSp>
        <p:nvCxnSpPr>
          <p:cNvPr id="85" name="84 Conector recto"/>
          <p:cNvCxnSpPr>
            <a:stCxn id="78" idx="2"/>
            <a:endCxn id="84" idx="0"/>
          </p:cNvCxnSpPr>
          <p:nvPr/>
        </p:nvCxnSpPr>
        <p:spPr>
          <a:xfrm flipH="1">
            <a:off x="5750045" y="3693211"/>
            <a:ext cx="9964" cy="450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Rectangle 9"/>
          <p:cNvSpPr>
            <a:spLocks noChangeArrowheads="1"/>
          </p:cNvSpPr>
          <p:nvPr/>
        </p:nvSpPr>
        <p:spPr bwMode="auto">
          <a:xfrm>
            <a:off x="7013992" y="4143261"/>
            <a:ext cx="352425"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solidFill>
                  <a:srgbClr val="FF3300"/>
                </a:solidFill>
              </a:rPr>
              <a:t>0</a:t>
            </a:r>
          </a:p>
        </p:txBody>
      </p:sp>
      <p:cxnSp>
        <p:nvCxnSpPr>
          <p:cNvPr id="87" name="86 Conector recto"/>
          <p:cNvCxnSpPr>
            <a:stCxn id="79" idx="2"/>
            <a:endCxn id="86" idx="0"/>
          </p:cNvCxnSpPr>
          <p:nvPr/>
        </p:nvCxnSpPr>
        <p:spPr>
          <a:xfrm flipH="1">
            <a:off x="7190205" y="3693211"/>
            <a:ext cx="9964" cy="450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9"/>
          <p:cNvSpPr>
            <a:spLocks noChangeArrowheads="1"/>
          </p:cNvSpPr>
          <p:nvPr/>
        </p:nvSpPr>
        <p:spPr bwMode="auto">
          <a:xfrm>
            <a:off x="251521" y="5517232"/>
            <a:ext cx="532231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¿Cuál es la eficiencia de este algoritmo?</a:t>
            </a:r>
          </a:p>
        </p:txBody>
      </p:sp>
      <mc:AlternateContent xmlns:mc="http://schemas.openxmlformats.org/markup-compatibility/2006" xmlns:a14="http://schemas.microsoft.com/office/drawing/2010/main">
        <mc:Choice Requires="a14">
          <p:sp>
            <p:nvSpPr>
              <p:cNvPr id="91" name="Rectangle 9"/>
              <p:cNvSpPr>
                <a:spLocks noChangeArrowheads="1"/>
              </p:cNvSpPr>
              <p:nvPr/>
            </p:nvSpPr>
            <p:spPr bwMode="auto">
              <a:xfrm>
                <a:off x="323528" y="5997073"/>
                <a:ext cx="8536756" cy="3842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solidFill>
                      <a:srgbClr val="FF0000"/>
                    </a:solidFill>
                  </a:rPr>
                  <a:t>O(</a:t>
                </a:r>
                <a14:m>
                  <m:oMath xmlns:m="http://schemas.openxmlformats.org/officeDocument/2006/math">
                    <m:sSup>
                      <m:sSupPr>
                        <m:ctrlPr>
                          <a:rPr lang="es-MX" sz="2000" b="1" i="1" smtClean="0">
                            <a:solidFill>
                              <a:srgbClr val="FF0000"/>
                            </a:solidFill>
                            <a:latin typeface="Cambria Math"/>
                          </a:rPr>
                        </m:ctrlPr>
                      </m:sSupPr>
                      <m:e>
                        <m:r>
                          <a:rPr lang="es-MX" sz="2000" b="1" i="1" smtClean="0">
                            <a:solidFill>
                              <a:srgbClr val="FF0000"/>
                            </a:solidFill>
                            <a:latin typeface="Cambria Math"/>
                            <a:ea typeface="Cambria Math"/>
                          </a:rPr>
                          <m:t>𝟐</m:t>
                        </m:r>
                      </m:e>
                      <m:sup>
                        <m:r>
                          <a:rPr lang="es-MX" sz="2000" b="1" i="1">
                            <a:solidFill>
                              <a:srgbClr val="FF0000"/>
                            </a:solidFill>
                            <a:latin typeface="Cambria Math"/>
                          </a:rPr>
                          <m:t>𝒏</m:t>
                        </m:r>
                        <m:r>
                          <a:rPr lang="es-MX" sz="2000" b="1" i="1" smtClean="0">
                            <a:solidFill>
                              <a:srgbClr val="FF0000"/>
                            </a:solidFill>
                            <a:latin typeface="Cambria Math"/>
                          </a:rPr>
                          <m:t>+</m:t>
                        </m:r>
                        <m:r>
                          <a:rPr lang="es-MX" sz="2000" b="1" i="1" smtClean="0">
                            <a:solidFill>
                              <a:srgbClr val="FF0000"/>
                            </a:solidFill>
                            <a:latin typeface="Cambria Math"/>
                          </a:rPr>
                          <m:t>𝟏</m:t>
                        </m:r>
                      </m:sup>
                    </m:sSup>
                  </m:oMath>
                </a14:m>
                <a:r>
                  <a:rPr lang="es-MX" sz="2200" dirty="0" smtClean="0">
                    <a:solidFill>
                      <a:srgbClr val="FF0000"/>
                    </a:solidFill>
                  </a:rPr>
                  <a:t>)</a:t>
                </a:r>
                <a:r>
                  <a:rPr lang="es-MX" sz="2200" dirty="0" smtClean="0"/>
                  <a:t>, es decir, este algoritmo no es mejor que el de fuerza bruta.</a:t>
                </a:r>
              </a:p>
            </p:txBody>
          </p:sp>
        </mc:Choice>
        <mc:Fallback xmlns="">
          <p:sp>
            <p:nvSpPr>
              <p:cNvPr id="91" name="Rectangle 9"/>
              <p:cNvSpPr>
                <a:spLocks noRot="1" noChangeAspect="1" noMove="1" noResize="1" noEditPoints="1" noAdjustHandles="1" noChangeArrowheads="1" noChangeShapeType="1" noTextEdit="1"/>
              </p:cNvSpPr>
              <p:nvPr/>
            </p:nvSpPr>
            <p:spPr bwMode="auto">
              <a:xfrm>
                <a:off x="323528" y="5997073"/>
                <a:ext cx="8536756" cy="384255"/>
              </a:xfrm>
              <a:prstGeom prst="rect">
                <a:avLst/>
              </a:prstGeom>
              <a:blipFill rotWithShape="1">
                <a:blip r:embed="rId3"/>
                <a:stretch>
                  <a:fillRect l="-857" t="-7937" r="-1000" b="-1317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92" name="Rectangle 9"/>
          <p:cNvSpPr>
            <a:spLocks noChangeArrowheads="1"/>
          </p:cNvSpPr>
          <p:nvPr/>
        </p:nvSpPr>
        <p:spPr bwMode="auto">
          <a:xfrm>
            <a:off x="2843808" y="2874120"/>
            <a:ext cx="504055"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solidFill>
                  <a:srgbClr val="FF3300"/>
                </a:solidFill>
              </a:rPr>
              <a:t>12</a:t>
            </a:r>
          </a:p>
        </p:txBody>
      </p:sp>
      <p:sp>
        <p:nvSpPr>
          <p:cNvPr id="93" name="Rectangle 9"/>
          <p:cNvSpPr>
            <a:spLocks noChangeArrowheads="1"/>
          </p:cNvSpPr>
          <p:nvPr/>
        </p:nvSpPr>
        <p:spPr bwMode="auto">
          <a:xfrm>
            <a:off x="4256673" y="2027440"/>
            <a:ext cx="504055"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smtClean="0">
                <a:solidFill>
                  <a:srgbClr val="FF3300"/>
                </a:solidFill>
              </a:rPr>
              <a:t>14</a:t>
            </a:r>
          </a:p>
        </p:txBody>
      </p:sp>
      <p:sp>
        <p:nvSpPr>
          <p:cNvPr id="37" name="Rectangle 8"/>
          <p:cNvSpPr>
            <a:spLocks noChangeArrowheads="1"/>
          </p:cNvSpPr>
          <p:nvPr/>
        </p:nvSpPr>
        <p:spPr bwMode="auto">
          <a:xfrm>
            <a:off x="107504" y="116632"/>
            <a:ext cx="8928991"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200" dirty="0">
                <a:cs typeface="Arial" charset="0"/>
              </a:rPr>
              <a:t>Máxima suma de elementos independientes</a:t>
            </a:r>
            <a:endParaRPr lang="es-CO" sz="3200" dirty="0">
              <a:cs typeface="Arial" charset="0"/>
            </a:endParaRPr>
          </a:p>
        </p:txBody>
      </p:sp>
    </p:spTree>
    <p:extLst>
      <p:ext uri="{BB962C8B-B14F-4D97-AF65-F5344CB8AC3E}">
        <p14:creationId xmlns:p14="http://schemas.microsoft.com/office/powerpoint/2010/main" val="309787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57" grpId="0"/>
      <p:bldP spid="59" grpId="0"/>
      <p:bldP spid="64" grpId="0"/>
      <p:bldP spid="65" grpId="0"/>
      <p:bldP spid="68" grpId="0"/>
      <p:bldP spid="70" grpId="0"/>
      <p:bldP spid="72" grpId="0"/>
      <p:bldP spid="75" grpId="0"/>
      <p:bldP spid="78" grpId="0"/>
      <p:bldP spid="79" grpId="0"/>
      <p:bldP spid="82" grpId="0"/>
      <p:bldP spid="84" grpId="0"/>
      <p:bldP spid="86" grpId="0"/>
      <p:bldP spid="90" grpId="0"/>
      <p:bldP spid="91" grpId="0"/>
      <p:bldP spid="92" grpId="0"/>
      <p:bldP spid="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95288" y="980728"/>
            <a:ext cx="8209159"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dirty="0" smtClean="0"/>
              <a:t>¿Se podrá resolver este problema de forma similar a la aproximación </a:t>
            </a:r>
            <a:r>
              <a:rPr lang="es-MX" sz="2400" dirty="0" err="1" smtClean="0"/>
              <a:t>bottom</a:t>
            </a:r>
            <a:r>
              <a:rPr lang="es-MX" sz="2400" dirty="0" smtClean="0"/>
              <a:t>-up de Fibonacci?</a:t>
            </a:r>
            <a:endParaRPr lang="es-MX" sz="2400" dirty="0"/>
          </a:p>
        </p:txBody>
      </p:sp>
      <p:sp>
        <p:nvSpPr>
          <p:cNvPr id="19" name="Rectangle 9"/>
          <p:cNvSpPr>
            <a:spLocks noChangeArrowheads="1"/>
          </p:cNvSpPr>
          <p:nvPr/>
        </p:nvSpPr>
        <p:spPr bwMode="auto">
          <a:xfrm>
            <a:off x="395536" y="1916832"/>
            <a:ext cx="8281169"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Para comenzar a vislumbrar dicha alternativa preguntémonos primero: ¿Qué forma debería tener la solución óptima de un </a:t>
            </a:r>
            <a:r>
              <a:rPr lang="es-MX" sz="2200" dirty="0" err="1" smtClean="0"/>
              <a:t>subproblema</a:t>
            </a:r>
            <a:r>
              <a:rPr lang="es-MX" sz="2200" dirty="0" smtClean="0"/>
              <a:t>?</a:t>
            </a:r>
          </a:p>
        </p:txBody>
      </p:sp>
      <p:sp>
        <p:nvSpPr>
          <p:cNvPr id="20" name="19 Elipse"/>
          <p:cNvSpPr/>
          <p:nvPr/>
        </p:nvSpPr>
        <p:spPr>
          <a:xfrm>
            <a:off x="3851920" y="33569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2</a:t>
            </a:r>
            <a:endParaRPr lang="es-CO" dirty="0">
              <a:solidFill>
                <a:schemeClr val="tx1"/>
              </a:solidFill>
            </a:endParaRPr>
          </a:p>
        </p:txBody>
      </p:sp>
      <p:sp>
        <p:nvSpPr>
          <p:cNvPr id="21" name="20 Elipse"/>
          <p:cNvSpPr/>
          <p:nvPr/>
        </p:nvSpPr>
        <p:spPr>
          <a:xfrm>
            <a:off x="2555776" y="33569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1</a:t>
            </a:r>
            <a:endParaRPr lang="es-CO" dirty="0">
              <a:solidFill>
                <a:schemeClr val="tx1"/>
              </a:solidFill>
            </a:endParaRPr>
          </a:p>
        </p:txBody>
      </p:sp>
      <p:cxnSp>
        <p:nvCxnSpPr>
          <p:cNvPr id="22" name="21 Conector recto"/>
          <p:cNvCxnSpPr>
            <a:stCxn id="21" idx="6"/>
            <a:endCxn id="20" idx="2"/>
          </p:cNvCxnSpPr>
          <p:nvPr/>
        </p:nvCxnSpPr>
        <p:spPr>
          <a:xfrm>
            <a:off x="2987824" y="3573016"/>
            <a:ext cx="864096" cy="0"/>
          </a:xfrm>
          <a:prstGeom prst="line">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22 Elipse"/>
          <p:cNvSpPr/>
          <p:nvPr/>
        </p:nvSpPr>
        <p:spPr>
          <a:xfrm>
            <a:off x="6300192" y="33569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n</a:t>
            </a:r>
            <a:endParaRPr lang="es-CO" dirty="0">
              <a:solidFill>
                <a:schemeClr val="tx1"/>
              </a:solidFill>
            </a:endParaRPr>
          </a:p>
        </p:txBody>
      </p:sp>
      <p:sp>
        <p:nvSpPr>
          <p:cNvPr id="24" name="23 Elipse"/>
          <p:cNvSpPr/>
          <p:nvPr/>
        </p:nvSpPr>
        <p:spPr>
          <a:xfrm>
            <a:off x="5076056" y="3356992"/>
            <a:ext cx="432048" cy="43204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tx1"/>
                </a:solidFill>
              </a:rPr>
              <a:t>…</a:t>
            </a:r>
            <a:endParaRPr lang="es-CO" b="1" dirty="0">
              <a:solidFill>
                <a:schemeClr val="tx1"/>
              </a:solidFill>
            </a:endParaRPr>
          </a:p>
        </p:txBody>
      </p:sp>
      <p:cxnSp>
        <p:nvCxnSpPr>
          <p:cNvPr id="25" name="24 Conector recto"/>
          <p:cNvCxnSpPr>
            <a:stCxn id="23" idx="2"/>
            <a:endCxn id="24" idx="6"/>
          </p:cNvCxnSpPr>
          <p:nvPr/>
        </p:nvCxnSpPr>
        <p:spPr>
          <a:xfrm flipH="1">
            <a:off x="5508104" y="3573016"/>
            <a:ext cx="792088" cy="0"/>
          </a:xfrm>
          <a:prstGeom prst="line">
            <a:avLst/>
          </a:prstGeom>
          <a:ln w="381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20" idx="6"/>
            <a:endCxn id="24" idx="2"/>
          </p:cNvCxnSpPr>
          <p:nvPr/>
        </p:nvCxnSpPr>
        <p:spPr>
          <a:xfrm>
            <a:off x="4283968" y="3573016"/>
            <a:ext cx="792088" cy="0"/>
          </a:xfrm>
          <a:prstGeom prst="line">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9"/>
          <p:cNvSpPr>
            <a:spLocks noChangeArrowheads="1"/>
          </p:cNvSpPr>
          <p:nvPr/>
        </p:nvSpPr>
        <p:spPr bwMode="auto">
          <a:xfrm>
            <a:off x="395537" y="4149080"/>
            <a:ext cx="6624735"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Al analizar un nodo </a:t>
            </a:r>
            <a:r>
              <a:rPr lang="es-MX" sz="2200" i="1" dirty="0" smtClean="0"/>
              <a:t>i</a:t>
            </a:r>
            <a:r>
              <a:rPr lang="es-MX" sz="2200" dirty="0" smtClean="0"/>
              <a:t>, habría dos alternativas:</a:t>
            </a:r>
          </a:p>
          <a:p>
            <a:pPr marL="457200" indent="-457200" algn="just">
              <a:buFont typeface="+mj-lt"/>
              <a:buAutoNum type="arabicPeriod"/>
            </a:pPr>
            <a:r>
              <a:rPr lang="es-MX" sz="2200" dirty="0" smtClean="0"/>
              <a:t>Agregar </a:t>
            </a:r>
            <a:r>
              <a:rPr lang="es-MX" sz="2200" i="1" dirty="0" smtClean="0"/>
              <a:t>i</a:t>
            </a:r>
            <a:r>
              <a:rPr lang="es-MX" sz="2200" dirty="0" smtClean="0"/>
              <a:t> a </a:t>
            </a:r>
            <a:r>
              <a:rPr lang="es-MX" sz="2200" i="1" dirty="0" smtClean="0"/>
              <a:t>IS</a:t>
            </a:r>
            <a:r>
              <a:rPr lang="es-MX" sz="2200" dirty="0" smtClean="0"/>
              <a:t>, de esta forma la máxima suma de pesos sería </a:t>
            </a:r>
            <a:r>
              <a:rPr lang="es-MX" sz="2200" i="1" dirty="0" err="1" smtClean="0"/>
              <a:t>w</a:t>
            </a:r>
            <a:r>
              <a:rPr lang="es-MX" i="1" dirty="0" err="1" smtClean="0"/>
              <a:t>i</a:t>
            </a:r>
            <a:r>
              <a:rPr lang="es-MX" sz="2200" dirty="0" smtClean="0"/>
              <a:t> mas la sumatoria de pesos del </a:t>
            </a:r>
            <a:r>
              <a:rPr lang="es-MX" sz="2200" i="1" dirty="0" smtClean="0"/>
              <a:t>IS</a:t>
            </a:r>
            <a:r>
              <a:rPr lang="es-MX" sz="2200" dirty="0" smtClean="0"/>
              <a:t> óptimo para los nodos restantes </a:t>
            </a:r>
            <a:r>
              <a:rPr lang="es-MX" sz="2200" i="1" dirty="0" smtClean="0"/>
              <a:t>1</a:t>
            </a:r>
            <a:r>
              <a:rPr lang="es-MX" sz="2200" dirty="0" smtClean="0"/>
              <a:t> a </a:t>
            </a:r>
            <a:r>
              <a:rPr lang="es-MX" sz="2200" i="1" dirty="0" smtClean="0"/>
              <a:t>i-2</a:t>
            </a:r>
          </a:p>
          <a:p>
            <a:pPr marL="457200" indent="-457200" algn="just">
              <a:buFont typeface="+mj-lt"/>
              <a:buAutoNum type="arabicPeriod"/>
            </a:pPr>
            <a:r>
              <a:rPr lang="es-MX" sz="2200" dirty="0" smtClean="0"/>
              <a:t>No agregar </a:t>
            </a:r>
            <a:r>
              <a:rPr lang="es-MX" sz="2200" i="1" dirty="0"/>
              <a:t>i</a:t>
            </a:r>
            <a:r>
              <a:rPr lang="es-MX" sz="2200" dirty="0"/>
              <a:t> a </a:t>
            </a:r>
            <a:r>
              <a:rPr lang="es-MX" sz="2200" i="1" dirty="0"/>
              <a:t>IS</a:t>
            </a:r>
            <a:r>
              <a:rPr lang="es-MX" sz="2200" dirty="0"/>
              <a:t>, de esta forma la máxima suma de pesos sería </a:t>
            </a:r>
            <a:r>
              <a:rPr lang="es-MX" sz="2200" dirty="0" smtClean="0"/>
              <a:t>la </a:t>
            </a:r>
            <a:r>
              <a:rPr lang="es-MX" sz="2200" dirty="0"/>
              <a:t>sumatoria de pesos del </a:t>
            </a:r>
            <a:r>
              <a:rPr lang="es-MX" sz="2200" i="1" dirty="0"/>
              <a:t>IS</a:t>
            </a:r>
            <a:r>
              <a:rPr lang="es-MX" sz="2200" dirty="0"/>
              <a:t> óptimo para los nodos restantes </a:t>
            </a:r>
            <a:r>
              <a:rPr lang="es-MX" sz="2200" i="1" dirty="0"/>
              <a:t>1</a:t>
            </a:r>
            <a:r>
              <a:rPr lang="es-MX" sz="2200" dirty="0"/>
              <a:t> a </a:t>
            </a:r>
            <a:r>
              <a:rPr lang="es-MX" sz="2200" i="1" dirty="0" smtClean="0"/>
              <a:t>i-1</a:t>
            </a:r>
            <a:endParaRPr lang="es-MX" sz="2200" i="1" dirty="0"/>
          </a:p>
          <a:p>
            <a:pPr algn="just"/>
            <a:endParaRPr lang="es-MX" sz="2200" i="1" dirty="0" smtClean="0"/>
          </a:p>
        </p:txBody>
      </p:sp>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171" y="4797152"/>
            <a:ext cx="14573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1" name="30 Conector recto"/>
          <p:cNvCxnSpPr/>
          <p:nvPr/>
        </p:nvCxnSpPr>
        <p:spPr>
          <a:xfrm>
            <a:off x="3995936" y="5184488"/>
            <a:ext cx="2880320"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34 Llamada rectangular"/>
          <p:cNvSpPr/>
          <p:nvPr/>
        </p:nvSpPr>
        <p:spPr>
          <a:xfrm>
            <a:off x="6300191" y="3933056"/>
            <a:ext cx="2736303" cy="576064"/>
          </a:xfrm>
          <a:prstGeom prst="wedgeRectCallout">
            <a:avLst>
              <a:gd name="adj1" fmla="val 28391"/>
              <a:gd name="adj2" fmla="val 90929"/>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rgbClr val="FF0000"/>
                </a:solidFill>
                <a:latin typeface="Arial" panose="020B0604020202020204" pitchFamily="34" charset="0"/>
                <a:cs typeface="Arial" panose="020B0604020202020204" pitchFamily="34" charset="0"/>
              </a:rPr>
              <a:t>Si las conociéramos …</a:t>
            </a:r>
            <a:endParaRPr lang="es-CO" dirty="0">
              <a:solidFill>
                <a:srgbClr val="FF0000"/>
              </a:solidFill>
              <a:latin typeface="Arial" panose="020B0604020202020204" pitchFamily="34" charset="0"/>
              <a:cs typeface="Arial" panose="020B0604020202020204" pitchFamily="34" charset="0"/>
            </a:endParaRPr>
          </a:p>
        </p:txBody>
      </p:sp>
      <p:cxnSp>
        <p:nvCxnSpPr>
          <p:cNvPr id="36" name="35 Conector recto"/>
          <p:cNvCxnSpPr/>
          <p:nvPr/>
        </p:nvCxnSpPr>
        <p:spPr>
          <a:xfrm>
            <a:off x="971600" y="5517232"/>
            <a:ext cx="5616624"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3649544" y="6192600"/>
            <a:ext cx="3240360"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957952" y="6521576"/>
            <a:ext cx="5184576"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9" name="Rectangle 8"/>
          <p:cNvSpPr>
            <a:spLocks noChangeArrowheads="1"/>
          </p:cNvSpPr>
          <p:nvPr/>
        </p:nvSpPr>
        <p:spPr bwMode="auto">
          <a:xfrm>
            <a:off x="107504" y="116632"/>
            <a:ext cx="8928991"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200" dirty="0">
                <a:cs typeface="Arial" charset="0"/>
              </a:rPr>
              <a:t>Máxima suma de elementos independientes</a:t>
            </a:r>
            <a:endParaRPr lang="es-CO" sz="3200" dirty="0">
              <a:cs typeface="Arial" charset="0"/>
            </a:endParaRPr>
          </a:p>
        </p:txBody>
      </p:sp>
    </p:spTree>
    <p:extLst>
      <p:ext uri="{BB962C8B-B14F-4D97-AF65-F5344CB8AC3E}">
        <p14:creationId xmlns:p14="http://schemas.microsoft.com/office/powerpoint/2010/main" val="413625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3" grpId="0" animBg="1"/>
      <p:bldP spid="24" grpId="0"/>
      <p:bldP spid="27" grpId="0"/>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dirty="0"/>
              <a:t>Solución </a:t>
            </a:r>
            <a:r>
              <a:rPr lang="es-MX" sz="3600" dirty="0" err="1"/>
              <a:t>bottom</a:t>
            </a:r>
            <a:r>
              <a:rPr lang="es-MX" sz="3600" dirty="0"/>
              <a:t>-up </a:t>
            </a:r>
            <a:r>
              <a:rPr lang="es-MX" sz="3600" dirty="0" smtClean="0"/>
              <a:t>(iterativa)</a:t>
            </a:r>
            <a:endParaRPr lang="es-MX" sz="3600" dirty="0"/>
          </a:p>
        </p:txBody>
      </p:sp>
      <p:sp>
        <p:nvSpPr>
          <p:cNvPr id="10" name="Rectangle 9"/>
          <p:cNvSpPr>
            <a:spLocks noChangeArrowheads="1"/>
          </p:cNvSpPr>
          <p:nvPr/>
        </p:nvSpPr>
        <p:spPr bwMode="auto">
          <a:xfrm>
            <a:off x="395536" y="1124744"/>
            <a:ext cx="8281169" cy="27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err="1" smtClean="0"/>
              <a:t>function</a:t>
            </a:r>
            <a:r>
              <a:rPr lang="es-MX" sz="2200" dirty="0" smtClean="0"/>
              <a:t> MIS(</a:t>
            </a:r>
            <a:r>
              <a:rPr lang="es-MX" sz="2200" dirty="0" err="1" smtClean="0"/>
              <a:t>w,n</a:t>
            </a:r>
            <a:r>
              <a:rPr lang="es-MX" sz="2200" dirty="0"/>
              <a:t>){</a:t>
            </a:r>
          </a:p>
          <a:p>
            <a:pPr algn="just"/>
            <a:r>
              <a:rPr lang="es-MX" sz="2200" dirty="0" smtClean="0"/>
              <a:t>   M[0] </a:t>
            </a:r>
            <a:r>
              <a:rPr lang="es-MX" sz="2200" dirty="0"/>
              <a:t>= </a:t>
            </a:r>
            <a:r>
              <a:rPr lang="es-MX" sz="2200" dirty="0" smtClean="0"/>
              <a:t>0</a:t>
            </a:r>
          </a:p>
          <a:p>
            <a:pPr algn="just"/>
            <a:r>
              <a:rPr lang="es-MX" sz="2200" dirty="0"/>
              <a:t> </a:t>
            </a:r>
            <a:r>
              <a:rPr lang="es-MX" sz="2200" dirty="0" smtClean="0"/>
              <a:t>  M[1] </a:t>
            </a:r>
            <a:r>
              <a:rPr lang="es-MX" sz="2200" dirty="0"/>
              <a:t>= </a:t>
            </a:r>
            <a:r>
              <a:rPr lang="es-MX" sz="2200" dirty="0" smtClean="0"/>
              <a:t>w[1]</a:t>
            </a:r>
            <a:endParaRPr lang="es-MX" sz="2200" dirty="0"/>
          </a:p>
          <a:p>
            <a:pPr algn="just"/>
            <a:r>
              <a:rPr lang="es-MX" sz="2200" dirty="0"/>
              <a:t>   </a:t>
            </a:r>
            <a:r>
              <a:rPr lang="es-MX" sz="2200" dirty="0" err="1"/>
              <a:t>for</a:t>
            </a:r>
            <a:r>
              <a:rPr lang="es-MX" sz="2200" dirty="0"/>
              <a:t> </a:t>
            </a:r>
            <a:r>
              <a:rPr lang="es-MX" sz="2200" dirty="0" smtClean="0"/>
              <a:t>j=2:n</a:t>
            </a:r>
          </a:p>
          <a:p>
            <a:pPr algn="just"/>
            <a:r>
              <a:rPr lang="es-MX" sz="2200" dirty="0"/>
              <a:t> </a:t>
            </a:r>
            <a:r>
              <a:rPr lang="es-MX" sz="2200" dirty="0" smtClean="0"/>
              <a:t>     M[i] </a:t>
            </a:r>
            <a:r>
              <a:rPr lang="es-MX" sz="2200" dirty="0"/>
              <a:t>= </a:t>
            </a:r>
            <a:r>
              <a:rPr lang="es-MX" sz="2200" dirty="0" smtClean="0"/>
              <a:t>MAX(w[i]+M[i-2], M[i-1])</a:t>
            </a:r>
            <a:endParaRPr lang="es-MX" sz="2200" dirty="0"/>
          </a:p>
          <a:p>
            <a:pPr algn="just"/>
            <a:r>
              <a:rPr lang="es-MX" sz="2200" dirty="0"/>
              <a:t>   </a:t>
            </a:r>
            <a:r>
              <a:rPr lang="es-MX" sz="2200" dirty="0" err="1"/>
              <a:t>return</a:t>
            </a:r>
            <a:r>
              <a:rPr lang="es-MX" sz="2200" dirty="0"/>
              <a:t> </a:t>
            </a:r>
            <a:r>
              <a:rPr lang="es-MX" sz="2200" dirty="0" smtClean="0"/>
              <a:t>M[n]</a:t>
            </a:r>
            <a:endParaRPr lang="es-MX" sz="2200" dirty="0"/>
          </a:p>
          <a:p>
            <a:pPr algn="just"/>
            <a:r>
              <a:rPr lang="es-MX" sz="2200" dirty="0"/>
              <a:t>}</a:t>
            </a:r>
          </a:p>
          <a:p>
            <a:pPr algn="just"/>
            <a:endParaRPr lang="es-MX" sz="2200" dirty="0" smtClean="0"/>
          </a:p>
        </p:txBody>
      </p:sp>
      <p:sp>
        <p:nvSpPr>
          <p:cNvPr id="5" name="Rectangle 9"/>
          <p:cNvSpPr>
            <a:spLocks noChangeArrowheads="1"/>
          </p:cNvSpPr>
          <p:nvPr/>
        </p:nvSpPr>
        <p:spPr bwMode="auto">
          <a:xfrm>
            <a:off x="395536" y="3789040"/>
            <a:ext cx="5544616"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Ejemplo:</a:t>
            </a:r>
            <a:r>
              <a:rPr lang="es-MX" sz="2200" dirty="0" smtClean="0"/>
              <a:t> para </a:t>
            </a:r>
            <a:r>
              <a:rPr lang="es-MX" sz="2200" i="1" dirty="0" smtClean="0"/>
              <a:t>n =</a:t>
            </a:r>
            <a:r>
              <a:rPr lang="es-MX" sz="2200" dirty="0" smtClean="0"/>
              <a:t> 4 y </a:t>
            </a:r>
            <a:r>
              <a:rPr lang="es-MX" sz="2200" i="1" dirty="0" err="1" smtClean="0"/>
              <a:t>w</a:t>
            </a:r>
            <a:r>
              <a:rPr lang="es-MX" i="1" dirty="0" err="1" smtClean="0"/>
              <a:t>i</a:t>
            </a:r>
            <a:r>
              <a:rPr lang="es-MX" sz="2200" dirty="0" smtClean="0"/>
              <a:t> = {5, 6, 7, 8}</a:t>
            </a:r>
          </a:p>
        </p:txBody>
      </p:sp>
      <p:sp>
        <p:nvSpPr>
          <p:cNvPr id="15" name="Rectangle 9"/>
          <p:cNvSpPr>
            <a:spLocks noChangeArrowheads="1"/>
          </p:cNvSpPr>
          <p:nvPr/>
        </p:nvSpPr>
        <p:spPr bwMode="auto">
          <a:xfrm>
            <a:off x="251520" y="5661248"/>
            <a:ext cx="5256584"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¿Cuál es la eficiencia de este algoritmo?</a:t>
            </a:r>
          </a:p>
        </p:txBody>
      </p:sp>
      <mc:AlternateContent xmlns:mc="http://schemas.openxmlformats.org/markup-compatibility/2006" xmlns:a14="http://schemas.microsoft.com/office/drawing/2010/main">
        <mc:Choice Requires="a14">
          <p:sp>
            <p:nvSpPr>
              <p:cNvPr id="16" name="Rectangle 9"/>
              <p:cNvSpPr>
                <a:spLocks noChangeArrowheads="1"/>
              </p:cNvSpPr>
              <p:nvPr/>
            </p:nvSpPr>
            <p:spPr bwMode="auto">
              <a:xfrm>
                <a:off x="5508104" y="5661248"/>
                <a:ext cx="3528392" cy="9361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solidFill>
                      <a:srgbClr val="FF0000"/>
                    </a:solidFill>
                  </a:rPr>
                  <a:t>O(</a:t>
                </a:r>
                <a:r>
                  <a:rPr lang="es-MX" sz="2200" i="1" dirty="0" smtClean="0">
                    <a:solidFill>
                      <a:srgbClr val="FF0000"/>
                    </a:solidFill>
                  </a:rPr>
                  <a:t>n</a:t>
                </a:r>
                <a:r>
                  <a:rPr lang="es-MX" sz="2200" dirty="0" smtClean="0">
                    <a:solidFill>
                      <a:srgbClr val="FF0000"/>
                    </a:solidFill>
                  </a:rPr>
                  <a:t>)</a:t>
                </a:r>
                <a:r>
                  <a:rPr lang="es-MX" sz="2200" dirty="0" smtClean="0">
                    <a:solidFill>
                      <a:schemeClr val="tx1"/>
                    </a:solidFill>
                  </a:rPr>
                  <a:t>, sin duda mucho mejor que </a:t>
                </a:r>
                <a:r>
                  <a:rPr lang="es-MX" sz="2200" dirty="0">
                    <a:solidFill>
                      <a:schemeClr val="tx1"/>
                    </a:solidFill>
                  </a:rPr>
                  <a:t>O(</a:t>
                </a:r>
                <a14:m>
                  <m:oMath xmlns:m="http://schemas.openxmlformats.org/officeDocument/2006/math">
                    <m:sSup>
                      <m:sSupPr>
                        <m:ctrlPr>
                          <a:rPr lang="es-MX" sz="2000" b="1" i="1" smtClean="0">
                            <a:solidFill>
                              <a:schemeClr val="tx1"/>
                            </a:solidFill>
                            <a:latin typeface="Cambria Math"/>
                          </a:rPr>
                        </m:ctrlPr>
                      </m:sSupPr>
                      <m:e>
                        <m:r>
                          <a:rPr lang="es-MX" sz="2000" b="1" i="1" smtClean="0">
                            <a:solidFill>
                              <a:schemeClr val="tx1"/>
                            </a:solidFill>
                            <a:latin typeface="Cambria Math"/>
                          </a:rPr>
                          <m:t>𝟐</m:t>
                        </m:r>
                      </m:e>
                      <m:sup>
                        <m:r>
                          <a:rPr lang="es-MX" sz="2000" b="1" i="1" smtClean="0">
                            <a:solidFill>
                              <a:schemeClr val="tx1"/>
                            </a:solidFill>
                            <a:latin typeface="Cambria Math"/>
                          </a:rPr>
                          <m:t>𝒏</m:t>
                        </m:r>
                        <m:r>
                          <a:rPr lang="es-MX" sz="2000" b="1" i="1" smtClean="0">
                            <a:solidFill>
                              <a:schemeClr val="tx1"/>
                            </a:solidFill>
                            <a:latin typeface="Cambria Math"/>
                          </a:rPr>
                          <m:t>+</m:t>
                        </m:r>
                        <m:r>
                          <a:rPr lang="es-MX" sz="2000" b="1" i="1" smtClean="0">
                            <a:solidFill>
                              <a:schemeClr val="tx1"/>
                            </a:solidFill>
                            <a:latin typeface="Cambria Math"/>
                          </a:rPr>
                          <m:t>𝟏</m:t>
                        </m:r>
                      </m:sup>
                    </m:sSup>
                  </m:oMath>
                </a14:m>
                <a:r>
                  <a:rPr lang="es-MX" sz="2200" dirty="0">
                    <a:solidFill>
                      <a:schemeClr val="tx1"/>
                    </a:solidFill>
                  </a:rPr>
                  <a:t>)</a:t>
                </a:r>
                <a:endParaRPr lang="es-MX" sz="2200" dirty="0" smtClean="0"/>
              </a:p>
            </p:txBody>
          </p:sp>
        </mc:Choice>
        <mc:Fallback xmlns="">
          <p:sp>
            <p:nvSpPr>
              <p:cNvPr id="16" name="Rectangle 9"/>
              <p:cNvSpPr>
                <a:spLocks noRot="1" noChangeAspect="1" noMove="1" noResize="1" noEditPoints="1" noAdjustHandles="1" noChangeArrowheads="1" noChangeShapeType="1" noTextEdit="1"/>
              </p:cNvSpPr>
              <p:nvPr/>
            </p:nvSpPr>
            <p:spPr bwMode="auto">
              <a:xfrm>
                <a:off x="5508104" y="5661248"/>
                <a:ext cx="3528392" cy="936104"/>
              </a:xfrm>
              <a:prstGeom prst="rect">
                <a:avLst/>
              </a:prstGeom>
              <a:blipFill rotWithShape="1">
                <a:blip r:embed="rId2"/>
                <a:stretch>
                  <a:fillRect l="-2249" t="-3268" r="-24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graphicFrame>
        <p:nvGraphicFramePr>
          <p:cNvPr id="3" name="2 Tabla"/>
          <p:cNvGraphicFramePr>
            <a:graphicFrameLocks noGrp="1"/>
          </p:cNvGraphicFramePr>
          <p:nvPr>
            <p:extLst>
              <p:ext uri="{D42A27DB-BD31-4B8C-83A1-F6EECF244321}">
                <p14:modId xmlns:p14="http://schemas.microsoft.com/office/powerpoint/2010/main" val="676322182"/>
              </p:ext>
            </p:extLst>
          </p:nvPr>
        </p:nvGraphicFramePr>
        <p:xfrm>
          <a:off x="2267744" y="4509120"/>
          <a:ext cx="3672408" cy="741680"/>
        </p:xfrm>
        <a:graphic>
          <a:graphicData uri="http://schemas.openxmlformats.org/drawingml/2006/table">
            <a:tbl>
              <a:tblPr firstRow="1" bandRow="1">
                <a:tableStyleId>{5C22544A-7EE6-4342-B048-85BDC9FD1C3A}</a:tableStyleId>
              </a:tblPr>
              <a:tblGrid>
                <a:gridCol w="612067"/>
                <a:gridCol w="612067"/>
                <a:gridCol w="612067"/>
                <a:gridCol w="612069"/>
                <a:gridCol w="612069"/>
                <a:gridCol w="612069"/>
              </a:tblGrid>
              <a:tr h="370840">
                <a:tc>
                  <a:txBody>
                    <a:bodyPr/>
                    <a:lstStyle/>
                    <a:p>
                      <a:pPr algn="ctr"/>
                      <a:r>
                        <a:rPr lang="es-MX" b="0" dirty="0" smtClean="0">
                          <a:solidFill>
                            <a:schemeClr val="tx1"/>
                          </a:solidFill>
                          <a:latin typeface="Arial" panose="020B0604020202020204" pitchFamily="34" charset="0"/>
                          <a:cs typeface="Arial" panose="020B0604020202020204" pitchFamily="34" charset="0"/>
                        </a:rPr>
                        <a:t>i</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0</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1</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2</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3</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4</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b="0" dirty="0" smtClean="0">
                          <a:solidFill>
                            <a:schemeClr val="tx1"/>
                          </a:solidFill>
                          <a:latin typeface="Arial" panose="020B0604020202020204" pitchFamily="34" charset="0"/>
                          <a:cs typeface="Arial" panose="020B0604020202020204" pitchFamily="34" charset="0"/>
                        </a:rPr>
                        <a:t>M</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0</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5</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 name="1 Tabla"/>
          <p:cNvGraphicFramePr>
            <a:graphicFrameLocks noGrp="1"/>
          </p:cNvGraphicFramePr>
          <p:nvPr>
            <p:extLst>
              <p:ext uri="{D42A27DB-BD31-4B8C-83A1-F6EECF244321}">
                <p14:modId xmlns:p14="http://schemas.microsoft.com/office/powerpoint/2010/main" val="2807392789"/>
              </p:ext>
            </p:extLst>
          </p:nvPr>
        </p:nvGraphicFramePr>
        <p:xfrm>
          <a:off x="4108888" y="4882808"/>
          <a:ext cx="1836207" cy="370840"/>
        </p:xfrm>
        <a:graphic>
          <a:graphicData uri="http://schemas.openxmlformats.org/drawingml/2006/table">
            <a:tbl>
              <a:tblPr firstRow="1" bandRow="1">
                <a:tableStyleId>{5C22544A-7EE6-4342-B048-85BDC9FD1C3A}</a:tableStyleId>
              </a:tblPr>
              <a:tblGrid>
                <a:gridCol w="612069"/>
                <a:gridCol w="612069"/>
                <a:gridCol w="612069"/>
              </a:tblGrid>
              <a:tr h="370840">
                <a:tc>
                  <a:txBody>
                    <a:bodyPr/>
                    <a:lstStyle/>
                    <a:p>
                      <a:pPr algn="ctr"/>
                      <a:r>
                        <a:rPr lang="es-MX" b="0" dirty="0" smtClean="0">
                          <a:solidFill>
                            <a:schemeClr val="tx1"/>
                          </a:solidFill>
                          <a:latin typeface="Arial" panose="020B0604020202020204" pitchFamily="34" charset="0"/>
                          <a:cs typeface="Arial" panose="020B0604020202020204" pitchFamily="34" charset="0"/>
                        </a:rPr>
                        <a:t>6</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12</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14</a:t>
                      </a:r>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22085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179512" y="188640"/>
            <a:ext cx="8712968"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200" dirty="0" smtClean="0"/>
              <a:t>Conjunto de elementos de la solución optima</a:t>
            </a:r>
            <a:endParaRPr lang="es-ES" sz="3200" dirty="0"/>
          </a:p>
        </p:txBody>
      </p:sp>
      <p:sp>
        <p:nvSpPr>
          <p:cNvPr id="10" name="Rectangle 9"/>
          <p:cNvSpPr>
            <a:spLocks noChangeArrowheads="1"/>
          </p:cNvSpPr>
          <p:nvPr/>
        </p:nvSpPr>
        <p:spPr bwMode="auto">
          <a:xfrm>
            <a:off x="395536" y="1196752"/>
            <a:ext cx="8281169"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Notemos que con el algoritmo anterior se obtiene la máxima sumatoria de pesos, sin embargo no se obtiene el conjunto de nodos como tal. </a:t>
            </a:r>
          </a:p>
          <a:p>
            <a:pPr algn="just"/>
            <a:endParaRPr lang="es-MX" sz="2200" dirty="0"/>
          </a:p>
          <a:p>
            <a:pPr algn="just"/>
            <a:r>
              <a:rPr lang="es-MX" sz="2200" dirty="0" smtClean="0"/>
              <a:t>Para obtener dicho conjunto hay varias alternativas. La más evidente es modificar el algoritmo para que además de ir calculando la sumatoria en cada llamado se vaya acumulando el nodo correspondiente. Esta alternativa requiere memoria O(n) adicional.</a:t>
            </a:r>
          </a:p>
          <a:p>
            <a:pPr algn="just"/>
            <a:endParaRPr lang="es-MX" sz="2200" dirty="0"/>
          </a:p>
          <a:p>
            <a:pPr algn="just"/>
            <a:r>
              <a:rPr lang="es-MX" sz="2200" dirty="0" smtClean="0"/>
              <a:t>Otra alternativa más económica es utilizar el resultado final para inferir sistemáticamente los nodos elegidos. Esta alternativa se conoce como ‘</a:t>
            </a:r>
            <a:r>
              <a:rPr lang="es-MX" sz="2200" dirty="0" err="1" smtClean="0"/>
              <a:t>backtracking</a:t>
            </a:r>
            <a:r>
              <a:rPr lang="es-MX" sz="2200" dirty="0" smtClean="0"/>
              <a:t>’, casi no requiere de memoria y no altera la eficiencia final del algoritmo.</a:t>
            </a:r>
          </a:p>
        </p:txBody>
      </p:sp>
    </p:spTree>
    <p:extLst>
      <p:ext uri="{BB962C8B-B14F-4D97-AF65-F5344CB8AC3E}">
        <p14:creationId xmlns:p14="http://schemas.microsoft.com/office/powerpoint/2010/main" val="3413575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45765</TotalTime>
  <Words>1085</Words>
  <Application>Microsoft Office PowerPoint</Application>
  <PresentationFormat>Presentación en pantalla (4:3)</PresentationFormat>
  <Paragraphs>192</Paragraphs>
  <Slides>12</Slides>
  <Notes>2</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Análisis y diseño de algoritmos – Clase 08</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Nacional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Julian Moreno</dc:creator>
  <cp:lastModifiedBy>jmoreno</cp:lastModifiedBy>
  <cp:revision>1004</cp:revision>
  <dcterms:created xsi:type="dcterms:W3CDTF">2005-07-02T15:39:33Z</dcterms:created>
  <dcterms:modified xsi:type="dcterms:W3CDTF">2014-04-02T14:18:54Z</dcterms:modified>
</cp:coreProperties>
</file>