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16"/>
  </p:notesMasterIdLst>
  <p:handoutMasterIdLst>
    <p:handoutMasterId r:id="rId17"/>
  </p:handoutMasterIdLst>
  <p:sldIdLst>
    <p:sldId id="353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0" r:id="rId13"/>
    <p:sldId id="421" r:id="rId14"/>
    <p:sldId id="386" r:id="rId15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66CC"/>
    <a:srgbClr val="7C9DDE"/>
    <a:srgbClr val="669900"/>
    <a:srgbClr val="0033CC"/>
    <a:srgbClr val="006600"/>
    <a:srgbClr val="003300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6" autoAdjust="0"/>
    <p:restoredTop sz="97691" autoAdjust="0"/>
  </p:normalViewPr>
  <p:slideViewPr>
    <p:cSldViewPr>
      <p:cViewPr>
        <p:scale>
          <a:sx n="70" d="100"/>
          <a:sy n="70" d="100"/>
        </p:scale>
        <p:origin x="-67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notesViewPr>
    <p:cSldViewPr>
      <p:cViewPr varScale="1">
        <p:scale>
          <a:sx n="84" d="100"/>
          <a:sy n="84" d="100"/>
        </p:scale>
        <p:origin x="-19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E875531-5D49-44E8-8874-8166AE1702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16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1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61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CFD9141-B8DF-4D85-B36E-B4713498C58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461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874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89F47D7-ED18-43F2-84AC-CAED97AC3664}" type="slidenum">
              <a:rPr lang="es-ES" sz="1300"/>
              <a:pPr algn="r" eaLnBrk="1" hangingPunct="1"/>
              <a:t>1</a:t>
            </a:fld>
            <a:endParaRPr lang="es-E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700" tIns="49350" rIns="98700" bIns="49350"/>
          <a:lstStyle/>
          <a:p>
            <a:pPr eaLnBrk="1" hangingPunct="1"/>
            <a:endParaRPr lang="es-CO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FCCF-B39C-4FDC-8FA3-A1E21B7C0DCF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13D68-1F99-4A06-817A-FC02A71572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D90F-047A-44BA-A2CE-87D6E7BFA1C6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0BF9D-A7DD-4FB0-9F2E-CCD733319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4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CA96-5F9B-4D18-8E13-DC1525E51683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100F-6B2E-480E-9BD0-B1BDBD3460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2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FB037-7A82-457F-9744-5FE4C09E9E2D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456C7-68CB-4771-B288-D31425D924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3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5D08A-CCF7-4E4F-BD55-12E23676E62C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9A2E-96E0-498F-ACCB-C93D4CD2D2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3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1C49-5607-4EEC-BD28-DD86855AA665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A314-B29F-40C7-BBE7-2EAE87498DC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7FED9-CA48-4647-8716-ABA2CF6B902D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7B470-CE00-4899-9B15-2905BF4C271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5B900-94F0-4522-8114-6B68B8F30C34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6FE0E-343B-4829-8615-D27424E10A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0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977B-73B6-4F1B-9EA2-97EE1AD07BB5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FC3F1-2F99-4CB2-A5BA-4631BCA857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F602C-4000-4154-A1F7-E299ADA2BACC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B4F-3108-4988-800B-2CEDF82240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B6DB2-21E6-4505-A10A-165AEA086165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75ED-917B-459B-8C58-D9D4D98EB3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A566C-F4B4-4E80-83DA-5BD58E111222}" type="datetime1">
              <a:rPr lang="es-ES"/>
              <a:pPr>
                <a:defRPr/>
              </a:pPr>
              <a:t>02/04/2014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B9C91C-AB20-4B25-8037-AF8DAAB226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5688013" cy="1143000"/>
          </a:xfrm>
        </p:spPr>
        <p:txBody>
          <a:bodyPr/>
          <a:lstStyle/>
          <a:p>
            <a:pPr algn="l" eaLnBrk="1" hangingPunct="1"/>
            <a:r>
              <a:rPr lang="es-CO" sz="4000" dirty="0" smtClean="0">
                <a:latin typeface="Arial" charset="0"/>
              </a:rPr>
              <a:t>Análisis y diseño de algoritmos – Clase </a:t>
            </a:r>
            <a:r>
              <a:rPr lang="es-CO" sz="4000" dirty="0" smtClean="0">
                <a:latin typeface="Arial" charset="0"/>
              </a:rPr>
              <a:t>09</a:t>
            </a:r>
            <a:endParaRPr lang="es-ES" sz="4000" dirty="0" smtClean="0">
              <a:latin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2"/>
            <a:ext cx="8135938" cy="316907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s-CO" sz="2400" b="1" dirty="0" smtClean="0">
                <a:latin typeface="Arial" charset="0"/>
                <a:cs typeface="Arial" charset="0"/>
              </a:rPr>
              <a:t>Contenido</a:t>
            </a:r>
          </a:p>
          <a:p>
            <a:pPr eaLnBrk="1" hangingPunct="1">
              <a:buFont typeface="Wingdings" pitchFamily="2" charset="2"/>
              <a:buNone/>
            </a:pPr>
            <a:endParaRPr lang="es-CO" sz="2400" b="1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s-CO" sz="2400" dirty="0">
                <a:latin typeface="Arial" charset="0"/>
                <a:cs typeface="Arial" charset="0"/>
              </a:rPr>
              <a:t>Problema de corte de cable con precios </a:t>
            </a:r>
            <a:r>
              <a:rPr lang="es-CO" sz="2400" dirty="0" smtClean="0">
                <a:latin typeface="Arial" charset="0"/>
                <a:cs typeface="Arial" charset="0"/>
              </a:rPr>
              <a:t>variables</a:t>
            </a:r>
          </a:p>
          <a:p>
            <a:pPr eaLnBrk="1" hangingPunct="1"/>
            <a:r>
              <a:rPr lang="es-CO" sz="2400" dirty="0" smtClean="0">
                <a:latin typeface="Arial" charset="0"/>
                <a:cs typeface="Arial" charset="0"/>
              </a:rPr>
              <a:t>Problema </a:t>
            </a:r>
            <a:r>
              <a:rPr lang="es-CO" sz="2400" dirty="0" err="1">
                <a:latin typeface="Arial" charset="0"/>
                <a:cs typeface="Arial" charset="0"/>
              </a:rPr>
              <a:t>Knapsack</a:t>
            </a:r>
            <a:endParaRPr lang="es-MX" sz="2400" dirty="0" smtClean="0">
              <a:latin typeface="Arial" charset="0"/>
              <a:cs typeface="Arial" charset="0"/>
            </a:endParaRP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0" y="5930900"/>
            <a:ext cx="914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CO" sz="2000"/>
              <a:t>Material elaborado por: Julián Moreno</a:t>
            </a:r>
          </a:p>
          <a:p>
            <a:pPr algn="ctr" eaLnBrk="1" hangingPunct="1"/>
            <a:endParaRPr lang="es-CO" sz="1400"/>
          </a:p>
          <a:p>
            <a:pPr algn="ctr" eaLnBrk="1" hangingPunct="1"/>
            <a:r>
              <a:rPr lang="es-CO" sz="2000"/>
              <a:t>Facultad de Minas, Departamento de Ciencias de la Computación y la Decisión</a:t>
            </a:r>
            <a:endParaRPr lang="es-ES" sz="2000"/>
          </a:p>
        </p:txBody>
      </p:sp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15888"/>
            <a:ext cx="29972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484313"/>
            <a:ext cx="9144000" cy="144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4" name="3 Conector recto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325" y="-88"/>
            <a:ext cx="15355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Problema “</a:t>
            </a:r>
            <a:r>
              <a:rPr lang="es-MX" sz="3600" dirty="0" err="1" smtClean="0"/>
              <a:t>knapsack</a:t>
            </a:r>
            <a:r>
              <a:rPr lang="es-MX" sz="3600" dirty="0" smtClean="0"/>
              <a:t>”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9512" y="1052736"/>
            <a:ext cx="78943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Entrada:</a:t>
            </a:r>
            <a:r>
              <a:rPr lang="es-MX" sz="2200" dirty="0"/>
              <a:t> </a:t>
            </a:r>
            <a:r>
              <a:rPr lang="es-MX" sz="2200" dirty="0" smtClean="0"/>
              <a:t>Dados unos recursos limitados </a:t>
            </a:r>
            <a:r>
              <a:rPr lang="es-MX" sz="2200" i="1" dirty="0" smtClean="0"/>
              <a:t>R</a:t>
            </a:r>
            <a:r>
              <a:rPr lang="es-MX" sz="2200" dirty="0"/>
              <a:t> (entero y no negativo) y </a:t>
            </a:r>
            <a:r>
              <a:rPr lang="es-MX" sz="2200" dirty="0" smtClean="0"/>
              <a:t>un conjunto de </a:t>
            </a:r>
            <a:r>
              <a:rPr lang="es-MX" sz="2200" i="1" dirty="0" smtClean="0"/>
              <a:t>n</a:t>
            </a:r>
            <a:r>
              <a:rPr lang="es-MX" sz="2200" dirty="0" smtClean="0"/>
              <a:t> elementos cada uno con una ganancia </a:t>
            </a:r>
            <a:r>
              <a:rPr lang="es-MX" sz="2200" i="1" dirty="0" smtClean="0"/>
              <a:t>p</a:t>
            </a:r>
            <a:r>
              <a:rPr lang="es-MX" i="1" dirty="0" smtClean="0"/>
              <a:t>i</a:t>
            </a:r>
            <a:r>
              <a:rPr lang="es-MX" sz="2200" dirty="0" smtClean="0"/>
              <a:t> (no negativo) y un costo </a:t>
            </a:r>
            <a:r>
              <a:rPr lang="es-MX" sz="2200" i="1" dirty="0" smtClean="0"/>
              <a:t>c</a:t>
            </a:r>
            <a:r>
              <a:rPr lang="es-MX" i="1" dirty="0" smtClean="0"/>
              <a:t>i</a:t>
            </a:r>
            <a:r>
              <a:rPr lang="es-MX" sz="2200" dirty="0" smtClean="0"/>
              <a:t> (entero y no negativo)</a:t>
            </a:r>
          </a:p>
          <a:p>
            <a:pPr algn="just"/>
            <a:r>
              <a:rPr lang="es-MX" sz="2200" b="1" dirty="0" smtClean="0"/>
              <a:t>Salida</a:t>
            </a:r>
            <a:r>
              <a:rPr lang="es-MX" sz="2200" b="1" dirty="0"/>
              <a:t>:</a:t>
            </a:r>
            <a:r>
              <a:rPr lang="es-MX" sz="2200" dirty="0"/>
              <a:t> </a:t>
            </a:r>
            <a:r>
              <a:rPr lang="es-MX" sz="2200" dirty="0" smtClean="0"/>
              <a:t>Un subconjunto </a:t>
            </a:r>
            <a:r>
              <a:rPr lang="es-MX" sz="2200" i="1" dirty="0" smtClean="0"/>
              <a:t>S</a:t>
            </a:r>
            <a:r>
              <a:rPr lang="es-MX" sz="2200" dirty="0" smtClean="0"/>
              <a:t> de elementos que maximice las ganancias sin superar el limitante de recursos. En otras palabras: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01967"/>
              </p:ext>
            </p:extLst>
          </p:nvPr>
        </p:nvGraphicFramePr>
        <p:xfrm>
          <a:off x="3468218" y="4077072"/>
          <a:ext cx="51362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46"/>
                <a:gridCol w="1027246"/>
                <a:gridCol w="1027246"/>
                <a:gridCol w="1027246"/>
                <a:gridCol w="10272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p[i]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c[i]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AutoShape 4" descr="data:image/jpeg;base64,/9j/4AAQSkZJRgABAQAAAQABAAD/2wCEAAkGBxQSEhQUEBIQFBQVFBUVFBUUFRQWGhgWFBUYFxgeFhQYHSsgGRomGxcWITEjJSorMC4vGB8zODMtNzQtLysBCgoKDg0OGxAQGzUkICUsLCwsLC0sLCwvLCwsLCwsLCwsLSw1LCwsLCwsLCwsLCwsNCwsLCwsLDQsLCwsLCwsLP/AABEIAOQA3QMBIgACEQEDEQH/xAAcAAABBAMBAAAAAAAAAAAAAAAABAUGBwECAwj/xABFEAACAQMCAwUEBggFAQkBAAABAgMABBESIQUGMQcTQVFhInGBkRQjMkJSoRUzYnKCkrHBJFNzorJjFkODlMPS4fDxNP/EABkBAQADAQEAAAAAAAAAAAAAAAABAgMEBf/EACURAQEAAgEEAgMAAwEAAAAAAAABAhEDBBIhMUFRFCJxYaHwE//aAAwDAQACEQMRAD8AvGiiigKKKKAooooCiim+745bRSCKW5to5D0jeWNXOemEJyaBwqp+0a1V+IgXrSrEbXNk6yPGqTxlzKQVI+twUIz1AxVrg028xcCgvoHt7lNcbfAqw6MjfdYef9sigS8iXkk3DrSWclpHgjZmPViV6n1IwfjT7SLgfD/o1vBAG1CGKOINjGru0C5x4ZxTXzNzla2PszOWlIysEQ1ykeB059kHB3YgetBIaKp7i3aPfS5FtHBap5vmaX342Rfdhqh/EuK3kpzNf3reiymJf5ItIrDPqOPH5dGHTcmXw9IE1qsynoyn3EV5Tm4ejHLhnPm7ux+ZNanhkX+Wv51l+bh9Vt+Dn9x6wzWc15VgVoh9RNcRf6U0qfkGp34b2gcStSMXPfqPuXK68/8AiDD/AJ1ph1WGTLPpOTF6ToqvuR+1GC+ZYZlNvcH7KMQUk/05PE/snB99WCK6JduezXsUUUUQKKKKAooooCiiigKKKKAooooCiiig0mB0nTgNg6c9M42z8aqTkmxs5LRkngiku9Tred8qvL3wY69ZbJ65I8Kt6mDj3JdjevruraN5NvrAXjfbp9ZGQx+dEWIrylxI8NuFsZ3Y2kx/wMjknun8bdnPh4pn1G9WTULk7KuFsMPbOw/aubs/+rUus7ZYkWNNWlAFXU7ucDpl3JZveSaJiFdp/OL2aJb2pX6VOCQxwRDENmkKnqc7KDtnJ8MGr7C3AyxLO7nU8jks7sepZjuTSnn+4LcYvCx+x3EaDyQQq+3vZ2PxpHDc4rz+o5bc+34j0um4pMO75pdLjFNF21dp7wedNk9yPOuXLy68fDDViuDXQrm14PCqzCr9+MK6RX7DFcpr31A95xSCS8Un7WT5Lk/0rXj4st7YcvNjrTfGfEggggjYgjoQfAivTfZlxqS84bbzTbyFWVz+IxO0Zb46c/GvMNtmUlVITzz9r4LV09l3PqxiDh91EkWyxW80edDt4LIp3Vz55IYk9PHu4spje23z9ODmxuWPdJ4+1vUUUV0uUUUUUBRRRQFFFFAUUUUBRRRQFFIZ+M26HS9xbqfJpUB+RNKYLhHGY3Vx5qQw+YoOtFFFAUUUUFF9tnDGt71LpR9XcosbnymiB05PrHgD9w1XMvEiOrY9PH4Crz7beIwraR20zRobmUAO4z3UcRDySADcsBhQB1L1Sd8LMbWlvNIen0i4lddR8SIo8H5ke6ufk4Zllt0Yc9xx7SGa9fbEchycKDsSfRep+VOUXLt44ziBPR2bP5Aim7h830WXXpMjMjBRjOGyOmTsMeNSDlvg99xWZkjkEUaY72Tcqmeij8b+gx6kVM4ZPhXPnvvZiuOFzxk99rI/FDpYD3jGr8q46bfG8zH95nPzAxV2Q9jtnpxLPfSN4sZVG/ounb45qFc49mDcPQ3FsTcW67yBlHexD8WRs6DxIAI8sZInLg386/iuHVT1Zv8AquGEYbIZH/ZKSAfkc/nUz5c+mMoNvYxlevstGn+1iDTLoVhnCkH0FYtuHd9nuLWWbScMYYXcA+pUYq/b49/9/pW5S3etH/iFzHMe5vIJLeb7utSjg+BQnr8NqnfY/wAkwzRRX9yzzSLJJ3CnAjBikKLJoA3bKkjJOKqG4tBnu5RMjLv3cneKy+5H6VY3Y5zFPHewWTzyNbvFKscbBSFdB3gwQMjYP86TCb2d11qL5oooq6oooooCiiigKKKKArGazXC4nCKWYhVUFmJ6AAZJPpiga+a+ZorCHvJdTMx0RRJu8rnoqj+p6AVVPE7u7v8AJvpmSNs4tIGKRhT4SOvtSnHXJxnOK4T8Ta/uXvZM6faS0Q9I4M/a0+Dv9onywOlLYTmsc876i0hJDy5agYFtB8Y1P5kZrdeWoVbXAHt5B0kt3aJh/KcH4inq3SlDLVJalw4dzhfWe1wPp8A6kBUuUHuGEl/I+tWLy/x+3vYu9tZVkXOGHRkb8Lod1b0NVpPTS9vJFKLiyk7i5HVh9iUD7k6ffU+fUbEdKvjyfaLivSiotyXznHfAxyL3N3GMywMfDpriP34yT18M4PhlPxrnCQzPbcNgSeWPaaWVikELEZCsygtI/mq9M9eorW2SbVUVznevPxC7eV3fRczRx6ySESNyoCA7KNvCmuDc0t5o4fLb3cyXDRs7nvy0YYLmZmZsat8A5FIbM70l3Nwdrw6ELeQNWpy5y8z8PS1huJrZ+71tJC2CZpBqJc41Fc7YBGwqr+KxZibHkaXyc+3dohEHd6J4w8UrAlk1j2wpzpyr6huDj5VKmUt9OnZ92g3VreJDdTSTQPII5FlYuUJIXUjtuMHqM4IztnBHoxlzkEAjoQfH315G5R4PJeXkEMSklpFLEfdQEF2J8ABk165NTGfJJt50blhTxeWwBIgSUucE57lgrqgP8armrAsO0SOzvBw64sxaIpWON0kDoA2NBKhBhSCN8nGd/E1BL7jzrxe/ltQryA4RTkiTuNCOoxuThWIx+Goxcy3XGb/7GZpmVdKA6Y1XC79SFUbkn1ovrft6O5z5Vi4hA0cgAlAJhlx7Ub+G/ipPUeI9cGqK5Nu2h4hZM40ul2kUg22LsYX/AORr0mowBv0HU+leX5p++vZJIGx3vEC8TYzjXcZQhfHqDilRxX4es6Kr1+Yr+w+svDDe2oP1ssEZimhHi7RBiroPHGCOtT22uFkRZI2DI6h0ZTkMrDIIPiCCDVMcplNxtZp1opn43zRZ2ZUXVzDEzEAKzDVucZ0jcL69BS/h/EIp0ElvLFKh2DxurrkdfaU4zVkFNFFFAUUUUGGNQHte4iUsu4QkNdypb5GMiNstKfdoUj+Kp5IaqTtUn1X1nHn9XDPMR6uyRg/k3zqLdQhhUhQFUYAAAHkBsKWWr01l96WWrVzND9BJXSSWm6OStmkpsbSvXGsk1iqpIOJWxLRyRuYZ42zDOvVHO2G/EjZwVOxzjxrrytfyGAWkchtrhGY3LsokdmkYsZE1bMGJ+0c46Y6GlLoCCCAQRgg+INR/iFu/eJobTcJk20p6SqN2ik8zj5j2h96re5pBv7SeFXEEsUtzOtwroYhNoEbeyxdRIo9nOGOCOuDmotbS4aplzZzNBcWWiVwso3EJUs6Sxno2RjHUZPUH4U3/APZANFHNFJ3WtFcqcSINQzgMDtv6mtcMtT9lbPPgnLhlxSThnEEhzDdRiW3LahkajGx6kDrg+m9OMXLF30U2zeXtuufgVpNf8DdCVnuOHRsOqtOxYZGRlEQsNseFX74rcVjcocesLZT9GNlEGA1sHRWI8NRY6sehrTnPtVRYmh4c3eTsNJmAOiIEblSftv5Y2HXJ6VWdlwO3kI7ziNnHnxMN1j+eSNR+dT3gvZRBIgf9INMh6NbrEF+DZaoy5ccfas4t3asI4Wi0PGSroQQfX188+NWHyz2mpEPro2jf7xVdQb3Eb/A1K7fsrsFHtm6l/fmYfkgWt27MuGj7Nvj3ySt/yY1n+RiveLftEeb+1N7mFrezV4xINMkzbNpPURqOmemo+GdvGoxyhwP6VeW9vl1XJlkZDpZUiBIIPgS2kA+tWm/Zfw4j2YnRvxJLICPgWI/KoPy0ycOmuLnFy9uzdxBdGIujKj6X9tBjd1AGwzip/wDXvl7SYdqyF4FbWKYtYu71bMA7kOOnthmIY+pqB8oXl4WFm1/cW9nILj6L3Ij1ssErK6JOw1owHtDGdhtjpS7jvHrieMmGG4SPUiSXUsZRIlkcIWVHw0hGrw6dae+eOEJacLiFvlXs5Lc27nqHMixkvjqG1tq889Kxxtx/taXydbLgNjZ5ZIkaQ51Sy/WyMT1zI+Tv6Ypt5XKrxmMWaLGJIJ2vEjGlCoK9yzIPZD6ywzjOCaRJyrJMNV9xKdtzmO3VIFGDgjUMlht6Uma1h4ZJFccO7xZO+ijlQu7i4SWQIVYMftDOoEdMGp47Jl5u0Zel3UUUV1sxRRRQcpapjtHz+l064/Rwx/5l8/2q6JRVRdq0Gm8s5cbPHPCT6grIo/5fKq5ekxFWbellq9N0p3rpBNWCx+jaumab4bilAmqqSnNYzXDvaO9ol3zTVzNAXtpNGQ6jvEI6hozqGnyOxHxpa0wAySAPMnA+dM3FePJ3bLbsZZX+rjEYLgyP7KjUPZzk9M1M3tFWXyZy7Ywwx3EEfeSzRpJ38x7yQ61B+0fs+5QKRWXZxZ99I0qtJFq1wwO57qIvnWFiG3Uk75AzgAYye/Z3ZzwWMcF0MSw5UjIb2W+sUZGxwH07fhNSOZsA1llne5aTwrLm7ga8LZZrVj9FZws0JJYQ6tg8ZJyE1YBXfrt6HAeNwSFni7tmyA7BRqyAMZJGTsB8qdONz6mIO4yDg7jIORt7wD8Ki/MMiJdWkmpY2lEqSsSqqyRqCurP3tTAA/CtJ+3tX0sCHi4YYbBHkd/ypk4hw4QsbnhmmKYbyQL7MNwOpV06K/XDDG53pDApP2GDfukH+lK4on9aprST7wrmVLmFZY8gN1VtmVgcMrDwIO1K0u9RqMW1lFb97IzJEHbvJCz6V1YAJwTgE4+NI7vjdxPE/wCioiVVWJupBpU6eot0IzI/XcjGRSYbv6m9eznzbxWaXXYcPwbl4yZpM4WCMg/acdJH6AdRnO2xrjxjmK1l4RbW0YW3mW5tbc2bN9Yjwzx6xjqy4GrX45Gd9qrzlTjBs7gS5ZgxPfkklnDnLEnxbPte8VK+aL2OO4S+s9JmC6ZVUA99CQOh8HAAww3IGPSurHDtx1FLd1OObQbmGS1hTW0w0O3RY0P2iznbXjZVGTkgkAZNQzm++vJYILK8W2txNLHFNIsjM5EY7wsqFQoB0D7zbnHng4RznJgTzI8VtKzCCdt0OhtJWUj9W2QSM7Ee6lPNHFradB9Ie2KeGtkI6fd3zn3VzTG43Vi+9tzyrdkZTjByd2DW0Tb+O+d648I4LPDxThwvLmK6jMsxQLGE0yJA7IzAbEgjbypq5b4JfTMDwoTfRsZLXhZYTsMCAkd6R6jap3yhypdtdR3XEFjhFv3gggR+8JkcFGkdxtjTnSv7W+Mb7YYZS7Vtmlj0UUVuoKKKKDVxUD7VeENNZM8YzJbutzGBnfus6ht1yhcY8dqnppNcR5oPPBcOqum6sAw9xGa4asU+c2cvnhszED/AyuTGwG0DsclH8kJ3U+HSmuWCsLNLsRz13W5pJ3VbpGagLPpB8KPaPVyP3QB+Zz+WK5KmBkkADqTsB7zXThcM922jh8Xe74ad8rAh9X6ufRc0k36HO6jgiAeYAnPs68yMWPggbJz6CuvG+ESpbR3N+Li3V5AlnbwhDKJdDtHLMGIG2n9WCDv1HjZXKPIMVqwmmY3N1/muABH6Qx9EHr167+FRft1ZnksYYwzaRPPIFUsQAERScbgbtv0rXHDXtW0p5W7RoJQEv8Wl0FGsSgxo+PvIzY0g5J0t57ZqTX9+pjzGyup6MpDA+4jaqs4RI0dsSxDp4RyASR/yOCB8Kav0jZ5LG2ktnP8A3tlK8fT/AKROkVlenm9xaZpxKhZiTsPEnYfOo0rLdzvKFR4ETuIQ4yH9rMjjI6FsAHByF8KjHEreN2R4rl7t3fAhuEclRglmLagMbDwqWWcyhVCYCgAAAYGPQeFLh2m9uU/B7I/rbdI/XdB/OhwPcSDXZeVrXG0bYP8A1pv/AH04QyZqN8UvY0uFigd4cHM8kW4AO+lYSQhkPmcY9aibvgKON8qW/wBHk7mJEcLqVsnqu+CSfHp8acezfmpUhMDnAA7yH0B+0vwO/wATUO4zHA2Csl7MQwJ+kFcafHSqsd/KuHBuF3FxMEsonmdG6x/YXH4pD7KqR51vjLPatpRzioEzPCMRuxOB0VjuR7j1FcuVUmmfu4IZrh1xpWPouc/rJD7KLt1NW3wXsnaXDcUlBXr9GtyyR/xy/bfw6Y3HWrL4XwmG2QR28UcaDoqKFHyHj61ZCGdm/Js9qLg3bwlLk6mtEXVGjbAtqfqxA3AGPyxJrXlCwibXHY2aMOjLDGCPccbU90UGAKzRRQFFFFAUUUUBWrCtqKBBfWKSoySKrowIZWAIIPUEHYiq24p2XshJ4fcGJTuIJwZIh6Iw9tB6b9atcitClLNikW5M4mNjBZv6rOwHyZM13tuQeIufbexgXzXvJn+AIVfzq5e6rIiqvZE7V5wrsutlIa7eW7cYIExAjB9IUwv82anVtZqihVVVUDAVQAAPIAbAUrCVtirIaqlVFzXzIkPHn1K7iK0igIQ7o0r98TpOxJUp4+VXBVG88cCeDi7zzsiw3bIYZmyE7xEC91I2+hsLkE7H54CWcXjsbiPS5RWYZ2Ijf5fePzqpuPctqpcxTfVoCzGQYwB+0o3Pwrtz+s+vDROAPHGpf5lyKi0DyFQG7wwawr51aDIAWVCemcDOPSgceU1BaQsCJMKVz/lny+I3+FPerQ2fusd/2WPj7j/X3mo8blkkWWMLlQQV8GU9Rnw8xUhsb2K4UgEZIw0bbMM9QV8RWWc87Whbe3piiZlGX2WMebudKj5kVvw7s0ucfWTQAklmILuSx3JPsjx9ajPFL9lliiVgTC/ehwVb7O0eoHPtgk5z5A+O3a44/cv9u5nx5Byo+S4FWwmoipr/ANg7SAA3l5j0ykQP8xJ+VKeVOcbbh1yYI5C9hK2oMQ2baVtm9phl4j1J8Dk9M1AbDglxcbwwSvn72MA/xtgfnUu4R2bOcG6lCD8EXtN8XOw+ANXQvZHBAKkEEZBG4IPTBrS2uUkUPG6upyAykMDpJBwR5EEfCqbn4zLw5jw2GcPFcDTAxbMtmDu6nzUqG7vOCD5gVvwXiTcJfVAGe0bHfwDcrgY72EfjA+0v3gPOqZcmONkrTHjyylsXNRXCxvEmjSWF1eN1DIynIKnoRXersxRRUK5r7SrWzcwxh7m4XrFDjCHf9bKfZTp03I8qCa0VULdrd2PaPD4NP4fpLav5u7x+VTXk3nu24jlI9cU6DU8EoAcDpqUjZ1z4jptkDIqNiU0UUVIKKKKAooooCiiigKKKKApPxCxjnjaKeNJI3GGRwCCOu4Prv8K75rNBAT2TWeoaZuILEBgW63L93jy3GrHpqpy4vyNavYtZRRLDFjKaBusi40vk7s2QMknJ6GpZWCKDzOvAcM8MyslzCcSJnIYfdkj23Rh8uldLfliBz9cpPqWx+dS3tt4KontrkrkMHt3OSMH9ZH090g+IqubeyjLbxof3hq/rWWfLMLprx8Nzm5U3suFcIg/WNaqeuGnOfimvf5U5QcxcMh//AJ4dZ84LVjn3SMoH+6otY2iqPZRF9ygf0pc0dc2XWfUdWPRT5p6uOe5W/UWen9q4lUf7IwxPzFM13xW8m2muiinqluvdD+fJk+TCuVas1Y5dTyZf4b49Lx4/GydrVVRVjULiSN9upIdckk7k4zuad47nIwabHnABZiAACST4AUoFndBEkawvgjqGVli7z2WGRkRFmXY+IFUkzy9eWmWWGPu6PPJXMp4dP3cjf4KZ989LeVjs4PhEx2YdASG23qyuJ852VtcC2uLmOKUoJPrDpXSSQMyH2VOxOCRtVE3/ABSFVcSnB0nMcisjMMYxocA79KYGciNpJyZHZV1azqJ0qEjUk9cKFWu7gzy7dZT08/qcMJlvG+1vdqPP+ALPh0yl3XVPcRMG7qNuixsu3eMPH7o3G5BFZcPjWPAUYH/3qfE0i4dbd2gGBk7tjzP9h0pVmtLdufRwubkYwKbhI8bpNAxSeJtcTjwYeB81I2I6EGsk1yklA6+HWgv3lztCs7mG2Z54Ip58L3Bca1lyVK6eoGoEAkDO3nUuryVBa/4WWZhpLapFPQg59jBHrg/GvVPBlkFvCJmLSiKMSMcZLhBqJx5nNaqllFFFAUUUUBRRRQFUz2t8wTNei3trm4gS3hDTGCV4yZJtwraeoCKG/jq45ZAqlmICqCST4ADJNeY+ZL5pIJbhsiS9meQA9QkjYQfCPQKBTyx2h8QtlOJhcI7lgt2ZJGC9AFl1ZGwzjpk1YHBe2q1JC30Utq34hmaP4Mg1f7appFxgDoAAPhXZrcOuGG39D5g+dU7k6epuE8Zgul1208Uy+cbq2PeBuD76X15GsI8Pg5WaPdZIyUYg7Bgy4OfA1Y/Z3zrPFdpFe3zNbGGU5uWj9l00lfrmGo7ZGCfGrSo0sftJ4MbqxnRR7YXvI/8AUiIdfmVx8TVEWLg6WHRgCPjvVwcX7UrFMiOR5yP8iNnH8+An51SZu8SP3cTrGZHaMEplUZiwUgE9Mke4CsOom46eny7b5Sy0NK5iMUy212MUTX+elef216VyjvPOBSCe7ABLEBR1J2FdOE8OuL19NpEZMHDSE6YkP7UnifRQTVq8odmsNuyy3RFzON1LLiOM9fq4skZ/aOT7q6OPp7fNc3L1MniIzyLyPJdsk97GY7ZSHjhcYacjdWkX7sQODpO7Y3AHW5hWFXFZruwwmM1Hn553O7qmO3TisjXFtaMrLCF+kaj0mkBKhVP7A3I/aG3Qmsr46miX8T5PuQFv64r0xzjyxFxG2aCXY/aikA9qOQfZYf3HiMivNPF7OW2uVguVCTRO6OB0bUuVdD4qwGRTKIhZWK0ElcZZvKs9JdJZaT21o11KIE6Egyt5L1xXJFeVxFAC0jYBIGdOf7+Qqf8ABeCtBpsrELJeyjVLId1gQ9Xkby8h9449BV8YilHLPAReX0dug/w9mUluTtgspzFF7yRqPotXlTPypy7FYW6wQ5O5aSRvtSyN9p3PiT+QAFPFXQKKKKAooooCiiigifalemPhsyocPOUtk99w4jPyUsfhVFc9EC5ihX7MKDb3KMf8h8qt7tRn1XHDIMZDTTXDencRELn+KUfKqU4/L3l9ct5NpHu1E/0AqL6CeFd6WqtcYFpSorOrEN+NLRyDwbS37r7fkcV2Zfr4DpZvacYVC5OUOMKoJPTwrPGIPqX/AHc/Lf8AtU35G5L4g1zaXTQLDFHKsn1sgDshUg4jUEg4Y7NjpTt7ppMy7btE751+9rT9+ORMfzKKazLH4Sx/zCvWjAHrSWfh8b/aRG96g/1qk4JPVa3qLfceYOHo8ziO3Vp5D0SLDfFm6IPUkVZ3LHZZqw/EW1+PcRkiMfvts0h9Nh6GrOteFRR57uONM7nSqrk+uBvSxcCtMeLHHypny5ZeCex4ekSKkaKiqMKqgKAB4ADYCldYzRmtGTNFYzRmgzVfdrnIv0+ET26j6ZbjMfh3iA5MZPzK+pI2yTVgZozQeSVbUMjI8weoI6gjzBrFpA876IP45PBfQHxNWb2ucgSmc3dnCzQuM3ccJ9suCcuI8bgjTnTudzjqaRcjclz3yq2GtLHGzgaZZh/0lP2FP4z8M+FZinbjynwV9X0fhqB5v+/unGY4AepY/ekPgg3PjgVcvK/LcNjGUiyzudU0z7ySv5u3zwOg8KWcH4TDaxLDbRrHGvRR+ZYndmPiTuaW1ZAooooCiiigKKKKAooooKu7SpiOJ2eei2s5HvaSMH8gKpycZuLn/U/tVw9s8Jjmsbn7mZrdz5NIFeP5lGHyqobra6fylAYepXYj34IqMvQ7RClNv1riorYGslirjgzCyqMs+EUebOQo/M16Sg9hFX8KhfkMV5+5J4ebu+iz+ptWWeU+Gtd4k9+r2iPJTV0Pf+taY+kU9GetTcUwtxD1rk3EPWrISE3NY+k1GzxD1rU8Q9aCS/SqPpVRn9IetH6Q9aCTfShWRc1GP0h61sOIetBJxcVsJ6jK8Q9a6LxD1oJIJq3ElR5OIetKI76gew9bA02RXdK45c0CmitVNbUBRRRQFFFFAUUUUDZzHwOK+t3t7gMUfByp0srKQysreBBA/wDyoPwvsetkeU3csl0jKEhDjQ0Qzlm1ofafIXDYG2djVl1q1BS/GOySaMk2V2jr4JdKdQH+rGPa+KimuDs4uycXE9vEnj3IeRyPHBcAL796vG4Smi6t6jUEY4Tw6KziEVuulQSSScszHqzt4sf/AI6V0e4NL57U0je1NSEzTmtDOa7NbGtDbGg5GY1jvjW5tzWO4NBp3po72tu4NHcGg1701kTGs9wa2FuaDAmNbic1gW5rdbY0Gy3BpRFcmuSWppRFaGgW21waebSSmm2taeLWLFA4xGu1coxXWgKKKKAooooCiiigKwazRQc2Wk8kGaWVgigapLOk72NPZStTHQMDWHpXJuH+lSIxVqYKCOHh/pWh4f6VJTBWPo9BGv0f6Ufo+pJ9Ho+j0EcHD/Sthw/0qQ/R6yLegj44f6V0Xh/pT6IK2ENAzJYV3Syp0EVbBKBFHa0qjixXULWcUGAK2oooCiiigKKKKAooooCiiigKKKKAooooCiiigxiiiigMUYoooCiiigMVmiigKKKKAooooCiii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03406" y="3356992"/>
                <a:ext cx="8288339" cy="431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200" i="1">
                        <a:latin typeface="Cambria Math"/>
                      </a:rPr>
                      <m:t>𝑆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≤{1,2,…,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s-MX" sz="22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s-MX" sz="2200" dirty="0"/>
                  <a:t> que maximice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i="1">
                            <a:latin typeface="Cambria Math"/>
                          </a:rPr>
                          <m:t>𝑖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MX" sz="2200" dirty="0"/>
                  <a:t> sujeto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MX" sz="22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MX" sz="2200" i="1">
                            <a:latin typeface="Cambria Math"/>
                          </a:rPr>
                          <m:t>𝑖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MX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MX" sz="2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s-MX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s-MX" sz="22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nary>
                  </m:oMath>
                </a14:m>
                <a:endParaRPr lang="es-CO" sz="2200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6" y="3356992"/>
                <a:ext cx="8288339" cy="431528"/>
              </a:xfrm>
              <a:prstGeom prst="rect">
                <a:avLst/>
              </a:prstGeom>
              <a:blipFill rotWithShape="1">
                <a:blip r:embed="rId3"/>
                <a:stretch>
                  <a:fillRect t="-127143" b="-19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1665" y="4005064"/>
            <a:ext cx="31600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para </a:t>
            </a:r>
            <a:r>
              <a:rPr lang="es-MX" sz="2200" i="1" dirty="0" smtClean="0"/>
              <a:t>R</a:t>
            </a:r>
            <a:r>
              <a:rPr lang="es-MX" sz="2200" dirty="0" smtClean="0"/>
              <a:t> = 6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528" y="4651351"/>
            <a:ext cx="158004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i="1" dirty="0" smtClean="0"/>
              <a:t>S</a:t>
            </a:r>
            <a:r>
              <a:rPr lang="es-MX" sz="2200" dirty="0" smtClean="0"/>
              <a:t> = {2,4}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79265" y="5443439"/>
            <a:ext cx="871321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un valor de </a:t>
            </a:r>
            <a:r>
              <a:rPr lang="es-MX" sz="2200" i="1" dirty="0" smtClean="0"/>
              <a:t>n</a:t>
            </a:r>
            <a:r>
              <a:rPr lang="es-MX" sz="2200" dirty="0" smtClean="0"/>
              <a:t>, ¿Cuántas soluciones (posibles subconjuntos </a:t>
            </a:r>
            <a:r>
              <a:rPr lang="es-MX" sz="2200" i="1" dirty="0" smtClean="0"/>
              <a:t>S</a:t>
            </a:r>
            <a:r>
              <a:rPr lang="es-MX" sz="2200" dirty="0" smtClean="0"/>
              <a:t>) tiene este problema?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512" y="6091511"/>
                <a:ext cx="8712968" cy="756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Por tanto una solución por fuerza bruta sería generar un </a:t>
                </a:r>
                <a:r>
                  <a:rPr lang="es-MX" sz="2200" dirty="0"/>
                  <a:t>arreglo de </a:t>
                </a:r>
                <a:r>
                  <a:rPr lang="es-MX" sz="2200" i="1" dirty="0" smtClean="0"/>
                  <a:t>n</a:t>
                </a:r>
                <a:r>
                  <a:rPr lang="es-MX" sz="2200" dirty="0" smtClean="0"/>
                  <a:t> valores binarios y evaluar cada una de las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200" dirty="0" smtClean="0"/>
                  <a:t> posibilidades</a:t>
                </a:r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1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6091511"/>
                <a:ext cx="8712968" cy="756084"/>
              </a:xfrm>
              <a:prstGeom prst="rect">
                <a:avLst/>
              </a:prstGeom>
              <a:blipFill rotWithShape="1">
                <a:blip r:embed="rId4"/>
                <a:stretch>
                  <a:fillRect l="-839" t="-4032" r="-909" b="-177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2843808" y="5731471"/>
                <a:ext cx="612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731471"/>
                <a:ext cx="61260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7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2057080"/>
            <a:ext cx="828116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Dados los primeros </a:t>
            </a:r>
            <a:r>
              <a:rPr lang="es-MX" sz="2200" i="1" dirty="0" smtClean="0"/>
              <a:t>i </a:t>
            </a:r>
            <a:r>
              <a:rPr lang="es-MX" sz="2200" dirty="0"/>
              <a:t>elementos y </a:t>
            </a:r>
            <a:r>
              <a:rPr lang="es-MX" sz="2200" dirty="0" smtClean="0"/>
              <a:t>una </a:t>
            </a:r>
            <a:r>
              <a:rPr lang="es-MX" sz="2200" dirty="0"/>
              <a:t>cantidad </a:t>
            </a:r>
            <a:r>
              <a:rPr lang="es-MX" sz="2200" i="1" dirty="0"/>
              <a:t>j</a:t>
            </a:r>
            <a:r>
              <a:rPr lang="es-MX" sz="2200" dirty="0"/>
              <a:t> de recursos </a:t>
            </a:r>
            <a:r>
              <a:rPr lang="es-MX" sz="2200" dirty="0" smtClean="0"/>
              <a:t>disponibles la solución óptima </a:t>
            </a:r>
            <a:r>
              <a:rPr lang="es-MX" sz="2200" i="1" dirty="0"/>
              <a:t>A[</a:t>
            </a:r>
            <a:r>
              <a:rPr lang="es-MX" sz="2200" i="1" dirty="0" err="1"/>
              <a:t>i,j</a:t>
            </a:r>
            <a:r>
              <a:rPr lang="es-MX" sz="2200" i="1" dirty="0"/>
              <a:t>]</a:t>
            </a:r>
            <a:r>
              <a:rPr lang="es-MX" sz="2200" dirty="0"/>
              <a:t> para </a:t>
            </a:r>
            <a:r>
              <a:rPr lang="es-MX" sz="2200" dirty="0" smtClean="0"/>
              <a:t>ese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consistiría en elegir una de las dos siguientes opciones: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5536" y="3429000"/>
            <a:ext cx="8064896" cy="190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s-MX" sz="2200" dirty="0" smtClean="0"/>
              <a:t>Incluir el elemento </a:t>
            </a:r>
            <a:r>
              <a:rPr lang="es-MX" sz="2200" i="1" dirty="0" smtClean="0"/>
              <a:t>i</a:t>
            </a:r>
            <a:r>
              <a:rPr lang="es-MX" sz="2200" dirty="0" smtClean="0"/>
              <a:t>, sumar </a:t>
            </a:r>
            <a:r>
              <a:rPr lang="es-MX" sz="2200" i="1" dirty="0" smtClean="0"/>
              <a:t>p</a:t>
            </a:r>
            <a:r>
              <a:rPr lang="es-MX" i="1" dirty="0" smtClean="0"/>
              <a:t>i</a:t>
            </a:r>
            <a:r>
              <a:rPr lang="es-MX" sz="2200" dirty="0" smtClean="0"/>
              <a:t> a la máxima ganancia obtenida con los </a:t>
            </a:r>
            <a:r>
              <a:rPr lang="es-MX" sz="2200" i="1" dirty="0" smtClean="0"/>
              <a:t>i-1</a:t>
            </a:r>
            <a:r>
              <a:rPr lang="es-MX" sz="2200" dirty="0" smtClean="0"/>
              <a:t> elementos restantes y disminuir </a:t>
            </a:r>
            <a:r>
              <a:rPr lang="es-MX" sz="2200" i="1" dirty="0" smtClean="0"/>
              <a:t>R</a:t>
            </a:r>
            <a:r>
              <a:rPr lang="es-MX" sz="2200" dirty="0" smtClean="0"/>
              <a:t> en </a:t>
            </a:r>
            <a:r>
              <a:rPr lang="es-MX" sz="2200" i="1" dirty="0" smtClean="0"/>
              <a:t>c</a:t>
            </a:r>
            <a:r>
              <a:rPr lang="es-MX" sz="2000" i="1" dirty="0" smtClean="0"/>
              <a:t>i</a:t>
            </a:r>
          </a:p>
          <a:p>
            <a:pPr algn="just"/>
            <a:endParaRPr lang="es-MX" sz="2200" i="1" dirty="0" smtClean="0"/>
          </a:p>
          <a:p>
            <a:pPr marL="355600" indent="-355600" algn="just"/>
            <a:r>
              <a:rPr lang="es-MX" sz="2200" dirty="0" smtClean="0"/>
              <a:t>2</a:t>
            </a:r>
            <a:r>
              <a:rPr lang="es-MX" sz="2200" dirty="0"/>
              <a:t>. </a:t>
            </a:r>
            <a:r>
              <a:rPr lang="es-MX" sz="2200" dirty="0" smtClean="0"/>
              <a:t>No incluir el elemento </a:t>
            </a:r>
            <a:r>
              <a:rPr lang="es-MX" sz="2200" i="1" dirty="0" smtClean="0"/>
              <a:t>i</a:t>
            </a:r>
            <a:r>
              <a:rPr lang="es-MX" sz="2200" dirty="0" smtClean="0"/>
              <a:t> y la máxima ganancia sería la obtenida </a:t>
            </a:r>
            <a:r>
              <a:rPr lang="es-MX" sz="2200" dirty="0"/>
              <a:t>con </a:t>
            </a:r>
            <a:r>
              <a:rPr lang="es-MX" sz="2200" dirty="0" smtClean="0"/>
              <a:t>los </a:t>
            </a:r>
            <a:r>
              <a:rPr lang="es-MX" sz="2200" dirty="0"/>
              <a:t>i-1 elementos </a:t>
            </a:r>
            <a:r>
              <a:rPr lang="es-MX" sz="2200" dirty="0" smtClean="0"/>
              <a:t>restantes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29386"/>
            <a:ext cx="1457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3 Conector recto"/>
          <p:cNvCxnSpPr/>
          <p:nvPr/>
        </p:nvCxnSpPr>
        <p:spPr>
          <a:xfrm>
            <a:off x="5652120" y="3833752"/>
            <a:ext cx="266429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007604" y="4149080"/>
            <a:ext cx="500455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Llamada rectangular"/>
          <p:cNvSpPr/>
          <p:nvPr/>
        </p:nvSpPr>
        <p:spPr>
          <a:xfrm>
            <a:off x="4139952" y="5733256"/>
            <a:ext cx="3024336" cy="576064"/>
          </a:xfrm>
          <a:prstGeom prst="wedgeRectCallout">
            <a:avLst>
              <a:gd name="adj1" fmla="val 55324"/>
              <a:gd name="adj2" fmla="val -3463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las conociéramos …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95287" y="1147391"/>
            <a:ext cx="82811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/>
              <a:t>¿Qué forma debería tener la solución óptima de un </a:t>
            </a:r>
            <a:r>
              <a:rPr lang="es-MX" sz="2200" dirty="0" err="1"/>
              <a:t>subproblema</a:t>
            </a:r>
            <a:r>
              <a:rPr lang="es-MX" sz="2200" dirty="0"/>
              <a:t>?</a:t>
            </a:r>
          </a:p>
        </p:txBody>
      </p:sp>
      <p:cxnSp>
        <p:nvCxnSpPr>
          <p:cNvPr id="17" name="16 Conector recto"/>
          <p:cNvCxnSpPr/>
          <p:nvPr/>
        </p:nvCxnSpPr>
        <p:spPr>
          <a:xfrm>
            <a:off x="827584" y="5157192"/>
            <a:ext cx="500455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070152"/>
            <a:ext cx="828116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knapsak</a:t>
            </a:r>
            <a:r>
              <a:rPr lang="es-MX" sz="2200" dirty="0" smtClean="0"/>
              <a:t>(</a:t>
            </a:r>
            <a:r>
              <a:rPr lang="es-MX" sz="2200" dirty="0" err="1" smtClean="0"/>
              <a:t>c,p,n,R</a:t>
            </a:r>
            <a:r>
              <a:rPr lang="es-MX" sz="2200" dirty="0" smtClean="0"/>
              <a:t>){</a:t>
            </a:r>
            <a:endParaRPr lang="es-MX" sz="2200" dirty="0"/>
          </a:p>
          <a:p>
            <a:pPr algn="just"/>
            <a:r>
              <a:rPr lang="es-MX" sz="2200" dirty="0" smtClean="0"/>
              <a:t>   </a:t>
            </a:r>
            <a:r>
              <a:rPr lang="es-CO" sz="2200" dirty="0" err="1"/>
              <a:t>for</a:t>
            </a:r>
            <a:r>
              <a:rPr lang="es-CO" sz="2200" dirty="0"/>
              <a:t> </a:t>
            </a:r>
            <a:r>
              <a:rPr lang="es-CO" sz="2200" dirty="0" smtClean="0"/>
              <a:t>j = 0:R</a:t>
            </a:r>
          </a:p>
          <a:p>
            <a:pPr algn="just"/>
            <a:r>
              <a:rPr lang="es-CO" sz="2200" dirty="0" smtClean="0"/>
              <a:t>       A[0</a:t>
            </a:r>
            <a:r>
              <a:rPr lang="es-CO" sz="2200" dirty="0"/>
              <a:t>, </a:t>
            </a:r>
            <a:r>
              <a:rPr lang="es-CO" sz="2200" dirty="0" smtClean="0"/>
              <a:t>j] = 0</a:t>
            </a:r>
          </a:p>
          <a:p>
            <a:pPr algn="just"/>
            <a:r>
              <a:rPr lang="es-CO" sz="2200" dirty="0" smtClean="0"/>
              <a:t>   </a:t>
            </a:r>
            <a:r>
              <a:rPr lang="es-CO" sz="2200" dirty="0" err="1" smtClean="0"/>
              <a:t>for</a:t>
            </a:r>
            <a:r>
              <a:rPr lang="es-CO" sz="2200" dirty="0" smtClean="0"/>
              <a:t> i = 1:n {</a:t>
            </a:r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</a:t>
            </a:r>
            <a:r>
              <a:rPr lang="es-CO" sz="2200" dirty="0" err="1" smtClean="0"/>
              <a:t>for</a:t>
            </a:r>
            <a:r>
              <a:rPr lang="es-CO" sz="2200" dirty="0" smtClean="0"/>
              <a:t> </a:t>
            </a:r>
            <a:r>
              <a:rPr lang="es-CO" sz="2200" dirty="0"/>
              <a:t>j </a:t>
            </a:r>
            <a:r>
              <a:rPr lang="es-CO" sz="2200" dirty="0" smtClean="0"/>
              <a:t>= 0:R {</a:t>
            </a:r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     </a:t>
            </a:r>
            <a:r>
              <a:rPr lang="es-CO" sz="2200" dirty="0" err="1" smtClean="0"/>
              <a:t>if</a:t>
            </a:r>
            <a:r>
              <a:rPr lang="es-CO" sz="2200" dirty="0" smtClean="0"/>
              <a:t> c[i] &lt;= j</a:t>
            </a:r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         A[i</a:t>
            </a:r>
            <a:r>
              <a:rPr lang="es-CO" sz="2200" dirty="0"/>
              <a:t>, j] </a:t>
            </a:r>
            <a:r>
              <a:rPr lang="es-CO" sz="2200" dirty="0" smtClean="0"/>
              <a:t>= MAX(</a:t>
            </a:r>
            <a:r>
              <a:rPr lang="es-CO" sz="2200" dirty="0"/>
              <a:t>p[i</a:t>
            </a:r>
            <a:r>
              <a:rPr lang="es-CO" sz="2200" dirty="0" smtClean="0"/>
              <a:t>] + A[i-1</a:t>
            </a:r>
            <a:r>
              <a:rPr lang="es-CO" sz="2200" dirty="0"/>
              <a:t>, j-c[i</a:t>
            </a:r>
            <a:r>
              <a:rPr lang="es-CO" sz="2200" dirty="0" smtClean="0"/>
              <a:t>]], A[i-1</a:t>
            </a:r>
            <a:r>
              <a:rPr lang="es-CO" sz="2200" dirty="0"/>
              <a:t>, j</a:t>
            </a:r>
            <a:r>
              <a:rPr lang="es-CO" sz="2200" dirty="0" smtClean="0"/>
              <a:t>])</a:t>
            </a:r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    </a:t>
            </a:r>
            <a:r>
              <a:rPr lang="es-CO" sz="2200" dirty="0" err="1"/>
              <a:t>else</a:t>
            </a:r>
            <a:r>
              <a:rPr lang="es-CO" sz="2200" dirty="0"/>
              <a:t> </a:t>
            </a:r>
            <a:endParaRPr lang="es-CO" sz="2200" dirty="0" smtClean="0"/>
          </a:p>
          <a:p>
            <a:pPr algn="just"/>
            <a:r>
              <a:rPr lang="es-CO" sz="2200" dirty="0"/>
              <a:t> </a:t>
            </a:r>
            <a:r>
              <a:rPr lang="es-CO" sz="2200" dirty="0" smtClean="0"/>
              <a:t>               A[i</a:t>
            </a:r>
            <a:r>
              <a:rPr lang="es-CO" sz="2200" dirty="0"/>
              <a:t>, j] </a:t>
            </a:r>
            <a:r>
              <a:rPr lang="es-CO" sz="2200" dirty="0" smtClean="0"/>
              <a:t>= A[i-1</a:t>
            </a:r>
            <a:r>
              <a:rPr lang="es-CO" sz="2200" dirty="0"/>
              <a:t>, j</a:t>
            </a:r>
            <a:r>
              <a:rPr lang="es-CO" sz="2200" dirty="0" smtClean="0"/>
              <a:t>]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}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}</a:t>
            </a:r>
          </a:p>
          <a:p>
            <a:pPr algn="just"/>
            <a:r>
              <a:rPr lang="es-MX" sz="2200" dirty="0"/>
              <a:t>}</a:t>
            </a:r>
            <a:endParaRPr lang="es-MX" sz="2200"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0653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49942"/>
              </p:ext>
            </p:extLst>
          </p:nvPr>
        </p:nvGraphicFramePr>
        <p:xfrm>
          <a:off x="3347864" y="2976784"/>
          <a:ext cx="4320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7"/>
                <a:gridCol w="540057"/>
                <a:gridCol w="540061"/>
                <a:gridCol w="540061"/>
                <a:gridCol w="540061"/>
                <a:gridCol w="540061"/>
                <a:gridCol w="540061"/>
                <a:gridCol w="54006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38428" y="2337576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842284" y="3444992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8" name="7 Abrir llave"/>
          <p:cNvSpPr/>
          <p:nvPr/>
        </p:nvSpPr>
        <p:spPr>
          <a:xfrm>
            <a:off x="3041577" y="3336823"/>
            <a:ext cx="197260" cy="19083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Abrir llave"/>
          <p:cNvSpPr/>
          <p:nvPr/>
        </p:nvSpPr>
        <p:spPr>
          <a:xfrm rot="5400000">
            <a:off x="5680419" y="987141"/>
            <a:ext cx="218519" cy="3683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16227"/>
              </p:ext>
            </p:extLst>
          </p:nvPr>
        </p:nvGraphicFramePr>
        <p:xfrm>
          <a:off x="3779912" y="1196752"/>
          <a:ext cx="39120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56"/>
                <a:gridCol w="792088"/>
                <a:gridCol w="792088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p[i]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c[i]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5681" y="1124744"/>
            <a:ext cx="31600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para </a:t>
            </a:r>
            <a:r>
              <a:rPr lang="es-MX" sz="2200" i="1" dirty="0" smtClean="0"/>
              <a:t>R</a:t>
            </a:r>
            <a:r>
              <a:rPr lang="es-MX" sz="2200" dirty="0" smtClean="0"/>
              <a:t> = 6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467544" y="5301208"/>
            <a:ext cx="81369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467544" y="5661248"/>
                <a:ext cx="8136904" cy="1224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Similar al problema de cortado de cable la cantidad de </a:t>
                </a:r>
                <a:r>
                  <a:rPr lang="es-MX" sz="2200" dirty="0" err="1" smtClean="0"/>
                  <a:t>subproblemas</a:t>
                </a:r>
                <a:r>
                  <a:rPr lang="es-MX" sz="2200" dirty="0" smtClean="0"/>
                  <a:t> es cuadrática y cada uno se puede resolver con eficiencia constante. Esto nos da </a:t>
                </a:r>
                <a:r>
                  <a:rPr lang="es-MX" sz="22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s-MX" sz="2200" dirty="0" smtClean="0">
                    <a:solidFill>
                      <a:schemeClr val="tx1"/>
                    </a:solidFill>
                  </a:rPr>
                  <a:t>, menor que </a:t>
                </a:r>
                <a:r>
                  <a:rPr lang="es-MX" sz="22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MX" sz="2200" dirty="0">
                    <a:solidFill>
                      <a:schemeClr val="tx1"/>
                    </a:solidFill>
                  </a:rPr>
                  <a:t>)</a:t>
                </a:r>
                <a:endParaRPr lang="es-MX" sz="2200" dirty="0" smtClean="0"/>
              </a:p>
            </p:txBody>
          </p:sp>
        </mc:Choice>
        <mc:Fallback xmlns="">
          <p:sp>
            <p:nvSpPr>
              <p:cNvPr id="21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661248"/>
                <a:ext cx="8136904" cy="1224136"/>
              </a:xfrm>
              <a:prstGeom prst="rect">
                <a:avLst/>
              </a:prstGeom>
              <a:blipFill rotWithShape="1">
                <a:blip r:embed="rId2"/>
                <a:stretch>
                  <a:fillRect l="-975" t="-2500" r="-1049" b="-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115616" y="3291096"/>
            <a:ext cx="1726668" cy="7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Elementos que puedo escoger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283968" y="2426040"/>
            <a:ext cx="3456384" cy="3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Recursos que tengo disponibles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98373"/>
              </p:ext>
            </p:extLst>
          </p:nvPr>
        </p:nvGraphicFramePr>
        <p:xfrm>
          <a:off x="3887921" y="3356992"/>
          <a:ext cx="37804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7"/>
                <a:gridCol w="540061"/>
                <a:gridCol w="540061"/>
                <a:gridCol w="540061"/>
                <a:gridCol w="540061"/>
                <a:gridCol w="540061"/>
                <a:gridCol w="5400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49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 animBg="1"/>
      <p:bldP spid="14" grpId="0" animBg="1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26035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4000" dirty="0"/>
              <a:t>Tareas</a:t>
            </a:r>
            <a:endParaRPr lang="es-ES" sz="4000" dirty="0"/>
          </a:p>
        </p:txBody>
      </p: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323527" y="1269702"/>
            <a:ext cx="842518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/>
              <a:t>Leer </a:t>
            </a:r>
            <a:r>
              <a:rPr lang="es-MX" sz="2200" dirty="0" smtClean="0"/>
              <a:t>los capítulos </a:t>
            </a:r>
            <a:r>
              <a:rPr lang="es-MX" sz="2200" dirty="0"/>
              <a:t>15.1 y 15.3 de </a:t>
            </a:r>
            <a:r>
              <a:rPr lang="es-MX" sz="2200" i="1" dirty="0" err="1"/>
              <a:t>Introduction</a:t>
            </a:r>
            <a:r>
              <a:rPr lang="es-MX" sz="2200" i="1" dirty="0"/>
              <a:t> </a:t>
            </a:r>
            <a:r>
              <a:rPr lang="es-MX" sz="2200" i="1" dirty="0" err="1"/>
              <a:t>to</a:t>
            </a:r>
            <a:r>
              <a:rPr lang="es-MX" sz="2200" i="1" dirty="0"/>
              <a:t> </a:t>
            </a:r>
            <a:r>
              <a:rPr lang="es-MX" sz="2200" i="1" dirty="0" err="1"/>
              <a:t>algorithms</a:t>
            </a: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Programar </a:t>
            </a:r>
            <a:r>
              <a:rPr lang="es-MX" sz="2200" dirty="0"/>
              <a:t>el algoritmo de corte de cable</a:t>
            </a:r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s-MX" sz="2200" dirty="0" smtClean="0"/>
              <a:t>Diseñar un mecanismo de </a:t>
            </a:r>
            <a:r>
              <a:rPr lang="es-MX" sz="2200" dirty="0" err="1" smtClean="0"/>
              <a:t>backtraking</a:t>
            </a:r>
            <a:r>
              <a:rPr lang="es-MX" sz="2200" dirty="0" smtClean="0"/>
              <a:t> para determinar, una vez solucionado el problema </a:t>
            </a:r>
            <a:r>
              <a:rPr lang="es-MX" sz="2200" dirty="0" err="1" smtClean="0"/>
              <a:t>knapsack</a:t>
            </a:r>
            <a:r>
              <a:rPr lang="es-MX" sz="2200" dirty="0" smtClean="0"/>
              <a:t>, cual sería el subconjunto </a:t>
            </a:r>
            <a:r>
              <a:rPr lang="es-MX" sz="2200" i="1" dirty="0" smtClean="0"/>
              <a:t>S</a:t>
            </a:r>
            <a:r>
              <a:rPr lang="es-MX" sz="2200" dirty="0" smtClean="0"/>
              <a:t> resultante. Programar el algoritmo completo.</a:t>
            </a:r>
          </a:p>
          <a:p>
            <a:pPr algn="just">
              <a:defRPr/>
            </a:pPr>
            <a:endParaRPr lang="es-MX" sz="2200" dirty="0"/>
          </a:p>
          <a:p>
            <a:pPr marL="457200" indent="-457200" algn="just">
              <a:buFont typeface="+mj-lt"/>
              <a:buAutoNum type="arabicPeriod"/>
              <a:defRPr/>
            </a:pPr>
            <a:endParaRPr lang="es-MX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Corte de cable con precios variables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395288" y="1124744"/>
                <a:ext cx="8281167" cy="1512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Entrada:</a:t>
                </a:r>
                <a:r>
                  <a:rPr lang="es-MX" sz="2200" dirty="0"/>
                  <a:t> </a:t>
                </a:r>
                <a:r>
                  <a:rPr lang="es-MX" sz="2200" dirty="0" smtClean="0"/>
                  <a:t>Un entero </a:t>
                </a:r>
                <a:r>
                  <a:rPr lang="es-MX" sz="2200" i="1" dirty="0" smtClean="0"/>
                  <a:t>n </a:t>
                </a:r>
                <a:r>
                  <a:rPr lang="es-MX" sz="2200" dirty="0" smtClean="0"/>
                  <a:t>correspondiente a la longitud del cable y un arreglo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2200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s-MX" sz="22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200" dirty="0" smtClean="0"/>
                  <a:t> </a:t>
                </a:r>
                <a:r>
                  <a:rPr lang="es-MX" sz="2200" dirty="0" smtClean="0"/>
                  <a:t>correspondiente </a:t>
                </a:r>
                <a:r>
                  <a:rPr lang="es-MX" sz="2200" dirty="0" smtClean="0"/>
                  <a:t>al precio de venta de un segmento de longitud </a:t>
                </a:r>
                <a14:m>
                  <m:oMath xmlns:m="http://schemas.openxmlformats.org/officeDocument/2006/math">
                    <m:r>
                      <a:rPr lang="es-MX" sz="2200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s-MX" sz="22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s-MX" sz="2200" dirty="0"/>
                      <m:t>(</m:t>
                    </m:r>
                    <m:r>
                      <a:rPr lang="es-MX" sz="2200" i="1" dirty="0">
                        <a:latin typeface="Cambria Math"/>
                      </a:rPr>
                      <m:t>1</m:t>
                    </m:r>
                    <m:r>
                      <a:rPr lang="es-MX" sz="22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200" i="1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s-MX" sz="22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s-MX" sz="2200" i="1" dirty="0">
                        <a:latin typeface="Cambria Math"/>
                        <a:ea typeface="Cambria Math"/>
                      </a:rPr>
                      <m:t>𝑛</m:t>
                    </m:r>
                    <m:r>
                      <m:rPr>
                        <m:nor/>
                      </m:rPr>
                      <a:rPr lang="es-MX" sz="2200" dirty="0"/>
                      <m:t>)</m:t>
                    </m:r>
                  </m:oMath>
                </a14:m>
                <a:r>
                  <a:rPr lang="es-MX" sz="2200" i="1" dirty="0" smtClean="0"/>
                  <a:t>.</a:t>
                </a:r>
                <a:endParaRPr lang="es-MX" sz="2200" i="1" dirty="0"/>
              </a:p>
              <a:p>
                <a:pPr algn="just"/>
                <a:r>
                  <a:rPr lang="es-MX" sz="2200" b="1" dirty="0" smtClean="0"/>
                  <a:t>Salida</a:t>
                </a:r>
                <a:r>
                  <a:rPr lang="es-MX" sz="2200" b="1" dirty="0"/>
                  <a:t>:</a:t>
                </a:r>
                <a:r>
                  <a:rPr lang="es-MX" sz="2200" dirty="0"/>
                  <a:t> </a:t>
                </a:r>
                <a:r>
                  <a:rPr lang="es-MX" sz="2200" dirty="0" smtClean="0"/>
                  <a:t>Corte que represente la mayor ganancia posible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Ejemplo</a:t>
                </a:r>
                <a:r>
                  <a:rPr lang="es-MX" sz="2200" dirty="0" smtClean="0"/>
                  <a:t>: con </a:t>
                </a:r>
                <a:r>
                  <a:rPr lang="es-MX" sz="2200" i="1" dirty="0" smtClean="0"/>
                  <a:t>n = 4</a:t>
                </a:r>
                <a:endParaRPr lang="es-MX" sz="2200" dirty="0"/>
              </a:p>
              <a:p>
                <a:pPr algn="just"/>
                <a:endParaRPr lang="es-MX" sz="2200" dirty="0"/>
              </a:p>
            </p:txBody>
          </p:sp>
        </mc:Choice>
        <mc:Fallback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24744"/>
                <a:ext cx="8281167" cy="1512168"/>
              </a:xfrm>
              <a:prstGeom prst="rect">
                <a:avLst/>
              </a:prstGeom>
              <a:blipFill rotWithShape="1">
                <a:blip r:embed="rId2"/>
                <a:stretch>
                  <a:fillRect l="-957" t="-2016" r="-957" b="-475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7" y="4083422"/>
            <a:ext cx="7458508" cy="215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89167"/>
              </p:ext>
            </p:extLst>
          </p:nvPr>
        </p:nvGraphicFramePr>
        <p:xfrm>
          <a:off x="3275856" y="2831336"/>
          <a:ext cx="5136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46"/>
                <a:gridCol w="1027246"/>
                <a:gridCol w="1027246"/>
                <a:gridCol w="1027246"/>
                <a:gridCol w="10272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p[i]</a:t>
                      </a:r>
                      <a:endParaRPr lang="es-CO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Elipse"/>
          <p:cNvSpPr/>
          <p:nvPr/>
        </p:nvSpPr>
        <p:spPr>
          <a:xfrm>
            <a:off x="4535871" y="4083422"/>
            <a:ext cx="1980345" cy="929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7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Corte de cable con precios variables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8" y="1124744"/>
            <a:ext cx="8281167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un valor de </a:t>
            </a:r>
            <a:r>
              <a:rPr lang="es-MX" sz="2200" i="1" dirty="0" smtClean="0"/>
              <a:t>n</a:t>
            </a:r>
            <a:r>
              <a:rPr lang="es-MX" sz="2200" dirty="0" smtClean="0"/>
              <a:t>, ¿Cuántas posibles soluciones (formas de cortar) tiene este problema?</a:t>
            </a:r>
          </a:p>
          <a:p>
            <a:pPr algn="just"/>
            <a:endParaRPr lang="es-MX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395289" y="2168860"/>
                <a:ext cx="8281167" cy="756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b="1" dirty="0" smtClean="0"/>
                  <a:t>Solución por fuerza bruta:</a:t>
                </a:r>
                <a:r>
                  <a:rPr lang="es-MX" sz="2200" dirty="0" smtClean="0"/>
                  <a:t> Generar un </a:t>
                </a:r>
                <a:r>
                  <a:rPr lang="es-MX" sz="2200" dirty="0"/>
                  <a:t>arreglo de </a:t>
                </a:r>
                <a:r>
                  <a:rPr lang="es-MX" sz="2200" i="1" dirty="0"/>
                  <a:t>n-1</a:t>
                </a:r>
                <a:r>
                  <a:rPr lang="es-MX" sz="2200" dirty="0"/>
                  <a:t> </a:t>
                </a:r>
                <a:r>
                  <a:rPr lang="es-MX" sz="2200" dirty="0" smtClean="0"/>
                  <a:t>valores binarios y evaluar cada una de las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  <m:r>
                          <a:rPr lang="es-MX" sz="2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MX" sz="2200" dirty="0" smtClean="0"/>
                  <a:t> posibilidades</a:t>
                </a:r>
              </a:p>
              <a:p>
                <a:pPr algn="just"/>
                <a:endParaRPr lang="es-MX" sz="2200" dirty="0"/>
              </a:p>
            </p:txBody>
          </p:sp>
        </mc:Choice>
        <mc:Fallback xmlns="">
          <p:sp>
            <p:nvSpPr>
              <p:cNvPr id="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9" y="2168860"/>
                <a:ext cx="8281167" cy="756084"/>
              </a:xfrm>
              <a:prstGeom prst="rect">
                <a:avLst/>
              </a:prstGeom>
              <a:blipFill rotWithShape="1">
                <a:blip r:embed="rId2"/>
                <a:stretch>
                  <a:fillRect l="-957" t="-4032" r="-957" b="-177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4021278" y="1446832"/>
                <a:ext cx="910762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33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MX" sz="2400" b="1" i="1">
                              <a:solidFill>
                                <a:srgbClr val="FF33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278" y="1446832"/>
                <a:ext cx="910762" cy="470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3248980"/>
            <a:ext cx="8281167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Solución top-</a:t>
            </a:r>
            <a:r>
              <a:rPr lang="es-MX" sz="2200" b="1" dirty="0" err="1" smtClean="0"/>
              <a:t>down</a:t>
            </a:r>
            <a:r>
              <a:rPr lang="es-MX" sz="2200" b="1" dirty="0" smtClean="0"/>
              <a:t> (recursiva):</a:t>
            </a:r>
            <a:endParaRPr lang="es-MX" sz="2200" dirty="0" smtClean="0"/>
          </a:p>
          <a:p>
            <a:pPr algn="just"/>
            <a:endParaRPr lang="es-MX" sz="2200" b="1" dirty="0"/>
          </a:p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cutRod</a:t>
            </a:r>
            <a:r>
              <a:rPr lang="es-MX" sz="2200" dirty="0" smtClean="0"/>
              <a:t>(</a:t>
            </a:r>
            <a:r>
              <a:rPr lang="es-MX" sz="2200" dirty="0" err="1" smtClean="0"/>
              <a:t>p,n</a:t>
            </a:r>
            <a:r>
              <a:rPr lang="es-MX" sz="2200" dirty="0" smtClean="0"/>
              <a:t>){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if</a:t>
            </a:r>
            <a:r>
              <a:rPr lang="es-MX" sz="2200" dirty="0" smtClean="0"/>
              <a:t> n = 0: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0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r = 0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i=1:n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r = MAX(r, p[i]+</a:t>
            </a:r>
            <a:r>
              <a:rPr lang="es-MX" sz="2200" dirty="0" err="1" smtClean="0"/>
              <a:t>cutRod</a:t>
            </a:r>
            <a:r>
              <a:rPr lang="es-MX" sz="2200" dirty="0" smtClean="0"/>
              <a:t>(</a:t>
            </a:r>
            <a:r>
              <a:rPr lang="es-MX" sz="2200" dirty="0" err="1" smtClean="0"/>
              <a:t>p,n</a:t>
            </a:r>
            <a:r>
              <a:rPr lang="es-MX" sz="2200" dirty="0" smtClean="0"/>
              <a:t>-i))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r</a:t>
            </a:r>
          </a:p>
          <a:p>
            <a:pPr algn="just"/>
            <a:r>
              <a:rPr lang="es-MX" sz="2200" dirty="0"/>
              <a:t>}</a:t>
            </a:r>
            <a:endParaRPr lang="es-MX" sz="2200" dirty="0" smtClean="0"/>
          </a:p>
          <a:p>
            <a:pPr algn="just"/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343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Corte de cable con precios variables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779665" y="2132856"/>
            <a:ext cx="1656431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err="1" smtClean="0"/>
              <a:t>cutRod</a:t>
            </a:r>
            <a:r>
              <a:rPr lang="es-MX" dirty="0" smtClean="0"/>
              <a:t>(p,3)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7544" y="1196752"/>
            <a:ext cx="5544616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para </a:t>
            </a:r>
            <a:r>
              <a:rPr lang="es-MX" sz="2200" i="1" dirty="0" smtClean="0"/>
              <a:t>n =</a:t>
            </a:r>
            <a:r>
              <a:rPr lang="es-MX" sz="2200" dirty="0" smtClean="0"/>
              <a:t> 3 y </a:t>
            </a:r>
            <a:r>
              <a:rPr lang="es-MX" sz="2200" i="1" dirty="0" smtClean="0"/>
              <a:t>p</a:t>
            </a:r>
            <a:r>
              <a:rPr lang="es-MX" sz="2200" dirty="0" smtClean="0"/>
              <a:t> = {2, 5, 6}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3321" y="2996952"/>
            <a:ext cx="2556531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MAX(0,2+cutRod(p,2))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419625" y="2996952"/>
            <a:ext cx="259253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</a:t>
            </a:r>
            <a:r>
              <a:rPr lang="es-MX" dirty="0" smtClean="0">
                <a:solidFill>
                  <a:srgbClr val="FF3300"/>
                </a:solidFill>
              </a:rPr>
              <a:t>7</a:t>
            </a:r>
            <a:r>
              <a:rPr lang="es-MX" dirty="0" smtClean="0"/>
              <a:t>,5+cutRod(p,1))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371953" y="2996952"/>
            <a:ext cx="259253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</a:t>
            </a:r>
            <a:r>
              <a:rPr lang="es-MX" dirty="0" smtClean="0">
                <a:solidFill>
                  <a:srgbClr val="FF3300"/>
                </a:solidFill>
              </a:rPr>
              <a:t>7</a:t>
            </a:r>
            <a:r>
              <a:rPr lang="es-MX" dirty="0" smtClean="0"/>
              <a:t>,6+cutRod(p,0))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36512" y="3987062"/>
            <a:ext cx="2520280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MAX(0,2+cutRod(p,1))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411513" y="3987062"/>
            <a:ext cx="2520527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</a:t>
            </a:r>
            <a:r>
              <a:rPr lang="es-MX" dirty="0" smtClean="0">
                <a:solidFill>
                  <a:srgbClr val="FF3300"/>
                </a:solidFill>
              </a:rPr>
              <a:t>4</a:t>
            </a:r>
            <a:r>
              <a:rPr lang="es-MX" dirty="0" smtClean="0"/>
              <a:t>,5+cutRod(p,0))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36512" y="4995174"/>
            <a:ext cx="2520280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MAX(0,2+cutRod(p,0))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931793" y="4005064"/>
            <a:ext cx="259253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/>
              <a:t>MAX(0,2+cutRod(p,0))</a:t>
            </a:r>
          </a:p>
        </p:txBody>
      </p:sp>
      <p:cxnSp>
        <p:nvCxnSpPr>
          <p:cNvPr id="4" name="3 Conector recto"/>
          <p:cNvCxnSpPr>
            <a:stCxn id="6" idx="2"/>
            <a:endCxn id="11" idx="0"/>
          </p:cNvCxnSpPr>
          <p:nvPr/>
        </p:nvCxnSpPr>
        <p:spPr>
          <a:xfrm flipH="1">
            <a:off x="1961587" y="2510898"/>
            <a:ext cx="2646294" cy="48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6" idx="2"/>
            <a:endCxn id="12" idx="0"/>
          </p:cNvCxnSpPr>
          <p:nvPr/>
        </p:nvCxnSpPr>
        <p:spPr>
          <a:xfrm>
            <a:off x="4607881" y="2510898"/>
            <a:ext cx="108012" cy="48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6" idx="2"/>
            <a:endCxn id="13" idx="0"/>
          </p:cNvCxnSpPr>
          <p:nvPr/>
        </p:nvCxnSpPr>
        <p:spPr>
          <a:xfrm>
            <a:off x="4607881" y="2510898"/>
            <a:ext cx="3060340" cy="48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1" idx="2"/>
            <a:endCxn id="14" idx="0"/>
          </p:cNvCxnSpPr>
          <p:nvPr/>
        </p:nvCxnSpPr>
        <p:spPr>
          <a:xfrm flipH="1">
            <a:off x="1223628" y="3374994"/>
            <a:ext cx="737959" cy="61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11" idx="2"/>
            <a:endCxn id="15" idx="0"/>
          </p:cNvCxnSpPr>
          <p:nvPr/>
        </p:nvCxnSpPr>
        <p:spPr>
          <a:xfrm>
            <a:off x="1961587" y="3374994"/>
            <a:ext cx="1710190" cy="61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2" idx="2"/>
            <a:endCxn id="17" idx="0"/>
          </p:cNvCxnSpPr>
          <p:nvPr/>
        </p:nvCxnSpPr>
        <p:spPr>
          <a:xfrm>
            <a:off x="4715893" y="3374994"/>
            <a:ext cx="1512168" cy="63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4" idx="2"/>
            <a:endCxn id="16" idx="0"/>
          </p:cNvCxnSpPr>
          <p:nvPr/>
        </p:nvCxnSpPr>
        <p:spPr>
          <a:xfrm>
            <a:off x="1223628" y="4365104"/>
            <a:ext cx="0" cy="630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971600" y="5855502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0</a:t>
            </a:r>
          </a:p>
        </p:txBody>
      </p:sp>
      <p:cxnSp>
        <p:nvCxnSpPr>
          <p:cNvPr id="37" name="36 Conector recto"/>
          <p:cNvCxnSpPr>
            <a:endCxn id="36" idx="0"/>
          </p:cNvCxnSpPr>
          <p:nvPr/>
        </p:nvCxnSpPr>
        <p:spPr>
          <a:xfrm flipH="1">
            <a:off x="1147813" y="5373216"/>
            <a:ext cx="75815" cy="48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419872" y="4847390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0</a:t>
            </a:r>
          </a:p>
        </p:txBody>
      </p:sp>
      <p:cxnSp>
        <p:nvCxnSpPr>
          <p:cNvPr id="42" name="41 Conector recto"/>
          <p:cNvCxnSpPr>
            <a:stCxn id="15" idx="2"/>
            <a:endCxn id="41" idx="0"/>
          </p:cNvCxnSpPr>
          <p:nvPr/>
        </p:nvCxnSpPr>
        <p:spPr>
          <a:xfrm flipH="1">
            <a:off x="3596085" y="4365104"/>
            <a:ext cx="75692" cy="48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012160" y="4847390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0</a:t>
            </a:r>
          </a:p>
        </p:txBody>
      </p:sp>
      <p:cxnSp>
        <p:nvCxnSpPr>
          <p:cNvPr id="45" name="44 Conector recto"/>
          <p:cNvCxnSpPr>
            <a:stCxn id="17" idx="2"/>
            <a:endCxn id="44" idx="0"/>
          </p:cNvCxnSpPr>
          <p:nvPr/>
        </p:nvCxnSpPr>
        <p:spPr>
          <a:xfrm flipH="1">
            <a:off x="6188373" y="4383106"/>
            <a:ext cx="39688" cy="46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7812360" y="3843046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0</a:t>
            </a:r>
          </a:p>
        </p:txBody>
      </p:sp>
      <p:cxnSp>
        <p:nvCxnSpPr>
          <p:cNvPr id="48" name="47 Conector recto"/>
          <p:cNvCxnSpPr>
            <a:stCxn id="13" idx="2"/>
            <a:endCxn id="47" idx="0"/>
          </p:cNvCxnSpPr>
          <p:nvPr/>
        </p:nvCxnSpPr>
        <p:spPr>
          <a:xfrm>
            <a:off x="7668221" y="3374994"/>
            <a:ext cx="320352" cy="46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971600" y="4509120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>
                <a:solidFill>
                  <a:srgbClr val="FF3300"/>
                </a:solidFill>
              </a:rPr>
              <a:t>2</a:t>
            </a:r>
            <a:endParaRPr lang="es-MX" dirty="0" smtClean="0">
              <a:solidFill>
                <a:srgbClr val="FF3300"/>
              </a:solidFill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1267247" y="3501008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2923431" y="3483006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2851423" y="2474894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5587727" y="3501008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>
                <a:solidFill>
                  <a:srgbClr val="FF3300"/>
                </a:solidFill>
              </a:rPr>
              <a:t>2</a:t>
            </a:r>
            <a:endParaRPr lang="es-MX" dirty="0" smtClean="0">
              <a:solidFill>
                <a:srgbClr val="FF3300"/>
              </a:solidFill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435599" y="2636912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6595839" y="2492896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4363591" y="1898830"/>
            <a:ext cx="352425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dirty="0" smtClean="0">
                <a:solidFill>
                  <a:srgbClr val="FF33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026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6" grpId="0"/>
      <p:bldP spid="41" grpId="0"/>
      <p:bldP spid="44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86" y="2420888"/>
            <a:ext cx="20002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468313" y="188640"/>
            <a:ext cx="82804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Corte de cable con precios variables</a:t>
            </a:r>
            <a:endParaRPr lang="es-ES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196752"/>
            <a:ext cx="828116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395536" y="1700808"/>
                <a:ext cx="8281169" cy="1008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s-MX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s-MX" sz="2200" dirty="0" smtClean="0"/>
                  <a:t>, puesto que incluso los casos base implican un llamado recursivo. Es decir, este algoritmo es incluso peor que el de fuerza bruta.</a:t>
                </a: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700808"/>
                <a:ext cx="8281169" cy="1008112"/>
              </a:xfrm>
              <a:prstGeom prst="rect">
                <a:avLst/>
              </a:prstGeom>
              <a:blipFill rotWithShape="1">
                <a:blip r:embed="rId3"/>
                <a:stretch>
                  <a:fillRect l="-957" t="-3030" r="-957" b="-21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645024"/>
            <a:ext cx="1296144" cy="13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23928" y="4221088"/>
            <a:ext cx="3728751" cy="5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400" dirty="0" smtClean="0"/>
              <a:t>¿Se puede hacer mejor?</a:t>
            </a:r>
            <a:endParaRPr lang="es-MX" sz="2400" i="1" dirty="0"/>
          </a:p>
          <a:p>
            <a:pPr algn="just"/>
            <a:endParaRPr lang="es-MX" sz="24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536" y="5157192"/>
            <a:ext cx="828116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Para comenzar a vislumbrar dicha alternativa pensemos primero de manera análoga a la solución por programación dinámica de los conjuntos independientes en grafos lineales: ¿Qué forma debería tener la solución óptima de un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02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124744"/>
            <a:ext cx="828116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Dada una longitud </a:t>
            </a:r>
            <a:r>
              <a:rPr lang="es-MX" sz="2200" i="1" dirty="0" smtClean="0"/>
              <a:t>j</a:t>
            </a:r>
            <a:r>
              <a:rPr lang="es-MX" sz="2200" dirty="0" smtClean="0"/>
              <a:t> (</a:t>
            </a:r>
            <a:r>
              <a:rPr lang="es-MX" sz="2200" i="1" dirty="0" smtClean="0"/>
              <a:t>j</a:t>
            </a:r>
            <a:r>
              <a:rPr lang="es-MX" sz="2200" dirty="0" smtClean="0"/>
              <a:t> ≤ </a:t>
            </a:r>
            <a:r>
              <a:rPr lang="es-MX" sz="2200" i="1" dirty="0" smtClean="0"/>
              <a:t>n</a:t>
            </a:r>
            <a:r>
              <a:rPr lang="es-MX" sz="2200" dirty="0" smtClean="0"/>
              <a:t>) la solución óptima para ese </a:t>
            </a:r>
            <a:r>
              <a:rPr lang="es-MX" sz="2200" dirty="0" err="1" smtClean="0"/>
              <a:t>subproblema</a:t>
            </a:r>
            <a:r>
              <a:rPr lang="es-MX" sz="2200" dirty="0" smtClean="0"/>
              <a:t> consistiría en elegir una de las siguientes opciones: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5536" y="2132856"/>
            <a:ext cx="67687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5600" indent="-355600" algn="just"/>
            <a:r>
              <a:rPr lang="es-MX" sz="2200" dirty="0" smtClean="0"/>
              <a:t>1. Cortar un segmento de una unidad (</a:t>
            </a:r>
            <a:r>
              <a:rPr lang="es-MX" sz="2200" i="1" dirty="0" smtClean="0"/>
              <a:t>i</a:t>
            </a:r>
            <a:r>
              <a:rPr lang="es-MX" sz="2200" dirty="0" smtClean="0"/>
              <a:t>=1) y sumar la mejor ganancia posible del </a:t>
            </a:r>
            <a:r>
              <a:rPr lang="es-MX" sz="2200" i="1" dirty="0" smtClean="0"/>
              <a:t>j-1</a:t>
            </a:r>
            <a:r>
              <a:rPr lang="es-MX" sz="2200" dirty="0" smtClean="0"/>
              <a:t> </a:t>
            </a:r>
            <a:r>
              <a:rPr lang="es-MX" sz="2200" dirty="0"/>
              <a:t>restante </a:t>
            </a:r>
            <a:r>
              <a:rPr lang="es-MX" sz="2200" dirty="0" smtClean="0"/>
              <a:t>de cable </a:t>
            </a:r>
          </a:p>
          <a:p>
            <a:pPr marL="355600" indent="-355600" algn="just"/>
            <a:r>
              <a:rPr lang="es-MX" sz="2200" dirty="0" smtClean="0"/>
              <a:t>2</a:t>
            </a:r>
            <a:r>
              <a:rPr lang="es-MX" sz="2200" dirty="0"/>
              <a:t>. Cortar un segmento de dos unidades (</a:t>
            </a:r>
            <a:r>
              <a:rPr lang="es-MX" sz="2200" i="1" dirty="0"/>
              <a:t>i=2</a:t>
            </a:r>
            <a:r>
              <a:rPr lang="es-MX" sz="2200" dirty="0"/>
              <a:t>) y sumar la mejor ganancia posible del </a:t>
            </a:r>
            <a:r>
              <a:rPr lang="es-MX" sz="2200" i="1" dirty="0"/>
              <a:t>j-2</a:t>
            </a:r>
            <a:r>
              <a:rPr lang="es-MX" sz="2200" dirty="0"/>
              <a:t> restante de </a:t>
            </a:r>
            <a:r>
              <a:rPr lang="es-MX" sz="2200" dirty="0" smtClean="0"/>
              <a:t>cable</a:t>
            </a:r>
          </a:p>
          <a:p>
            <a:pPr marL="355600" indent="-355600" algn="just"/>
            <a:r>
              <a:rPr lang="es-MX" sz="2200" dirty="0" smtClean="0"/>
              <a:t>3. </a:t>
            </a:r>
            <a:r>
              <a:rPr lang="es-MX" sz="2200" dirty="0"/>
              <a:t>Cortar un segmento de </a:t>
            </a:r>
            <a:r>
              <a:rPr lang="es-MX" sz="2200" dirty="0" smtClean="0"/>
              <a:t>tres </a:t>
            </a:r>
            <a:r>
              <a:rPr lang="es-MX" sz="2200" dirty="0"/>
              <a:t>unidades (</a:t>
            </a:r>
            <a:r>
              <a:rPr lang="es-MX" sz="2200" i="1" dirty="0" smtClean="0"/>
              <a:t>i=3</a:t>
            </a:r>
            <a:r>
              <a:rPr lang="es-MX" sz="2200" dirty="0" smtClean="0"/>
              <a:t>) </a:t>
            </a:r>
            <a:r>
              <a:rPr lang="es-MX" sz="2200" dirty="0"/>
              <a:t>y sumar la mejor ganancia posible del </a:t>
            </a:r>
            <a:r>
              <a:rPr lang="es-MX" sz="2200" i="1" dirty="0" smtClean="0"/>
              <a:t>j-3</a:t>
            </a:r>
            <a:r>
              <a:rPr lang="es-MX" sz="2200" dirty="0" smtClean="0"/>
              <a:t> </a:t>
            </a:r>
            <a:r>
              <a:rPr lang="es-MX" sz="2200" dirty="0"/>
              <a:t>restante de cable </a:t>
            </a:r>
          </a:p>
          <a:p>
            <a:pPr algn="just"/>
            <a:r>
              <a:rPr lang="es-MX" sz="2200" dirty="0" smtClean="0"/>
              <a:t>     …</a:t>
            </a:r>
          </a:p>
          <a:p>
            <a:pPr algn="just"/>
            <a:endParaRPr lang="es-MX" sz="2200" dirty="0" smtClean="0"/>
          </a:p>
          <a:p>
            <a:pPr marL="355600" indent="-355600" algn="just"/>
            <a:r>
              <a:rPr lang="es-MX" sz="2200" i="1" dirty="0"/>
              <a:t>j</a:t>
            </a:r>
            <a:r>
              <a:rPr lang="es-MX" sz="2200" dirty="0" smtClean="0"/>
              <a:t>.  Dejar </a:t>
            </a:r>
            <a:r>
              <a:rPr lang="es-MX" sz="2200" dirty="0"/>
              <a:t>el segmento de j unidades (</a:t>
            </a:r>
            <a:r>
              <a:rPr lang="es-MX" sz="2200" i="1" dirty="0"/>
              <a:t>i=j</a:t>
            </a:r>
            <a:r>
              <a:rPr lang="es-MX" sz="2200" dirty="0"/>
              <a:t>) y no dejar nada restante</a:t>
            </a:r>
          </a:p>
          <a:p>
            <a:pPr algn="just"/>
            <a:endParaRPr lang="es-MX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53322"/>
            <a:ext cx="1457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3 Conector recto"/>
          <p:cNvCxnSpPr/>
          <p:nvPr/>
        </p:nvCxnSpPr>
        <p:spPr>
          <a:xfrm>
            <a:off x="827584" y="2852936"/>
            <a:ext cx="576064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664384" y="3861048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691680" y="4869160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Llamada rectangular"/>
          <p:cNvSpPr/>
          <p:nvPr/>
        </p:nvSpPr>
        <p:spPr>
          <a:xfrm>
            <a:off x="4139952" y="5157192"/>
            <a:ext cx="3024336" cy="576064"/>
          </a:xfrm>
          <a:prstGeom prst="wedgeRectCallout">
            <a:avLst>
              <a:gd name="adj1" fmla="val 55324"/>
              <a:gd name="adj2" fmla="val -3463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las conociéramos …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124744"/>
            <a:ext cx="8281169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/>
              <a:t>cutRod</a:t>
            </a:r>
            <a:r>
              <a:rPr lang="es-MX" sz="2200" dirty="0"/>
              <a:t>(</a:t>
            </a:r>
            <a:r>
              <a:rPr lang="es-MX" sz="2200" dirty="0" err="1"/>
              <a:t>p,n</a:t>
            </a:r>
            <a:r>
              <a:rPr lang="es-MX" sz="2200" dirty="0"/>
              <a:t>){</a:t>
            </a:r>
          </a:p>
          <a:p>
            <a:pPr algn="just"/>
            <a:r>
              <a:rPr lang="es-MX" sz="2200" dirty="0" smtClean="0"/>
              <a:t>   r[0] </a:t>
            </a:r>
            <a:r>
              <a:rPr lang="es-MX" sz="2200" dirty="0"/>
              <a:t>= 0</a:t>
            </a:r>
          </a:p>
          <a:p>
            <a:pPr algn="just"/>
            <a:r>
              <a:rPr lang="es-MX" sz="2200" dirty="0"/>
              <a:t>   </a:t>
            </a:r>
            <a:r>
              <a:rPr lang="es-MX" sz="2200" dirty="0" err="1"/>
              <a:t>for</a:t>
            </a:r>
            <a:r>
              <a:rPr lang="es-MX" sz="2200" dirty="0"/>
              <a:t> </a:t>
            </a:r>
            <a:r>
              <a:rPr lang="es-MX" sz="2200" dirty="0" smtClean="0"/>
              <a:t>j=1:n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r[j] = 0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for</a:t>
            </a:r>
            <a:r>
              <a:rPr lang="es-MX" sz="2200" dirty="0" smtClean="0"/>
              <a:t> i=1:j</a:t>
            </a:r>
            <a:endParaRPr lang="es-MX" sz="2200" dirty="0"/>
          </a:p>
          <a:p>
            <a:pPr algn="just"/>
            <a:r>
              <a:rPr lang="es-MX" sz="2200" dirty="0"/>
              <a:t>      </a:t>
            </a:r>
            <a:r>
              <a:rPr lang="es-MX" sz="2200" dirty="0" smtClean="0"/>
              <a:t>    r[j] </a:t>
            </a:r>
            <a:r>
              <a:rPr lang="es-MX" sz="2200" dirty="0"/>
              <a:t>= </a:t>
            </a:r>
            <a:r>
              <a:rPr lang="es-MX" sz="2200" dirty="0" smtClean="0"/>
              <a:t>MAX(r[j], p[i]+r[j-i])</a:t>
            </a:r>
            <a:endParaRPr lang="es-MX" sz="2200" dirty="0"/>
          </a:p>
          <a:p>
            <a:pPr algn="just"/>
            <a:r>
              <a:rPr lang="es-MX" sz="2200" dirty="0"/>
              <a:t>   </a:t>
            </a:r>
            <a:r>
              <a:rPr lang="es-MX" sz="2200" dirty="0" err="1"/>
              <a:t>return</a:t>
            </a:r>
            <a:r>
              <a:rPr lang="es-MX" sz="2200" dirty="0"/>
              <a:t> </a:t>
            </a:r>
            <a:r>
              <a:rPr lang="es-MX" sz="2200" dirty="0" smtClean="0"/>
              <a:t>r[n]</a:t>
            </a:r>
            <a:endParaRPr lang="es-MX" sz="2200" dirty="0"/>
          </a:p>
          <a:p>
            <a:pPr algn="just"/>
            <a:r>
              <a:rPr lang="es-MX" sz="2200" dirty="0"/>
              <a:t>}</a:t>
            </a:r>
          </a:p>
          <a:p>
            <a:pPr algn="just"/>
            <a:endParaRPr lang="es-MX" sz="2200" dirty="0" smtClean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4203086"/>
            <a:ext cx="5544616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para </a:t>
            </a:r>
            <a:r>
              <a:rPr lang="es-MX" sz="2200" i="1" dirty="0" smtClean="0"/>
              <a:t>n =</a:t>
            </a:r>
            <a:r>
              <a:rPr lang="es-MX" sz="2200" dirty="0" smtClean="0"/>
              <a:t> 3 y </a:t>
            </a:r>
            <a:r>
              <a:rPr lang="es-MX" sz="2200" i="1" dirty="0" smtClean="0"/>
              <a:t>p</a:t>
            </a:r>
            <a:r>
              <a:rPr lang="es-MX" i="1" dirty="0" smtClean="0"/>
              <a:t>i</a:t>
            </a:r>
            <a:r>
              <a:rPr lang="es-MX" sz="2200" dirty="0" smtClean="0"/>
              <a:t> = {2, 5, 6}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86074"/>
              </p:ext>
            </p:extLst>
          </p:nvPr>
        </p:nvGraphicFramePr>
        <p:xfrm>
          <a:off x="6156177" y="3065192"/>
          <a:ext cx="21602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9"/>
                <a:gridCol w="540060"/>
                <a:gridCol w="540060"/>
                <a:gridCol w="5400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CO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51613" y="3767270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j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410869" y="2420888"/>
            <a:ext cx="396552" cy="3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i</a:t>
            </a:r>
          </a:p>
        </p:txBody>
      </p:sp>
      <p:sp>
        <p:nvSpPr>
          <p:cNvPr id="8" name="7 Abrir llave"/>
          <p:cNvSpPr/>
          <p:nvPr/>
        </p:nvSpPr>
        <p:spPr>
          <a:xfrm>
            <a:off x="5849889" y="3425232"/>
            <a:ext cx="243995" cy="10801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3 Abrir llave"/>
          <p:cNvSpPr/>
          <p:nvPr/>
        </p:nvSpPr>
        <p:spPr>
          <a:xfrm rot="5400000">
            <a:off x="7409123" y="2155157"/>
            <a:ext cx="218514" cy="15240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1520" y="5085184"/>
            <a:ext cx="525658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smtClean="0"/>
              <a:t>¿Cuál es la eficiencia de este algoritmo?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23527" y="5589240"/>
                <a:ext cx="8353177" cy="1080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Como podemos observar la cantidad de </a:t>
                </a:r>
                <a:r>
                  <a:rPr lang="es-MX" sz="2200" dirty="0" err="1" smtClean="0"/>
                  <a:t>subproblemas</a:t>
                </a:r>
                <a:r>
                  <a:rPr lang="es-MX" sz="2200" dirty="0" smtClean="0"/>
                  <a:t> es cuadrática y cada uno se puede resolver con eficiencia constante. Esto nos da </a:t>
                </a:r>
                <a:r>
                  <a:rPr lang="es-MX" sz="2200" dirty="0" smtClean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sz="22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s-MX" sz="2200" dirty="0" smtClean="0">
                    <a:solidFill>
                      <a:schemeClr val="tx1"/>
                    </a:solidFill>
                  </a:rPr>
                  <a:t>, sin duda menor que </a:t>
                </a:r>
                <a:r>
                  <a:rPr lang="es-MX" sz="2200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MX" sz="2200" dirty="0">
                    <a:solidFill>
                      <a:schemeClr val="tx1"/>
                    </a:solidFill>
                  </a:rPr>
                  <a:t>)</a:t>
                </a:r>
                <a:endParaRPr lang="es-MX" sz="2200" dirty="0" smtClean="0"/>
              </a:p>
            </p:txBody>
          </p:sp>
        </mc:Choice>
        <mc:Fallback xmlns="">
          <p:sp>
            <p:nvSpPr>
              <p:cNvPr id="1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5589240"/>
                <a:ext cx="8353177" cy="1080120"/>
              </a:xfrm>
              <a:prstGeom prst="rect">
                <a:avLst/>
              </a:prstGeom>
              <a:blipFill rotWithShape="1">
                <a:blip r:embed="rId2"/>
                <a:stretch>
                  <a:fillRect l="-876" t="-2825" r="-1022" b="-13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188640"/>
            <a:ext cx="91440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/>
              <a:t>Solución </a:t>
            </a:r>
            <a:r>
              <a:rPr lang="es-MX" sz="3600" dirty="0" smtClean="0"/>
              <a:t>mediante programación dinámica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53162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8" grpId="0" animBg="1"/>
      <p:bldP spid="14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395536" y="188640"/>
            <a:ext cx="835317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smtClean="0"/>
              <a:t>Esquema de corte de la solución optima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95536" y="1196752"/>
                <a:ext cx="8281169" cy="540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s-MX" sz="2200" dirty="0" smtClean="0"/>
                  <a:t>Notemos que con el algoritmo anterior se obtiene la máxima ganancia para unos determinados valores de </a:t>
                </a:r>
                <a:r>
                  <a:rPr lang="es-MX" sz="2200" i="1" dirty="0" smtClean="0"/>
                  <a:t>n</a:t>
                </a:r>
                <a:r>
                  <a:rPr lang="es-MX" sz="2200" dirty="0" smtClean="0"/>
                  <a:t> y </a:t>
                </a:r>
                <a:r>
                  <a:rPr lang="es-MX" sz="2200" i="1" dirty="0" smtClean="0"/>
                  <a:t>p</a:t>
                </a:r>
                <a:r>
                  <a:rPr lang="es-MX" i="1" dirty="0" smtClean="0"/>
                  <a:t>i</a:t>
                </a:r>
                <a:r>
                  <a:rPr lang="es-MX" sz="2200" dirty="0" smtClean="0"/>
                  <a:t>, sin embargo no se obtiene el esquema de corte como tal. </a:t>
                </a:r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Para obtener dicho esquema hay varias alternativas. La más evidente es modificar el algoritmo para que además de ir calculando la ganancia </a:t>
                </a:r>
                <a:r>
                  <a:rPr lang="es-MX" sz="2200" i="1" dirty="0" smtClean="0"/>
                  <a:t>r</a:t>
                </a:r>
                <a:r>
                  <a:rPr lang="es-MX" sz="2200" dirty="0" smtClean="0"/>
                  <a:t> en cada llamado se vaya almacenando el esquema correspondiente. Esta alternativa sin embargo requiere mucha memoria (</a:t>
                </a:r>
                <a:r>
                  <a:rPr lang="es-MX" sz="22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22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s-MX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200" dirty="0" smtClean="0"/>
                  <a:t>)).</a:t>
                </a:r>
                <a:endParaRPr lang="es-MX" sz="2200" dirty="0" smtClean="0"/>
              </a:p>
              <a:p>
                <a:pPr algn="just"/>
                <a:endParaRPr lang="es-MX" sz="2200" dirty="0"/>
              </a:p>
              <a:p>
                <a:pPr algn="just"/>
                <a:r>
                  <a:rPr lang="es-MX" sz="2200" dirty="0" smtClean="0"/>
                  <a:t>Otras alternativas (ver por ejemplo capítulo 15.1 de </a:t>
                </a:r>
                <a:r>
                  <a:rPr lang="es-MX" sz="2200" i="1" dirty="0" err="1" smtClean="0"/>
                  <a:t>Introduction</a:t>
                </a:r>
                <a:r>
                  <a:rPr lang="es-MX" sz="2200" i="1" dirty="0" smtClean="0"/>
                  <a:t> </a:t>
                </a:r>
                <a:r>
                  <a:rPr lang="es-MX" sz="2200" i="1" dirty="0" err="1" smtClean="0"/>
                  <a:t>to</a:t>
                </a:r>
                <a:r>
                  <a:rPr lang="es-MX" sz="2200" i="1" dirty="0" smtClean="0"/>
                  <a:t> </a:t>
                </a:r>
                <a:r>
                  <a:rPr lang="es-MX" sz="2200" i="1" dirty="0" err="1" smtClean="0"/>
                  <a:t>algorithms</a:t>
                </a:r>
                <a:r>
                  <a:rPr lang="es-MX" sz="2200" dirty="0" smtClean="0"/>
                  <a:t>) implican </a:t>
                </a:r>
                <a:r>
                  <a:rPr lang="es-MX" sz="2200" dirty="0"/>
                  <a:t>menos </a:t>
                </a:r>
                <a:r>
                  <a:rPr lang="es-MX" sz="2200" dirty="0" smtClean="0"/>
                  <a:t>memoria O(n). Sin embargo, al igual que en la clase pasada es posible utilizar ‘</a:t>
                </a:r>
                <a:r>
                  <a:rPr lang="es-MX" sz="2200" dirty="0" err="1" smtClean="0"/>
                  <a:t>backtracking</a:t>
                </a:r>
                <a:r>
                  <a:rPr lang="es-MX" sz="2200" dirty="0" smtClean="0"/>
                  <a:t>’, que casi no requiere de memoria y no altera la eficiencia del algoritmo.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196752"/>
                <a:ext cx="8281169" cy="5400600"/>
              </a:xfrm>
              <a:prstGeom prst="rect">
                <a:avLst/>
              </a:prstGeom>
              <a:blipFill rotWithShape="1">
                <a:blip r:embed="rId2"/>
                <a:stretch>
                  <a:fillRect l="-957" t="-564" r="-9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395536" y="188640"/>
            <a:ext cx="835317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s-MX" sz="3600" dirty="0" err="1" smtClean="0"/>
              <a:t>Backtracking</a:t>
            </a:r>
            <a:r>
              <a:rPr lang="es-MX" sz="3600" dirty="0" smtClean="0"/>
              <a:t> para el esquema de corte</a:t>
            </a:r>
            <a:endParaRPr lang="es-ES" sz="3600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536" y="1124743"/>
            <a:ext cx="8281169" cy="38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dirty="0" err="1" smtClean="0"/>
              <a:t>function</a:t>
            </a:r>
            <a:r>
              <a:rPr lang="es-MX" sz="2200" dirty="0" smtClean="0"/>
              <a:t> </a:t>
            </a:r>
            <a:r>
              <a:rPr lang="es-MX" sz="2200" dirty="0" err="1" smtClean="0"/>
              <a:t>btCutRod</a:t>
            </a:r>
            <a:r>
              <a:rPr lang="es-MX" sz="2200" dirty="0" smtClean="0"/>
              <a:t>(</a:t>
            </a:r>
            <a:r>
              <a:rPr lang="es-MX" sz="2200" dirty="0" err="1" smtClean="0"/>
              <a:t>p,n,r</a:t>
            </a:r>
            <a:r>
              <a:rPr lang="es-MX" sz="2200" dirty="0" smtClean="0"/>
              <a:t>){</a:t>
            </a:r>
            <a:endParaRPr lang="es-MX" sz="2200" dirty="0"/>
          </a:p>
          <a:p>
            <a:pPr algn="just"/>
            <a:r>
              <a:rPr lang="es-MX" sz="2200" dirty="0" smtClean="0"/>
              <a:t>   S = NULL, L = n, t = r[n], i = n   </a:t>
            </a:r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while</a:t>
            </a:r>
            <a:r>
              <a:rPr lang="es-MX" sz="2200" dirty="0" smtClean="0"/>
              <a:t> L&gt;0{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</a:t>
            </a:r>
            <a:r>
              <a:rPr lang="es-MX" sz="2200" dirty="0" err="1" smtClean="0"/>
              <a:t>if</a:t>
            </a:r>
            <a:r>
              <a:rPr lang="es-MX" sz="2200" dirty="0" smtClean="0"/>
              <a:t> </a:t>
            </a:r>
            <a:r>
              <a:rPr lang="es-MX" sz="2200" dirty="0"/>
              <a:t>p[i] + r[n-i] </a:t>
            </a:r>
            <a:r>
              <a:rPr lang="es-MX" sz="2200" dirty="0" smtClean="0"/>
              <a:t>&gt;= t and L &gt;= i 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</a:t>
            </a:r>
            <a:r>
              <a:rPr lang="es-MX" sz="2200" dirty="0" err="1" smtClean="0"/>
              <a:t>S.add</a:t>
            </a:r>
            <a:r>
              <a:rPr lang="es-MX" sz="2200" dirty="0" smtClean="0"/>
              <a:t>(i)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  L = L – i</a:t>
            </a:r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</a:t>
            </a:r>
            <a:r>
              <a:rPr lang="es-MX" sz="2200" dirty="0" err="1" smtClean="0"/>
              <a:t>else</a:t>
            </a:r>
            <a:endParaRPr lang="es-MX" sz="2200" dirty="0" smtClean="0"/>
          </a:p>
          <a:p>
            <a:pPr algn="just"/>
            <a:r>
              <a:rPr lang="es-MX" sz="2200" dirty="0"/>
              <a:t> </a:t>
            </a:r>
            <a:r>
              <a:rPr lang="es-MX" sz="2200" dirty="0" smtClean="0"/>
              <a:t>       i-- </a:t>
            </a:r>
          </a:p>
          <a:p>
            <a:pPr algn="just"/>
            <a:r>
              <a:rPr lang="es-MX" sz="2200" dirty="0" smtClean="0"/>
              <a:t>   }</a:t>
            </a:r>
          </a:p>
          <a:p>
            <a:pPr algn="just"/>
            <a:r>
              <a:rPr lang="es-MX" sz="2200" dirty="0" smtClean="0"/>
              <a:t>   </a:t>
            </a:r>
            <a:r>
              <a:rPr lang="es-MX" sz="2200" dirty="0" err="1" smtClean="0"/>
              <a:t>return</a:t>
            </a:r>
            <a:r>
              <a:rPr lang="es-MX" sz="2200" dirty="0" smtClean="0"/>
              <a:t> S</a:t>
            </a:r>
            <a:endParaRPr lang="es-MX" sz="2200" dirty="0"/>
          </a:p>
          <a:p>
            <a:pPr algn="just"/>
            <a:r>
              <a:rPr lang="es-MX" sz="2200" dirty="0" smtClean="0"/>
              <a:t>}</a:t>
            </a:r>
            <a:endParaRPr lang="es-MX" sz="2200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5536" y="5301208"/>
            <a:ext cx="30243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s-MX" sz="2200" b="1" dirty="0" smtClean="0"/>
              <a:t>Ejemplo:</a:t>
            </a:r>
            <a:r>
              <a:rPr lang="es-MX" sz="2200" dirty="0" smtClean="0"/>
              <a:t> para </a:t>
            </a:r>
            <a:r>
              <a:rPr lang="es-MX" sz="2200" i="1" dirty="0" smtClean="0"/>
              <a:t>n =</a:t>
            </a:r>
            <a:r>
              <a:rPr lang="es-MX" sz="2200" dirty="0" smtClean="0"/>
              <a:t> 3 y </a:t>
            </a:r>
            <a:r>
              <a:rPr lang="es-MX" sz="2200" i="1" dirty="0" smtClean="0"/>
              <a:t>p</a:t>
            </a:r>
            <a:r>
              <a:rPr lang="es-MX" i="1" dirty="0" smtClean="0"/>
              <a:t>i</a:t>
            </a:r>
            <a:r>
              <a:rPr lang="es-MX" sz="2200" dirty="0" smtClean="0"/>
              <a:t> = {2, 5, 6}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94641"/>
              </p:ext>
            </p:extLst>
          </p:nvPr>
        </p:nvGraphicFramePr>
        <p:xfrm>
          <a:off x="3779912" y="4509120"/>
          <a:ext cx="35138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69"/>
                <a:gridCol w="878469"/>
                <a:gridCol w="878469"/>
                <a:gridCol w="878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p[i]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r[n-i]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44178"/>
              </p:ext>
            </p:extLst>
          </p:nvPr>
        </p:nvGraphicFramePr>
        <p:xfrm>
          <a:off x="4659249" y="5628848"/>
          <a:ext cx="26354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69"/>
                <a:gridCol w="878469"/>
                <a:gridCol w="878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{2}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{2,1}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10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47893</TotalTime>
  <Words>1330</Words>
  <Application>Microsoft Office PowerPoint</Application>
  <PresentationFormat>Presentación en pantalla (4:3)</PresentationFormat>
  <Paragraphs>262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Análisis y diseño de algoritmos – Clase 09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Julian Moreno</dc:creator>
  <cp:lastModifiedBy>jmoreno</cp:lastModifiedBy>
  <cp:revision>1021</cp:revision>
  <dcterms:created xsi:type="dcterms:W3CDTF">2005-07-02T15:39:33Z</dcterms:created>
  <dcterms:modified xsi:type="dcterms:W3CDTF">2014-04-02T14:54:20Z</dcterms:modified>
</cp:coreProperties>
</file>