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8"/>
  </p:notesMasterIdLst>
  <p:handoutMasterIdLst>
    <p:handoutMasterId r:id="rId19"/>
  </p:handoutMasterIdLst>
  <p:sldIdLst>
    <p:sldId id="353" r:id="rId2"/>
    <p:sldId id="425" r:id="rId3"/>
    <p:sldId id="426" r:id="rId4"/>
    <p:sldId id="427" r:id="rId5"/>
    <p:sldId id="429" r:id="rId6"/>
    <p:sldId id="430" r:id="rId7"/>
    <p:sldId id="431" r:id="rId8"/>
    <p:sldId id="432" r:id="rId9"/>
    <p:sldId id="409" r:id="rId10"/>
    <p:sldId id="422" r:id="rId11"/>
    <p:sldId id="419" r:id="rId12"/>
    <p:sldId id="420" r:id="rId13"/>
    <p:sldId id="421" r:id="rId14"/>
    <p:sldId id="423" r:id="rId15"/>
    <p:sldId id="424" r:id="rId16"/>
    <p:sldId id="386" r:id="rId17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669900"/>
    <a:srgbClr val="FF3300"/>
    <a:srgbClr val="7C9DDE"/>
    <a:srgbClr val="0033CC"/>
    <a:srgbClr val="006600"/>
    <a:srgbClr val="003300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97691" autoAdjust="0"/>
  </p:normalViewPr>
  <p:slideViewPr>
    <p:cSldViewPr>
      <p:cViewPr>
        <p:scale>
          <a:sx n="70" d="100"/>
          <a:sy n="70" d="100"/>
        </p:scale>
        <p:origin x="-67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Jurassic%20park%20scnece%20-%20DNA.mp4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</a:t>
            </a:r>
            <a:r>
              <a:rPr lang="es-CO" sz="4000" dirty="0" smtClean="0">
                <a:latin typeface="Arial" charset="0"/>
              </a:rPr>
              <a:t>10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2"/>
            <a:ext cx="8135938" cy="316907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CO" sz="2400" dirty="0" smtClean="0">
                <a:latin typeface="Arial" charset="0"/>
                <a:cs typeface="Arial" charset="0"/>
              </a:rPr>
              <a:t>Mayor sub-secuencia común</a:t>
            </a:r>
          </a:p>
          <a:p>
            <a:pPr eaLnBrk="1" hangingPunct="1"/>
            <a:r>
              <a:rPr lang="es-CO" sz="2400" dirty="0">
                <a:latin typeface="Arial" charset="0"/>
                <a:cs typeface="Arial" charset="0"/>
              </a:rPr>
              <a:t>Alineación de </a:t>
            </a:r>
            <a:r>
              <a:rPr lang="es-CO" sz="2400" dirty="0" smtClean="0">
                <a:latin typeface="Arial" charset="0"/>
                <a:cs typeface="Arial" charset="0"/>
              </a:rPr>
              <a:t>secuencias</a:t>
            </a:r>
            <a:endParaRPr lang="es-CO" sz="2400" dirty="0">
              <a:latin typeface="Arial" charset="0"/>
              <a:cs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Alineación de secuencias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395288" y="1124744"/>
                <a:ext cx="8281167" cy="5400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b="1" dirty="0" smtClean="0"/>
                  <a:t>Ejemplo:</a:t>
                </a:r>
                <a:r>
                  <a:rPr lang="es-MX" sz="2200" dirty="0" smtClean="0"/>
                  <a:t> Si </a:t>
                </a:r>
                <a:r>
                  <a:rPr lang="es-MX" sz="2200" i="1" dirty="0" smtClean="0"/>
                  <a:t>X</a:t>
                </a:r>
                <a:r>
                  <a:rPr lang="es-MX" sz="2200" dirty="0" smtClean="0"/>
                  <a:t> = </a:t>
                </a:r>
                <a:r>
                  <a:rPr lang="es-MX" sz="2200" i="1" dirty="0" smtClean="0"/>
                  <a:t>GATACA</a:t>
                </a:r>
                <a:r>
                  <a:rPr lang="es-MX" sz="2200" dirty="0" smtClean="0"/>
                  <a:t>, Y= </a:t>
                </a:r>
                <a:r>
                  <a:rPr lang="es-MX" sz="2200" i="1" dirty="0" smtClean="0"/>
                  <a:t>AACT</a:t>
                </a:r>
                <a:r>
                  <a:rPr lang="es-MX" sz="2200" dirty="0" smtClean="0"/>
                  <a:t>, </a:t>
                </a:r>
                <a14:m>
                  <m:oMath xmlns:m="http://schemas.openxmlformats.org/officeDocument/2006/math">
                    <m:r>
                      <a:rPr lang="es-MX" sz="2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s-MX" sz="22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sz="2200" dirty="0" smtClean="0"/>
                  <a:t>= 1, </a:t>
                </a:r>
                <a:r>
                  <a:rPr lang="es-MX" sz="2200" dirty="0"/>
                  <a:t>y </a:t>
                </a:r>
                <a14:m>
                  <m:oMath xmlns:m="http://schemas.openxmlformats.org/officeDocument/2006/math">
                    <m:r>
                      <a:rPr lang="es-MX" sz="22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s-MX" sz="2200" i="1" dirty="0" smtClean="0"/>
                  <a:t>= 1.5</a:t>
                </a:r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124744"/>
                <a:ext cx="8281167" cy="540060"/>
              </a:xfrm>
              <a:prstGeom prst="rect">
                <a:avLst/>
              </a:prstGeom>
              <a:blipFill rotWithShape="1">
                <a:blip r:embed="rId2"/>
                <a:stretch>
                  <a:fillRect l="-957" t="-5682" b="-34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288" y="3429000"/>
            <a:ext cx="8281167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Para valores de </a:t>
            </a:r>
            <a:r>
              <a:rPr lang="es-MX" sz="2200" i="1" dirty="0" smtClean="0"/>
              <a:t>m</a:t>
            </a:r>
            <a:r>
              <a:rPr lang="es-MX" sz="2200" dirty="0" smtClean="0"/>
              <a:t> y </a:t>
            </a:r>
            <a:r>
              <a:rPr lang="es-MX" sz="2200" i="1" dirty="0" smtClean="0"/>
              <a:t>n</a:t>
            </a:r>
            <a:r>
              <a:rPr lang="es-MX" sz="2200" dirty="0" smtClean="0"/>
              <a:t>, ¿Cuántas posibles soluciones (alineaciones de interés) tiene este problema?</a:t>
            </a:r>
          </a:p>
          <a:p>
            <a:pPr algn="just"/>
            <a:endParaRPr lang="es-MX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6757582" y="3751088"/>
                <a:ext cx="9845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82" y="3751088"/>
                <a:ext cx="98450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95289" y="4392773"/>
                <a:ext cx="8281167" cy="1044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Por tanto una solución por fuerza bruta sería generar un </a:t>
                </a:r>
                <a:r>
                  <a:rPr lang="es-MX" sz="2200" dirty="0"/>
                  <a:t>arreglo de </a:t>
                </a:r>
                <a:r>
                  <a:rPr lang="es-MX" sz="2200" i="1" dirty="0" err="1" smtClean="0"/>
                  <a:t>m</a:t>
                </a:r>
                <a:r>
                  <a:rPr lang="es-MX" sz="2200" dirty="0" err="1" smtClean="0"/>
                  <a:t>+</a:t>
                </a:r>
                <a:r>
                  <a:rPr lang="es-MX" sz="2200" i="1" dirty="0" err="1" smtClean="0"/>
                  <a:t>n</a:t>
                </a:r>
                <a:r>
                  <a:rPr lang="es-MX" sz="2200" dirty="0" smtClean="0"/>
                  <a:t> valores binarios y evaluar cada una de las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MX" sz="2200" b="0" i="1" smtClean="0">
                            <a:latin typeface="Cambria Math"/>
                          </a:rPr>
                          <m:t>𝑚</m:t>
                        </m:r>
                        <m:r>
                          <a:rPr lang="es-MX" sz="2200" b="0" i="1" smtClean="0">
                            <a:latin typeface="Cambria Math"/>
                          </a:rPr>
                          <m:t>+</m:t>
                        </m:r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2200" dirty="0" smtClean="0"/>
                  <a:t> posibilidades</a:t>
                </a:r>
              </a:p>
              <a:p>
                <a:pPr algn="just"/>
                <a:endParaRPr lang="es-MX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9" y="4392773"/>
                <a:ext cx="8281167" cy="1044116"/>
              </a:xfrm>
              <a:prstGeom prst="rect">
                <a:avLst/>
              </a:prstGeom>
              <a:blipFill rotWithShape="1">
                <a:blip r:embed="rId4"/>
                <a:stretch>
                  <a:fillRect l="-957" t="-2924" r="-957" b="-175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916832"/>
            <a:ext cx="151216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Solución:</a:t>
            </a:r>
            <a:endParaRPr lang="es-MX" sz="2200" i="1" dirty="0" smtClean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18329" y="1952836"/>
            <a:ext cx="6702143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G A T A C A        con penalidad total de 1+1+1.5=3.5</a:t>
            </a:r>
          </a:p>
          <a:p>
            <a:pPr algn="just"/>
            <a:r>
              <a:rPr lang="es-MX" sz="2200" dirty="0" smtClean="0"/>
              <a:t>–  A – A C T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168440" y="2016136"/>
            <a:ext cx="288032" cy="11248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672496" y="2016136"/>
            <a:ext cx="288032" cy="11248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419872" y="2016136"/>
            <a:ext cx="288032" cy="11248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C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5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772816"/>
            <a:ext cx="828116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Dados los primeros </a:t>
            </a:r>
            <a:r>
              <a:rPr lang="es-MX" sz="2200" i="1" dirty="0" smtClean="0"/>
              <a:t>i </a:t>
            </a:r>
            <a:r>
              <a:rPr lang="es-MX" sz="2200" dirty="0"/>
              <a:t>elementos </a:t>
            </a:r>
            <a:r>
              <a:rPr lang="es-MX" sz="2200" dirty="0" smtClean="0"/>
              <a:t>de </a:t>
            </a:r>
            <a:r>
              <a:rPr lang="es-MX" sz="2200" i="1" dirty="0" smtClean="0"/>
              <a:t>X</a:t>
            </a:r>
            <a:r>
              <a:rPr lang="es-MX" sz="2200" dirty="0" smtClean="0"/>
              <a:t> y los </a:t>
            </a:r>
            <a:r>
              <a:rPr lang="es-MX" sz="2200" i="1" dirty="0" smtClean="0"/>
              <a:t>j</a:t>
            </a:r>
            <a:r>
              <a:rPr lang="es-MX" sz="2200" dirty="0" smtClean="0"/>
              <a:t> primeros elementos de </a:t>
            </a:r>
            <a:r>
              <a:rPr lang="es-MX" sz="2200" i="1" dirty="0" smtClean="0"/>
              <a:t>Y</a:t>
            </a:r>
            <a:r>
              <a:rPr lang="es-MX" sz="2200" dirty="0" smtClean="0"/>
              <a:t> la solución óptima para ese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 consistiría en elegir una de las siguientes opciones: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5536" y="4039896"/>
            <a:ext cx="8352928" cy="277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s-MX" sz="2000" dirty="0" smtClean="0"/>
              <a:t>Incluir el elemento </a:t>
            </a:r>
            <a:r>
              <a:rPr lang="es-MX" sz="2000" i="1" dirty="0" smtClean="0"/>
              <a:t>i+1 </a:t>
            </a:r>
            <a:r>
              <a:rPr lang="es-MX" sz="2000" dirty="0" smtClean="0"/>
              <a:t>de </a:t>
            </a:r>
            <a:r>
              <a:rPr lang="es-MX" sz="2000" i="1" dirty="0" smtClean="0"/>
              <a:t>X </a:t>
            </a:r>
            <a:r>
              <a:rPr lang="es-MX" sz="2000" dirty="0"/>
              <a:t>y el </a:t>
            </a:r>
            <a:r>
              <a:rPr lang="es-MX" sz="2000" i="1" dirty="0"/>
              <a:t>j+1 </a:t>
            </a:r>
            <a:r>
              <a:rPr lang="es-MX" sz="2000" dirty="0"/>
              <a:t>de </a:t>
            </a:r>
            <a:r>
              <a:rPr lang="es-MX" sz="2000" i="1" dirty="0" smtClean="0"/>
              <a:t>Y, </a:t>
            </a:r>
            <a:r>
              <a:rPr lang="es-MX" sz="2000" dirty="0"/>
              <a:t>sumar la penalidad resultante a la mínima posible obtenida con los previos </a:t>
            </a:r>
            <a:r>
              <a:rPr lang="es-MX" sz="2000" i="1" dirty="0"/>
              <a:t>i</a:t>
            </a:r>
            <a:r>
              <a:rPr lang="es-MX" sz="2000" dirty="0"/>
              <a:t> elementos de </a:t>
            </a:r>
            <a:r>
              <a:rPr lang="es-MX" sz="2000" i="1" dirty="0"/>
              <a:t>X</a:t>
            </a:r>
            <a:r>
              <a:rPr lang="es-MX" sz="2000" dirty="0"/>
              <a:t> y los previos </a:t>
            </a:r>
            <a:r>
              <a:rPr lang="es-MX" sz="2000" i="1" dirty="0"/>
              <a:t>j</a:t>
            </a:r>
            <a:r>
              <a:rPr lang="es-MX" sz="2000" dirty="0"/>
              <a:t> elementos de Y</a:t>
            </a:r>
            <a:r>
              <a:rPr lang="es-MX" sz="2000" i="1" dirty="0" smtClean="0"/>
              <a:t> </a:t>
            </a:r>
            <a:endParaRPr lang="es-MX" sz="2000" i="1" dirty="0"/>
          </a:p>
          <a:p>
            <a:pPr marL="457200" indent="-457200" algn="just">
              <a:buAutoNum type="arabicPeriod"/>
            </a:pPr>
            <a:r>
              <a:rPr lang="es-MX" sz="2000" dirty="0"/>
              <a:t>Incluir el elemento </a:t>
            </a:r>
            <a:r>
              <a:rPr lang="es-MX" sz="2000" i="1" dirty="0"/>
              <a:t>i+1 </a:t>
            </a:r>
            <a:r>
              <a:rPr lang="es-MX" sz="2000" dirty="0"/>
              <a:t>de </a:t>
            </a:r>
            <a:r>
              <a:rPr lang="es-MX" sz="2000" i="1" dirty="0"/>
              <a:t>X </a:t>
            </a:r>
            <a:r>
              <a:rPr lang="es-MX" sz="2000" dirty="0"/>
              <a:t>y </a:t>
            </a:r>
            <a:r>
              <a:rPr lang="es-MX" sz="2000" dirty="0" smtClean="0"/>
              <a:t>un vacío en </a:t>
            </a:r>
            <a:r>
              <a:rPr lang="es-MX" sz="2000" i="1" dirty="0" smtClean="0"/>
              <a:t>Y, </a:t>
            </a:r>
            <a:r>
              <a:rPr lang="es-MX" sz="2000" dirty="0"/>
              <a:t>sumar la penalidad resultante a la mínima posible obtenida con los previos </a:t>
            </a:r>
            <a:r>
              <a:rPr lang="es-MX" sz="2000" i="1" dirty="0"/>
              <a:t>i</a:t>
            </a:r>
            <a:r>
              <a:rPr lang="es-MX" sz="2000" dirty="0"/>
              <a:t> elementos de </a:t>
            </a:r>
            <a:r>
              <a:rPr lang="es-MX" sz="2000" i="1" dirty="0"/>
              <a:t>X</a:t>
            </a:r>
            <a:r>
              <a:rPr lang="es-MX" sz="2000" dirty="0"/>
              <a:t> y los previos </a:t>
            </a:r>
            <a:r>
              <a:rPr lang="es-MX" sz="2000" i="1" dirty="0" smtClean="0"/>
              <a:t>j-1</a:t>
            </a:r>
            <a:r>
              <a:rPr lang="es-MX" sz="2000" dirty="0" smtClean="0"/>
              <a:t> </a:t>
            </a:r>
            <a:r>
              <a:rPr lang="es-MX" sz="2000" dirty="0"/>
              <a:t>elementos de Y</a:t>
            </a:r>
            <a:endParaRPr lang="es-MX" sz="2000" i="1" dirty="0" smtClean="0"/>
          </a:p>
          <a:p>
            <a:pPr marL="457200" indent="-457200" algn="just">
              <a:buAutoNum type="arabicPeriod"/>
            </a:pPr>
            <a:r>
              <a:rPr lang="es-MX" sz="2000" dirty="0"/>
              <a:t>Incluir </a:t>
            </a:r>
            <a:r>
              <a:rPr lang="es-MX" sz="2000" dirty="0" smtClean="0"/>
              <a:t>un vacío en</a:t>
            </a:r>
            <a:r>
              <a:rPr lang="es-MX" sz="2000" i="1" dirty="0" smtClean="0"/>
              <a:t> </a:t>
            </a:r>
            <a:r>
              <a:rPr lang="es-MX" sz="2000" i="1" dirty="0"/>
              <a:t>X </a:t>
            </a:r>
            <a:r>
              <a:rPr lang="es-MX" sz="2000" dirty="0"/>
              <a:t>y </a:t>
            </a:r>
            <a:r>
              <a:rPr lang="es-MX" sz="2000" dirty="0" smtClean="0"/>
              <a:t>el elemento </a:t>
            </a:r>
            <a:r>
              <a:rPr lang="es-MX" sz="2000" i="1" dirty="0" smtClean="0"/>
              <a:t>j+1 </a:t>
            </a:r>
            <a:r>
              <a:rPr lang="es-MX" sz="2000" dirty="0"/>
              <a:t>de </a:t>
            </a:r>
            <a:r>
              <a:rPr lang="es-MX" sz="2000" i="1" dirty="0" smtClean="0"/>
              <a:t>Y, </a:t>
            </a:r>
            <a:r>
              <a:rPr lang="es-MX" sz="2000" dirty="0"/>
              <a:t>sumar la penalidad resultante a la mínima posible obtenida con los previos </a:t>
            </a:r>
            <a:r>
              <a:rPr lang="es-MX" sz="2000" i="1" dirty="0" smtClean="0"/>
              <a:t>i-1</a:t>
            </a:r>
            <a:r>
              <a:rPr lang="es-MX" sz="2000" dirty="0" smtClean="0"/>
              <a:t> </a:t>
            </a:r>
            <a:r>
              <a:rPr lang="es-MX" sz="2000" dirty="0"/>
              <a:t>elementos de </a:t>
            </a:r>
            <a:r>
              <a:rPr lang="es-MX" sz="2000" i="1" dirty="0"/>
              <a:t>X</a:t>
            </a:r>
            <a:r>
              <a:rPr lang="es-MX" sz="2000" dirty="0"/>
              <a:t> y los previos </a:t>
            </a:r>
            <a:r>
              <a:rPr lang="es-MX" sz="2000" i="1" dirty="0"/>
              <a:t>j</a:t>
            </a:r>
            <a:r>
              <a:rPr lang="es-MX" sz="2000" dirty="0"/>
              <a:t> elementos de </a:t>
            </a:r>
            <a:r>
              <a:rPr lang="es-MX" sz="2000" dirty="0" smtClean="0"/>
              <a:t>Y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95287" y="1147391"/>
            <a:ext cx="828116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/>
              <a:t>¿Qué forma debería tener la solución óptima de un </a:t>
            </a:r>
            <a:r>
              <a:rPr lang="es-MX" sz="2200" dirty="0" err="1"/>
              <a:t>subproblema</a:t>
            </a:r>
            <a:r>
              <a:rPr lang="es-MX" sz="2200" dirty="0"/>
              <a:t>?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339751" y="3000720"/>
            <a:ext cx="44644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i="1" dirty="0" smtClean="0"/>
              <a:t>i</a:t>
            </a:r>
            <a:r>
              <a:rPr lang="es-MX" sz="2000" dirty="0" smtClean="0"/>
              <a:t> primeros elementos de </a:t>
            </a:r>
            <a:r>
              <a:rPr lang="es-MX" sz="2000" i="1" dirty="0" smtClean="0"/>
              <a:t>X</a:t>
            </a:r>
            <a:r>
              <a:rPr lang="es-MX" sz="2000" dirty="0" smtClean="0"/>
              <a:t> + vacíos</a:t>
            </a:r>
            <a:endParaRPr lang="es-CO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3464706"/>
            <a:ext cx="44644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i="1" dirty="0" smtClean="0"/>
              <a:t>j</a:t>
            </a:r>
            <a:r>
              <a:rPr lang="es-MX" sz="2000" dirty="0" smtClean="0"/>
              <a:t> primeros elementos de </a:t>
            </a:r>
            <a:r>
              <a:rPr lang="es-MX" sz="2000" i="1" dirty="0" smtClean="0"/>
              <a:t>Y</a:t>
            </a:r>
            <a:r>
              <a:rPr lang="es-MX" sz="2000" dirty="0" smtClean="0"/>
              <a:t> + vacíos</a:t>
            </a:r>
            <a:endParaRPr lang="es-CO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04249" y="3000720"/>
            <a:ext cx="432047" cy="4001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?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804248" y="3464706"/>
            <a:ext cx="432047" cy="4001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?</a:t>
            </a:r>
            <a:endParaRPr lang="es-CO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2339752" y="4684200"/>
            <a:ext cx="640871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971600" y="5003296"/>
            <a:ext cx="388843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2411760" y="5606656"/>
            <a:ext cx="633670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971600" y="5908336"/>
            <a:ext cx="410445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2555776" y="6511696"/>
            <a:ext cx="612068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899592" y="6786080"/>
            <a:ext cx="5184576" cy="3097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 animBg="1"/>
      <p:bldP spid="13" grpId="0" animBg="1"/>
      <p:bldP spid="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8816" y="1070152"/>
            <a:ext cx="8568952" cy="38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function </a:t>
            </a:r>
            <a:r>
              <a:rPr lang="es-MX" sz="2200" dirty="0" err="1" smtClean="0"/>
              <a:t>seqAlign</a:t>
            </a:r>
            <a:r>
              <a:rPr lang="es-MX" sz="2200" dirty="0" smtClean="0"/>
              <a:t>(</a:t>
            </a:r>
            <a:r>
              <a:rPr lang="es-MX" sz="2200" dirty="0" err="1" smtClean="0"/>
              <a:t>X,m,Y,n,a,b</a:t>
            </a:r>
            <a:r>
              <a:rPr lang="es-MX" sz="2200" dirty="0" smtClean="0"/>
              <a:t>){</a:t>
            </a:r>
            <a:endParaRPr lang="es-MX" sz="2200" dirty="0"/>
          </a:p>
          <a:p>
            <a:pPr algn="just"/>
            <a:endParaRPr lang="es-CO" sz="2200" dirty="0" smtClean="0"/>
          </a:p>
          <a:p>
            <a:pPr algn="just"/>
            <a:endParaRPr lang="es-CO" sz="2200" dirty="0"/>
          </a:p>
          <a:p>
            <a:pPr algn="just"/>
            <a:r>
              <a:rPr lang="es-CO" sz="2200" dirty="0" smtClean="0"/>
              <a:t>   </a:t>
            </a:r>
            <a:r>
              <a:rPr lang="es-CO" sz="2200" dirty="0" err="1" smtClean="0"/>
              <a:t>for</a:t>
            </a:r>
            <a:r>
              <a:rPr lang="es-CO" sz="2200" dirty="0" smtClean="0"/>
              <a:t> i = 1:m {</a:t>
            </a:r>
          </a:p>
          <a:p>
            <a:pPr algn="just"/>
            <a:r>
              <a:rPr lang="es-CO" sz="2200" dirty="0" smtClean="0"/>
              <a:t>       </a:t>
            </a:r>
            <a:r>
              <a:rPr lang="es-CO" sz="2200" dirty="0" err="1" smtClean="0"/>
              <a:t>for</a:t>
            </a:r>
            <a:r>
              <a:rPr lang="es-CO" sz="2200" dirty="0" smtClean="0"/>
              <a:t> </a:t>
            </a:r>
            <a:r>
              <a:rPr lang="es-CO" sz="2200" dirty="0"/>
              <a:t>j </a:t>
            </a:r>
            <a:r>
              <a:rPr lang="es-CO" sz="2200" dirty="0" smtClean="0"/>
              <a:t>= 1:n {</a:t>
            </a:r>
          </a:p>
          <a:p>
            <a:pPr algn="just"/>
            <a:r>
              <a:rPr lang="es-MX" sz="2200" dirty="0" smtClean="0"/>
              <a:t>                                P[i-1,j-1] + b si X[i]≠Y[j</a:t>
            </a:r>
            <a:r>
              <a:rPr lang="es-MX" sz="2200" dirty="0"/>
              <a:t>], </a:t>
            </a:r>
            <a:r>
              <a:rPr lang="es-MX" sz="2200" dirty="0" smtClean="0"/>
              <a:t>de lo contrario P[i-1,j-1</a:t>
            </a:r>
            <a:r>
              <a:rPr lang="es-MX" sz="2200" dirty="0"/>
              <a:t>]</a:t>
            </a:r>
            <a:endParaRPr lang="es-CO" sz="2200" dirty="0" smtClean="0"/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         P[</a:t>
            </a:r>
            <a:r>
              <a:rPr lang="es-CO" sz="2200" dirty="0" err="1" smtClean="0"/>
              <a:t>i,j</a:t>
            </a:r>
            <a:r>
              <a:rPr lang="es-CO" sz="2200" dirty="0" smtClean="0"/>
              <a:t>] = MIN  P[i,j-1] + a</a:t>
            </a:r>
          </a:p>
          <a:p>
            <a:pPr algn="just"/>
            <a:r>
              <a:rPr lang="es-MX" sz="2200" dirty="0" smtClean="0"/>
              <a:t>                                P[i-1,j] + a</a:t>
            </a:r>
          </a:p>
          <a:p>
            <a:pPr algn="just"/>
            <a:r>
              <a:rPr lang="es-MX" sz="2200" dirty="0" smtClean="0"/>
              <a:t>     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/>
            <a:r>
              <a:rPr lang="es-MX" sz="2200" dirty="0"/>
              <a:t>}</a:t>
            </a:r>
            <a:endParaRPr lang="es-MX" sz="2200" dirty="0" smtClean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2" name="1 Abrir llave"/>
          <p:cNvSpPr/>
          <p:nvPr/>
        </p:nvSpPr>
        <p:spPr>
          <a:xfrm>
            <a:off x="2668728" y="2780928"/>
            <a:ext cx="189735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8816" y="5085184"/>
            <a:ext cx="8568952" cy="82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debe ser la solución para los casos base?, es decir, para P[i,0] y P[0,j]?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2123728" y="5445224"/>
                <a:ext cx="3456384" cy="414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i="1" dirty="0" smtClean="0">
                    <a:solidFill>
                      <a:srgbClr val="FF00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s-MX" sz="2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s-MX" sz="2200" dirty="0" smtClean="0">
                    <a:solidFill>
                      <a:srgbClr val="FF0000"/>
                    </a:solidFill>
                  </a:rPr>
                  <a:t> y </a:t>
                </a:r>
                <a:r>
                  <a:rPr lang="es-MX" sz="2200" i="1" dirty="0" smtClean="0">
                    <a:solidFill>
                      <a:srgbClr val="FF0000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es-MX" sz="2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s-MX" sz="2200" dirty="0" smtClean="0">
                    <a:solidFill>
                      <a:srgbClr val="FF0000"/>
                    </a:solidFill>
                  </a:rPr>
                  <a:t> respectivamente</a:t>
                </a:r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5445224"/>
                <a:ext cx="3456384" cy="414046"/>
              </a:xfrm>
              <a:prstGeom prst="rect">
                <a:avLst/>
              </a:prstGeom>
              <a:blipFill rotWithShape="1">
                <a:blip r:embed="rId2"/>
                <a:stretch>
                  <a:fillRect l="-2116" t="-7353" b="-33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"/>
          <p:cNvSpPr/>
          <p:nvPr/>
        </p:nvSpPr>
        <p:spPr>
          <a:xfrm>
            <a:off x="432048" y="141654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2200" dirty="0">
                <a:solidFill>
                  <a:srgbClr val="FF0000"/>
                </a:solidFill>
              </a:rPr>
              <a:t> </a:t>
            </a:r>
            <a:r>
              <a:rPr lang="es-MX" sz="2200" dirty="0" err="1">
                <a:solidFill>
                  <a:srgbClr val="FF0000"/>
                </a:solidFill>
              </a:rPr>
              <a:t>for</a:t>
            </a:r>
            <a:r>
              <a:rPr lang="es-MX" sz="2200" dirty="0">
                <a:solidFill>
                  <a:srgbClr val="FF0000"/>
                </a:solidFill>
              </a:rPr>
              <a:t> i=0:m P[i,0] = i*a</a:t>
            </a:r>
          </a:p>
          <a:p>
            <a:pPr algn="just"/>
            <a:r>
              <a:rPr lang="es-MX" sz="2200" dirty="0">
                <a:solidFill>
                  <a:srgbClr val="FF0000"/>
                </a:solidFill>
              </a:rPr>
              <a:t> </a:t>
            </a:r>
            <a:r>
              <a:rPr lang="es-MX" sz="2200" dirty="0" err="1" smtClean="0">
                <a:solidFill>
                  <a:srgbClr val="FF0000"/>
                </a:solidFill>
              </a:rPr>
              <a:t>for</a:t>
            </a:r>
            <a:r>
              <a:rPr lang="es-MX" sz="2200" dirty="0" smtClean="0">
                <a:solidFill>
                  <a:srgbClr val="FF0000"/>
                </a:solidFill>
              </a:rPr>
              <a:t> </a:t>
            </a:r>
            <a:r>
              <a:rPr lang="es-MX" sz="2200" dirty="0">
                <a:solidFill>
                  <a:srgbClr val="FF0000"/>
                </a:solidFill>
              </a:rPr>
              <a:t>j=0:n P[0,j] = j*a</a:t>
            </a:r>
            <a:endParaRPr lang="es-CO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7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01187"/>
              </p:ext>
            </p:extLst>
          </p:nvPr>
        </p:nvGraphicFramePr>
        <p:xfrm>
          <a:off x="3707904" y="2654920"/>
          <a:ext cx="27002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7"/>
                <a:gridCol w="540057"/>
                <a:gridCol w="540061"/>
                <a:gridCol w="540061"/>
                <a:gridCol w="54006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498468" y="1700808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j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914292" y="3506028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i</a:t>
            </a:r>
          </a:p>
        </p:txBody>
      </p:sp>
      <p:sp>
        <p:nvSpPr>
          <p:cNvPr id="8" name="7 Abrir llave"/>
          <p:cNvSpPr/>
          <p:nvPr/>
        </p:nvSpPr>
        <p:spPr>
          <a:xfrm>
            <a:off x="3185593" y="3014959"/>
            <a:ext cx="197259" cy="14603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Abrir llave"/>
          <p:cNvSpPr/>
          <p:nvPr/>
        </p:nvSpPr>
        <p:spPr>
          <a:xfrm rot="5400000">
            <a:off x="5230876" y="1159957"/>
            <a:ext cx="218521" cy="2064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75681" y="1124744"/>
                <a:ext cx="7120655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b="1" dirty="0" smtClean="0"/>
                  <a:t>Ejemplo:</a:t>
                </a:r>
                <a:r>
                  <a:rPr lang="es-MX" sz="2200" dirty="0" smtClean="0"/>
                  <a:t> para </a:t>
                </a:r>
                <a:r>
                  <a:rPr lang="es-MX" sz="2200" i="1" dirty="0" smtClean="0"/>
                  <a:t>X = ATA</a:t>
                </a:r>
                <a:r>
                  <a:rPr lang="es-MX" sz="2200" dirty="0"/>
                  <a:t>,</a:t>
                </a:r>
                <a:r>
                  <a:rPr lang="es-MX" sz="2200" dirty="0" smtClean="0"/>
                  <a:t> Y = </a:t>
                </a:r>
                <a:r>
                  <a:rPr lang="es-MX" sz="2200" i="1" dirty="0" smtClean="0"/>
                  <a:t>TAC</a:t>
                </a:r>
                <a:r>
                  <a:rPr lang="es-MX" sz="2200" dirty="0" smtClean="0"/>
                  <a:t>, </a:t>
                </a:r>
                <a14:m>
                  <m:oMath xmlns:m="http://schemas.openxmlformats.org/officeDocument/2006/math">
                    <m:r>
                      <a:rPr lang="es-MX" sz="2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s-MX" sz="22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sz="2200" dirty="0"/>
                  <a:t>= 1, y </a:t>
                </a:r>
                <a14:m>
                  <m:oMath xmlns:m="http://schemas.openxmlformats.org/officeDocument/2006/math">
                    <m:r>
                      <a:rPr lang="es-MX" sz="22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s-MX" sz="2200" i="1" dirty="0"/>
                  <a:t>= </a:t>
                </a:r>
                <a:r>
                  <a:rPr lang="es-MX" sz="2200" i="1" dirty="0" smtClean="0"/>
                  <a:t>3</a:t>
                </a:r>
                <a:endParaRPr lang="es-MX" sz="2200" i="1" dirty="0"/>
              </a:p>
            </p:txBody>
          </p:sp>
        </mc:Choice>
        <mc:Fallback xmlns="">
          <p:sp>
            <p:nvSpPr>
              <p:cNvPr id="1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681" y="1124744"/>
                <a:ext cx="7120655" cy="432048"/>
              </a:xfrm>
              <a:prstGeom prst="rect">
                <a:avLst/>
              </a:prstGeom>
              <a:blipFill rotWithShape="1">
                <a:blip r:embed="rId2"/>
                <a:stretch>
                  <a:fillRect l="-1027" t="-7143" b="-3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67544" y="4797152"/>
            <a:ext cx="8136904" cy="48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es la eficiencia de este algoritmo?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467544" y="5373216"/>
                <a:ext cx="8136904" cy="115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La cantidad de </a:t>
                </a:r>
                <a:r>
                  <a:rPr lang="es-MX" sz="2200" dirty="0" err="1" smtClean="0"/>
                  <a:t>subproblemas</a:t>
                </a:r>
                <a:r>
                  <a:rPr lang="es-MX" sz="2200" dirty="0" smtClean="0"/>
                  <a:t> es cuadrática y cada uno se puede resolver con eficiencia constante. Esto nos da </a:t>
                </a:r>
                <a:r>
                  <a:rPr lang="es-MX" sz="22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s-MX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s-MX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s-MX" sz="22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s-MX" sz="2200" dirty="0" smtClean="0">
                    <a:solidFill>
                      <a:schemeClr val="tx1"/>
                    </a:solidFill>
                  </a:rPr>
                  <a:t>, menor que </a:t>
                </a:r>
                <a:r>
                  <a:rPr lang="es-MX" sz="2200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MX" sz="2200" dirty="0">
                    <a:solidFill>
                      <a:schemeClr val="tx1"/>
                    </a:solidFill>
                  </a:rPr>
                  <a:t>)</a:t>
                </a:r>
                <a:endParaRPr lang="es-MX" sz="2200" dirty="0" smtClean="0"/>
              </a:p>
            </p:txBody>
          </p:sp>
        </mc:Choice>
        <mc:Fallback xmlns="">
          <p:sp>
            <p:nvSpPr>
              <p:cNvPr id="2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373216"/>
                <a:ext cx="8136904" cy="1152128"/>
              </a:xfrm>
              <a:prstGeom prst="rect">
                <a:avLst/>
              </a:prstGeom>
              <a:blipFill rotWithShape="1">
                <a:blip r:embed="rId3"/>
                <a:stretch>
                  <a:fillRect l="-975" t="-2646" r="-1049" b="-63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043608" y="3523868"/>
            <a:ext cx="1870684" cy="4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X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644008" y="1789272"/>
            <a:ext cx="2016224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Y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796408" y="2260860"/>
            <a:ext cx="1575792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  T      A      C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369896" y="3360760"/>
            <a:ext cx="27964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1100"/>
              </a:spcAft>
            </a:pPr>
            <a:r>
              <a:rPr lang="es-MX" dirty="0" smtClean="0"/>
              <a:t>A</a:t>
            </a:r>
          </a:p>
          <a:p>
            <a:pPr algn="just">
              <a:spcAft>
                <a:spcPts val="1100"/>
              </a:spcAft>
            </a:pPr>
            <a:r>
              <a:rPr lang="es-MX" dirty="0" smtClean="0"/>
              <a:t>T</a:t>
            </a:r>
          </a:p>
          <a:p>
            <a:pPr algn="just">
              <a:spcAft>
                <a:spcPts val="1100"/>
              </a:spcAft>
            </a:pPr>
            <a:r>
              <a:rPr lang="es-MX" dirty="0" smtClean="0"/>
              <a:t>A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69103"/>
              </p:ext>
            </p:extLst>
          </p:nvPr>
        </p:nvGraphicFramePr>
        <p:xfrm>
          <a:off x="4239256" y="3025760"/>
          <a:ext cx="2160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7"/>
                <a:gridCol w="540061"/>
                <a:gridCol w="540061"/>
                <a:gridCol w="5400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9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 animBg="1"/>
      <p:bldP spid="14" grpId="0" animBg="1"/>
      <p:bldP spid="20" grpId="0"/>
      <p:bldP spid="21" grpId="0"/>
      <p:bldP spid="22" grpId="0"/>
      <p:bldP spid="23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60215"/>
              </p:ext>
            </p:extLst>
          </p:nvPr>
        </p:nvGraphicFramePr>
        <p:xfrm>
          <a:off x="3203848" y="2196000"/>
          <a:ext cx="35283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3"/>
                <a:gridCol w="504053"/>
                <a:gridCol w="504058"/>
                <a:gridCol w="504058"/>
                <a:gridCol w="504058"/>
                <a:gridCol w="504058"/>
                <a:gridCol w="50405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42484" y="1556792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j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6260" y="3047108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i</a:t>
            </a:r>
          </a:p>
        </p:txBody>
      </p:sp>
      <p:sp>
        <p:nvSpPr>
          <p:cNvPr id="8" name="7 Abrir llave"/>
          <p:cNvSpPr/>
          <p:nvPr/>
        </p:nvSpPr>
        <p:spPr>
          <a:xfrm>
            <a:off x="2897561" y="2556039"/>
            <a:ext cx="197259" cy="14603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Abrir llave"/>
          <p:cNvSpPr/>
          <p:nvPr/>
        </p:nvSpPr>
        <p:spPr>
          <a:xfrm rot="5400000">
            <a:off x="4726820" y="1015941"/>
            <a:ext cx="218521" cy="2064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75681" y="1124744"/>
            <a:ext cx="712065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 smtClean="0"/>
              <a:t>Backtracking</a:t>
            </a:r>
            <a:r>
              <a:rPr lang="es-MX" sz="2200" dirty="0" smtClean="0"/>
              <a:t> para obtener la alineación óptima</a:t>
            </a:r>
            <a:endParaRPr lang="es-MX" sz="2200" i="1" dirty="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187624" y="3064948"/>
            <a:ext cx="1438636" cy="58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X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139952" y="1645256"/>
            <a:ext cx="2016224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Y</a:t>
            </a:r>
          </a:p>
        </p:txBody>
      </p:sp>
      <p:sp>
        <p:nvSpPr>
          <p:cNvPr id="3" name="2 Elipse"/>
          <p:cNvSpPr/>
          <p:nvPr/>
        </p:nvSpPr>
        <p:spPr>
          <a:xfrm>
            <a:off x="6422617" y="4528471"/>
            <a:ext cx="107249" cy="10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Elipse"/>
          <p:cNvSpPr/>
          <p:nvPr/>
        </p:nvSpPr>
        <p:spPr>
          <a:xfrm>
            <a:off x="5912858" y="4528471"/>
            <a:ext cx="107249" cy="10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Elipse"/>
          <p:cNvSpPr/>
          <p:nvPr/>
        </p:nvSpPr>
        <p:spPr>
          <a:xfrm>
            <a:off x="6422617" y="4168431"/>
            <a:ext cx="107249" cy="10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Elipse"/>
          <p:cNvSpPr/>
          <p:nvPr/>
        </p:nvSpPr>
        <p:spPr>
          <a:xfrm>
            <a:off x="5912858" y="4168431"/>
            <a:ext cx="107249" cy="10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4 Conector recto de flecha"/>
          <p:cNvCxnSpPr/>
          <p:nvPr/>
        </p:nvCxnSpPr>
        <p:spPr>
          <a:xfrm flipH="1" flipV="1">
            <a:off x="5940154" y="4230968"/>
            <a:ext cx="504053" cy="3064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5953802" y="4581128"/>
            <a:ext cx="504058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6471506" y="4149080"/>
            <a:ext cx="1" cy="414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475681" y="4935896"/>
            <a:ext cx="820077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>
                <a:solidFill>
                  <a:srgbClr val="00B050"/>
                </a:solidFill>
              </a:rPr>
              <a:t>Si X[i] = Y[j]</a:t>
            </a:r>
            <a:r>
              <a:rPr lang="es-MX" sz="2200" dirty="0"/>
              <a:t>, se agrega X[i] </a:t>
            </a:r>
            <a:r>
              <a:rPr lang="es-MX" sz="2200" dirty="0" smtClean="0"/>
              <a:t>+ </a:t>
            </a:r>
            <a:r>
              <a:rPr lang="es-MX" sz="2200" dirty="0"/>
              <a:t>Y[j]</a:t>
            </a:r>
            <a:endParaRPr lang="es-CO" sz="2200" dirty="0"/>
          </a:p>
          <a:p>
            <a:pPr algn="just"/>
            <a:r>
              <a:rPr lang="es-CO" sz="2200" dirty="0"/>
              <a:t>De lo contrario </a:t>
            </a:r>
            <a:r>
              <a:rPr lang="es-CO" sz="2200" dirty="0" smtClean="0"/>
              <a:t>MIN </a:t>
            </a:r>
            <a:r>
              <a:rPr lang="es-CO" sz="2200" dirty="0"/>
              <a:t>( </a:t>
            </a:r>
            <a:r>
              <a:rPr lang="es-CO" sz="2200" dirty="0" smtClean="0">
                <a:solidFill>
                  <a:srgbClr val="3366CC"/>
                </a:solidFill>
              </a:rPr>
              <a:t>P[i,j-1</a:t>
            </a:r>
            <a:r>
              <a:rPr lang="es-CO" sz="2200" dirty="0">
                <a:solidFill>
                  <a:srgbClr val="3366CC"/>
                </a:solidFill>
              </a:rPr>
              <a:t>]</a:t>
            </a:r>
            <a:r>
              <a:rPr lang="es-CO" sz="2200" dirty="0"/>
              <a:t> </a:t>
            </a:r>
            <a:r>
              <a:rPr lang="es-CO" sz="2200" dirty="0" smtClean="0"/>
              <a:t>Y[j] + gap, </a:t>
            </a:r>
            <a:r>
              <a:rPr lang="es-MX" sz="2200" dirty="0" smtClean="0">
                <a:solidFill>
                  <a:srgbClr val="FF0000"/>
                </a:solidFill>
              </a:rPr>
              <a:t>P[i-1,j</a:t>
            </a:r>
            <a:r>
              <a:rPr lang="es-MX" sz="2200" dirty="0">
                <a:solidFill>
                  <a:srgbClr val="FF0000"/>
                </a:solidFill>
              </a:rPr>
              <a:t>]</a:t>
            </a:r>
            <a:r>
              <a:rPr lang="es-MX" sz="2200" dirty="0"/>
              <a:t> </a:t>
            </a:r>
            <a:r>
              <a:rPr lang="es-CO" sz="2200" dirty="0" smtClean="0"/>
              <a:t>X[i] </a:t>
            </a:r>
            <a:r>
              <a:rPr lang="es-CO" sz="2200" dirty="0"/>
              <a:t>+ gap</a:t>
            </a:r>
            <a:r>
              <a:rPr lang="es-MX" sz="2200" dirty="0" smtClean="0"/>
              <a:t>)</a:t>
            </a:r>
            <a:endParaRPr lang="es-MX" sz="2200" dirty="0"/>
          </a:p>
          <a:p>
            <a:pPr algn="just"/>
            <a:endParaRPr lang="es-MX" sz="2200" dirty="0">
              <a:solidFill>
                <a:srgbClr val="FF0000"/>
              </a:solidFill>
            </a:endParaRPr>
          </a:p>
          <a:p>
            <a:pPr algn="just"/>
            <a:r>
              <a:rPr lang="es-MX" sz="2200" dirty="0" smtClean="0"/>
              <a:t>Si i = 0 </a:t>
            </a:r>
            <a:r>
              <a:rPr lang="es-MX" sz="2200" dirty="0" err="1" smtClean="0"/>
              <a:t>ó</a:t>
            </a:r>
            <a:r>
              <a:rPr lang="es-MX" sz="2200" dirty="0" smtClean="0"/>
              <a:t> j = 0 se ‘rellenan’ los espacios sobrantes con vacíos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605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75681" y="1124744"/>
            <a:ext cx="712065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 smtClean="0"/>
              <a:t>Backtracking</a:t>
            </a:r>
            <a:r>
              <a:rPr lang="es-MX" sz="2200" dirty="0" smtClean="0"/>
              <a:t> en el ejemplo anterior</a:t>
            </a:r>
            <a:endParaRPr lang="es-MX" sz="2200" i="1" dirty="0"/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84219"/>
              </p:ext>
            </p:extLst>
          </p:nvPr>
        </p:nvGraphicFramePr>
        <p:xfrm>
          <a:off x="3779912" y="2582912"/>
          <a:ext cx="2700297" cy="22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7"/>
                <a:gridCol w="540057"/>
                <a:gridCol w="540061"/>
                <a:gridCol w="540061"/>
                <a:gridCol w="540061"/>
              </a:tblGrid>
              <a:tr h="442848"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5412144" y="4370890"/>
            <a:ext cx="528008" cy="426262"/>
          </a:xfrm>
          <a:prstGeom prst="rect">
            <a:avLst/>
          </a:prstGeom>
          <a:solidFill>
            <a:srgbClr val="3366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33 Rectángulo"/>
          <p:cNvSpPr/>
          <p:nvPr/>
        </p:nvSpPr>
        <p:spPr>
          <a:xfrm>
            <a:off x="4860032" y="3925194"/>
            <a:ext cx="528008" cy="426262"/>
          </a:xfrm>
          <a:prstGeom prst="rect">
            <a:avLst/>
          </a:prstGeom>
          <a:solidFill>
            <a:srgbClr val="6699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34 Rectángulo"/>
          <p:cNvSpPr/>
          <p:nvPr/>
        </p:nvSpPr>
        <p:spPr>
          <a:xfrm>
            <a:off x="4332024" y="3473712"/>
            <a:ext cx="528008" cy="426262"/>
          </a:xfrm>
          <a:prstGeom prst="rect">
            <a:avLst/>
          </a:prstGeom>
          <a:solidFill>
            <a:srgbClr val="6699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35 Rectángulo"/>
          <p:cNvSpPr/>
          <p:nvPr/>
        </p:nvSpPr>
        <p:spPr>
          <a:xfrm>
            <a:off x="4326336" y="3047450"/>
            <a:ext cx="528008" cy="42626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498468" y="1700808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j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842284" y="3722052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i</a:t>
            </a:r>
          </a:p>
        </p:txBody>
      </p:sp>
      <p:sp>
        <p:nvSpPr>
          <p:cNvPr id="17" name="16 Abrir llave"/>
          <p:cNvSpPr/>
          <p:nvPr/>
        </p:nvSpPr>
        <p:spPr>
          <a:xfrm>
            <a:off x="3185593" y="3068960"/>
            <a:ext cx="197259" cy="17281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Abrir llave"/>
          <p:cNvSpPr/>
          <p:nvPr/>
        </p:nvSpPr>
        <p:spPr>
          <a:xfrm rot="5400000">
            <a:off x="5230876" y="1159957"/>
            <a:ext cx="218521" cy="2064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971600" y="3739892"/>
            <a:ext cx="1870684" cy="4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X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644008" y="1789272"/>
            <a:ext cx="2016224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Y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8296" y="2260860"/>
            <a:ext cx="1575792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  T      A      C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369896" y="3510296"/>
            <a:ext cx="279648" cy="128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1300"/>
              </a:spcAft>
            </a:pPr>
            <a:r>
              <a:rPr lang="es-MX" dirty="0" smtClean="0"/>
              <a:t>A</a:t>
            </a:r>
          </a:p>
          <a:p>
            <a:pPr algn="just">
              <a:spcAft>
                <a:spcPts val="1300"/>
              </a:spcAft>
            </a:pPr>
            <a:r>
              <a:rPr lang="es-MX" dirty="0" smtClean="0"/>
              <a:t>T</a:t>
            </a:r>
          </a:p>
          <a:p>
            <a:pPr algn="just">
              <a:spcAft>
                <a:spcPts val="1300"/>
              </a:spcAft>
            </a:pPr>
            <a:r>
              <a:rPr lang="es-MX" dirty="0" smtClean="0"/>
              <a:t>A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969144" y="5301208"/>
            <a:ext cx="471720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dirty="0" smtClean="0"/>
              <a:t>C</a:t>
            </a:r>
            <a:endParaRPr lang="es-MX" dirty="0" smtClean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972488" y="5630184"/>
            <a:ext cx="471720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dirty="0" smtClean="0"/>
              <a:t>_</a:t>
            </a:r>
            <a:endParaRPr lang="es-MX" dirty="0" smtClean="0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5436096" y="5303572"/>
            <a:ext cx="471720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dirty="0" smtClean="0"/>
              <a:t>A</a:t>
            </a:r>
            <a:endParaRPr lang="es-MX" dirty="0" smtClean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439440" y="5632548"/>
            <a:ext cx="471720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dirty="0" smtClean="0"/>
              <a:t>A</a:t>
            </a:r>
            <a:endParaRPr lang="es-MX" dirty="0" smtClean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831040" y="5303572"/>
            <a:ext cx="471720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dirty="0" smtClean="0"/>
              <a:t>T</a:t>
            </a:r>
            <a:endParaRPr lang="es-MX" dirty="0" smtClean="0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4834384" y="5632548"/>
            <a:ext cx="471720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dirty="0" smtClean="0"/>
              <a:t>T</a:t>
            </a:r>
            <a:endParaRPr lang="es-MX" dirty="0" smtClean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4283968" y="5317220"/>
            <a:ext cx="471720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dirty="0" smtClean="0"/>
              <a:t>_</a:t>
            </a:r>
            <a:endParaRPr lang="es-MX" dirty="0" smtClean="0"/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4287312" y="5646196"/>
            <a:ext cx="471720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MX" dirty="0" smtClean="0"/>
              <a:t>A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1082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  <p:bldP spid="36" grpId="0" animBg="1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/>
              <a:t>Tareas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/>
              <a:t>Leer </a:t>
            </a:r>
            <a:r>
              <a:rPr lang="es-MX" sz="2200" dirty="0" smtClean="0"/>
              <a:t>el capítulo 15.4 de </a:t>
            </a:r>
            <a:r>
              <a:rPr lang="es-MX" sz="2200" i="1" dirty="0" err="1"/>
              <a:t>Introduction</a:t>
            </a:r>
            <a:r>
              <a:rPr lang="es-MX" sz="2200" i="1" dirty="0"/>
              <a:t> </a:t>
            </a:r>
            <a:r>
              <a:rPr lang="es-MX" sz="2200" i="1" dirty="0" err="1"/>
              <a:t>to</a:t>
            </a:r>
            <a:r>
              <a:rPr lang="es-MX" sz="2200" i="1" dirty="0"/>
              <a:t> </a:t>
            </a:r>
            <a:r>
              <a:rPr lang="es-MX" sz="2200" i="1" dirty="0" err="1"/>
              <a:t>algorithms</a:t>
            </a: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Programar </a:t>
            </a:r>
            <a:r>
              <a:rPr lang="es-MX" sz="2200" dirty="0"/>
              <a:t>el algoritmo </a:t>
            </a:r>
            <a:r>
              <a:rPr lang="es-MX" sz="2200" dirty="0" smtClean="0"/>
              <a:t>de la mayor sub-secuencia común</a:t>
            </a: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/>
              <a:t>Programar el algoritmo de </a:t>
            </a:r>
            <a:r>
              <a:rPr lang="es-MX" sz="2200" dirty="0" smtClean="0"/>
              <a:t>alineamiento de secuencias</a:t>
            </a:r>
          </a:p>
          <a:p>
            <a:pPr algn="just">
              <a:defRPr/>
            </a:pP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Mayor sub-secuencia común</a:t>
            </a:r>
            <a:endParaRPr lang="es-ES" sz="36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9" y="980728"/>
            <a:ext cx="835342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Entrada:</a:t>
            </a:r>
            <a:r>
              <a:rPr lang="es-MX" sz="2200" dirty="0"/>
              <a:t> </a:t>
            </a:r>
            <a:r>
              <a:rPr lang="es-MX" sz="2200" dirty="0" smtClean="0"/>
              <a:t>Dos cadenas </a:t>
            </a:r>
            <a:r>
              <a:rPr lang="es-MX" sz="2200" i="1" dirty="0" smtClean="0"/>
              <a:t>X</a:t>
            </a:r>
            <a:r>
              <a:rPr lang="es-MX" sz="2200" dirty="0" smtClean="0"/>
              <a:t> = {</a:t>
            </a:r>
            <a:r>
              <a:rPr lang="es-MX" sz="2200" i="1" dirty="0" smtClean="0"/>
              <a:t>x</a:t>
            </a:r>
            <a:r>
              <a:rPr lang="es-MX" i="1" dirty="0" smtClean="0"/>
              <a:t>1</a:t>
            </a:r>
            <a:r>
              <a:rPr lang="es-MX" sz="2200" i="1" dirty="0" smtClean="0"/>
              <a:t>, x</a:t>
            </a:r>
            <a:r>
              <a:rPr lang="es-MX" i="1" dirty="0" smtClean="0"/>
              <a:t>2</a:t>
            </a:r>
            <a:r>
              <a:rPr lang="es-MX" sz="2200" i="1" dirty="0" smtClean="0"/>
              <a:t>, …, </a:t>
            </a:r>
            <a:r>
              <a:rPr lang="es-MX" sz="2200" i="1" dirty="0" err="1" smtClean="0"/>
              <a:t>x</a:t>
            </a:r>
            <a:r>
              <a:rPr lang="es-MX" sz="2000" i="1" dirty="0" err="1" smtClean="0"/>
              <a:t>m</a:t>
            </a:r>
            <a:r>
              <a:rPr lang="es-MX" sz="2200" dirty="0" smtClean="0"/>
              <a:t>} y </a:t>
            </a:r>
            <a:r>
              <a:rPr lang="es-MX" sz="2200" i="1" dirty="0" err="1" smtClean="0"/>
              <a:t>Y</a:t>
            </a:r>
            <a:r>
              <a:rPr lang="es-MX" sz="2200" dirty="0" smtClean="0"/>
              <a:t> ={</a:t>
            </a:r>
            <a:r>
              <a:rPr lang="es-MX" sz="2200" i="1" dirty="0" smtClean="0"/>
              <a:t>y</a:t>
            </a:r>
            <a:r>
              <a:rPr lang="es-MX" i="1" dirty="0" smtClean="0"/>
              <a:t>1</a:t>
            </a:r>
            <a:r>
              <a:rPr lang="es-MX" sz="2200" i="1" dirty="0" smtClean="0"/>
              <a:t>, y</a:t>
            </a:r>
            <a:r>
              <a:rPr lang="es-MX" i="1" dirty="0" smtClean="0"/>
              <a:t>2</a:t>
            </a:r>
            <a:r>
              <a:rPr lang="es-MX" sz="2200" i="1" dirty="0" smtClean="0"/>
              <a:t>, …, </a:t>
            </a:r>
            <a:r>
              <a:rPr lang="es-MX" sz="2200" i="1" dirty="0" err="1" smtClean="0"/>
              <a:t>y</a:t>
            </a:r>
            <a:r>
              <a:rPr lang="es-MX" i="1" dirty="0" err="1" smtClean="0"/>
              <a:t>n</a:t>
            </a:r>
            <a:r>
              <a:rPr lang="es-MX" sz="2200" dirty="0" smtClean="0"/>
              <a:t>} de algún alfabeto determinado (A-Z por ejemplo)</a:t>
            </a:r>
          </a:p>
          <a:p>
            <a:pPr algn="just"/>
            <a:endParaRPr lang="es-MX" sz="2200" i="1" dirty="0"/>
          </a:p>
          <a:p>
            <a:pPr algn="just"/>
            <a:r>
              <a:rPr lang="es-MX" sz="2200" b="1" dirty="0" smtClean="0"/>
              <a:t>Salida</a:t>
            </a:r>
            <a:r>
              <a:rPr lang="es-MX" sz="2200" b="1" dirty="0"/>
              <a:t>:</a:t>
            </a:r>
            <a:r>
              <a:rPr lang="es-MX" sz="2200" dirty="0"/>
              <a:t> </a:t>
            </a:r>
            <a:r>
              <a:rPr lang="es-MX" sz="2200" dirty="0" smtClean="0"/>
              <a:t>La mayor secuencia </a:t>
            </a:r>
            <a:r>
              <a:rPr lang="es-MX" sz="2200" i="1" dirty="0" smtClean="0"/>
              <a:t>Z</a:t>
            </a:r>
            <a:r>
              <a:rPr lang="es-MX" sz="2200" dirty="0" smtClean="0"/>
              <a:t> </a:t>
            </a:r>
            <a:r>
              <a:rPr lang="es-MX" sz="2200" dirty="0"/>
              <a:t>= </a:t>
            </a:r>
            <a:r>
              <a:rPr lang="es-MX" sz="2200" dirty="0" smtClean="0"/>
              <a:t>{</a:t>
            </a:r>
            <a:r>
              <a:rPr lang="es-MX" sz="2200" i="1" dirty="0" smtClean="0"/>
              <a:t>z</a:t>
            </a:r>
            <a:r>
              <a:rPr lang="es-MX" sz="2400" i="1" dirty="0" smtClean="0"/>
              <a:t>1</a:t>
            </a:r>
            <a:r>
              <a:rPr lang="es-MX" sz="2200" i="1" dirty="0"/>
              <a:t>, </a:t>
            </a:r>
            <a:r>
              <a:rPr lang="es-MX" sz="2200" i="1" dirty="0" smtClean="0"/>
              <a:t>z</a:t>
            </a:r>
            <a:r>
              <a:rPr lang="es-MX" sz="2400" i="1" dirty="0" smtClean="0"/>
              <a:t>2</a:t>
            </a:r>
            <a:r>
              <a:rPr lang="es-MX" sz="2200" i="1" dirty="0"/>
              <a:t>, …, </a:t>
            </a:r>
            <a:r>
              <a:rPr lang="es-MX" sz="2200" i="1" dirty="0" err="1" smtClean="0"/>
              <a:t>z</a:t>
            </a:r>
            <a:r>
              <a:rPr lang="es-MX" sz="2000" i="1" dirty="0" err="1" smtClean="0"/>
              <a:t>k</a:t>
            </a:r>
            <a:r>
              <a:rPr lang="es-MX" sz="2200" dirty="0" smtClean="0"/>
              <a:t>} que es tanto sub-secuencia de </a:t>
            </a:r>
            <a:r>
              <a:rPr lang="es-MX" sz="2200" i="1" dirty="0" smtClean="0"/>
              <a:t>X</a:t>
            </a:r>
            <a:r>
              <a:rPr lang="es-MX" sz="2200" dirty="0" smtClean="0"/>
              <a:t> como de </a:t>
            </a:r>
            <a:r>
              <a:rPr lang="es-MX" sz="2200" i="1" dirty="0" smtClean="0"/>
              <a:t>Y</a:t>
            </a:r>
            <a:r>
              <a:rPr lang="es-MX" sz="2200" dirty="0" smtClean="0"/>
              <a:t>. Una cadena </a:t>
            </a:r>
            <a:r>
              <a:rPr lang="es-MX" sz="2200" i="1" dirty="0" smtClean="0"/>
              <a:t>A </a:t>
            </a:r>
            <a:r>
              <a:rPr lang="es-MX" sz="2200" dirty="0" smtClean="0"/>
              <a:t>es </a:t>
            </a:r>
            <a:r>
              <a:rPr lang="es-MX" sz="2200" dirty="0" err="1" smtClean="0"/>
              <a:t>subsecuencia</a:t>
            </a:r>
            <a:r>
              <a:rPr lang="es-MX" sz="2200" dirty="0" smtClean="0"/>
              <a:t> de </a:t>
            </a:r>
            <a:r>
              <a:rPr lang="es-MX" sz="2200" i="1" dirty="0" smtClean="0"/>
              <a:t>B</a:t>
            </a:r>
            <a:r>
              <a:rPr lang="es-MX" sz="2200" dirty="0" smtClean="0"/>
              <a:t> si todos los caracteres de </a:t>
            </a:r>
            <a:r>
              <a:rPr lang="es-MX" sz="2200" i="1" dirty="0" smtClean="0"/>
              <a:t>A</a:t>
            </a:r>
            <a:r>
              <a:rPr lang="es-MX" sz="2200" dirty="0" smtClean="0"/>
              <a:t> están en el mismo orden que en </a:t>
            </a:r>
            <a:r>
              <a:rPr lang="es-MX" sz="2200" i="1" dirty="0" smtClean="0"/>
              <a:t>B</a:t>
            </a:r>
            <a:r>
              <a:rPr lang="es-MX" sz="2200" dirty="0" smtClean="0"/>
              <a:t> aunque no necesariamente de forma consecutiva.</a:t>
            </a:r>
          </a:p>
          <a:p>
            <a:pPr algn="just"/>
            <a:endParaRPr lang="es-MX" sz="2200" i="1" dirty="0"/>
          </a:p>
          <a:p>
            <a:pPr algn="just"/>
            <a:r>
              <a:rPr lang="es-MX" sz="2200" b="1" dirty="0" smtClean="0"/>
              <a:t>Ejemplo</a:t>
            </a:r>
            <a:r>
              <a:rPr lang="es-MX" sz="2200" dirty="0" smtClean="0"/>
              <a:t>: cuál es la mayor sub-secuencia común de </a:t>
            </a:r>
            <a:r>
              <a:rPr lang="es-MX" sz="2200" i="1" dirty="0" smtClean="0"/>
              <a:t>X</a:t>
            </a:r>
            <a:r>
              <a:rPr lang="es-MX" sz="2200" dirty="0" smtClean="0"/>
              <a:t> = </a:t>
            </a:r>
            <a:r>
              <a:rPr lang="es-MX" sz="2200" i="1" dirty="0" smtClean="0"/>
              <a:t>ABCBDAB</a:t>
            </a:r>
            <a:r>
              <a:rPr lang="es-MX" sz="2200" dirty="0" smtClean="0"/>
              <a:t> y </a:t>
            </a:r>
            <a:r>
              <a:rPr lang="es-MX" sz="2200" i="1" dirty="0" err="1" smtClean="0"/>
              <a:t>Y</a:t>
            </a:r>
            <a:r>
              <a:rPr lang="es-MX" sz="2200" dirty="0" smtClean="0"/>
              <a:t> = </a:t>
            </a:r>
            <a:r>
              <a:rPr lang="es-MX" sz="2200" i="1" dirty="0" smtClean="0"/>
              <a:t>BDCABA</a:t>
            </a:r>
          </a:p>
          <a:p>
            <a:pPr algn="just"/>
            <a:endParaRPr lang="es-MX" sz="2200" dirty="0"/>
          </a:p>
        </p:txBody>
      </p:sp>
      <p:sp>
        <p:nvSpPr>
          <p:cNvPr id="2" name="1 Rectángulo"/>
          <p:cNvSpPr/>
          <p:nvPr/>
        </p:nvSpPr>
        <p:spPr>
          <a:xfrm>
            <a:off x="5364088" y="4365104"/>
            <a:ext cx="12961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i="1" dirty="0" smtClean="0"/>
              <a:t>AB</a:t>
            </a:r>
          </a:p>
          <a:p>
            <a:pPr algn="just"/>
            <a:r>
              <a:rPr lang="es-MX" sz="2200" i="1" dirty="0" smtClean="0"/>
              <a:t>BC</a:t>
            </a:r>
          </a:p>
          <a:p>
            <a:pPr algn="just"/>
            <a:r>
              <a:rPr lang="es-MX" sz="2200" i="1" dirty="0" smtClean="0"/>
              <a:t>…</a:t>
            </a:r>
          </a:p>
          <a:p>
            <a:pPr algn="just"/>
            <a:r>
              <a:rPr lang="es-MX" sz="2200" i="1" dirty="0" smtClean="0"/>
              <a:t>BCA</a:t>
            </a:r>
          </a:p>
          <a:p>
            <a:pPr algn="just"/>
            <a:r>
              <a:rPr lang="es-MX" sz="2200" i="1" dirty="0" smtClean="0"/>
              <a:t>BDA</a:t>
            </a:r>
          </a:p>
          <a:p>
            <a:pPr algn="just"/>
            <a:r>
              <a:rPr lang="es-MX" sz="2200" i="1" dirty="0" smtClean="0"/>
              <a:t>…</a:t>
            </a:r>
          </a:p>
          <a:p>
            <a:pPr algn="just"/>
            <a:r>
              <a:rPr lang="es-MX" sz="2200" i="1" dirty="0" smtClean="0">
                <a:solidFill>
                  <a:srgbClr val="FF0000"/>
                </a:solidFill>
              </a:rPr>
              <a:t>BCBA</a:t>
            </a:r>
            <a:endParaRPr lang="es-MX" sz="2200" dirty="0" smtClean="0">
              <a:solidFill>
                <a:srgbClr val="FF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47664" y="5302369"/>
            <a:ext cx="35283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dirty="0" smtClean="0"/>
              <a:t>Sub-secuencias comunes:</a:t>
            </a:r>
            <a:endParaRPr lang="es-MX" sz="2200" dirty="0" smtClean="0">
              <a:solidFill>
                <a:srgbClr val="FF0000"/>
              </a:solidFill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5076056" y="4470677"/>
            <a:ext cx="288032" cy="21986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3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Mayor sub-secuencia común</a:t>
            </a:r>
            <a:endParaRPr lang="es-ES" sz="36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5288" y="1268760"/>
            <a:ext cx="8281168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Para valores de </a:t>
            </a:r>
            <a:r>
              <a:rPr lang="es-MX" sz="2200" i="1" dirty="0" smtClean="0"/>
              <a:t>m</a:t>
            </a:r>
            <a:r>
              <a:rPr lang="es-MX" sz="2200" dirty="0" smtClean="0"/>
              <a:t> y </a:t>
            </a:r>
            <a:r>
              <a:rPr lang="es-MX" sz="2200" i="1" dirty="0" smtClean="0"/>
              <a:t>n </a:t>
            </a:r>
            <a:r>
              <a:rPr lang="es-MX" sz="2200" dirty="0" smtClean="0"/>
              <a:t>(supongamos que m&gt;n), ¿Cuántas posibles soluciones (sub-secuencias) tiene </a:t>
            </a:r>
            <a:r>
              <a:rPr lang="es-MX" sz="2200" dirty="0" smtClean="0"/>
              <a:t>la cadena menor?</a:t>
            </a:r>
            <a:endParaRPr lang="es-MX" sz="2200" dirty="0" smtClean="0"/>
          </a:p>
          <a:p>
            <a:pPr algn="just"/>
            <a:endParaRPr lang="es-MX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Rectángulo"/>
              <p:cNvSpPr/>
              <p:nvPr/>
            </p:nvSpPr>
            <p:spPr>
              <a:xfrm>
                <a:off x="8063852" y="1577200"/>
                <a:ext cx="612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s-CO" b="1" dirty="0"/>
              </a:p>
            </p:txBody>
          </p:sp>
        </mc:Choice>
        <mc:Fallback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52" y="1577200"/>
                <a:ext cx="61260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289" y="2232532"/>
            <a:ext cx="8281167" cy="14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Por tanto una solución por fuerza bruta sería generar un </a:t>
            </a:r>
            <a:r>
              <a:rPr lang="es-MX" sz="2200" dirty="0"/>
              <a:t>arreglo de </a:t>
            </a:r>
            <a:r>
              <a:rPr lang="es-MX" sz="2200" i="1" dirty="0" smtClean="0"/>
              <a:t>n</a:t>
            </a:r>
            <a:r>
              <a:rPr lang="es-MX" sz="2200" dirty="0" smtClean="0"/>
              <a:t> valores binarios, evaluar cada sub-secuencia de la </a:t>
            </a:r>
            <a:r>
              <a:rPr lang="es-MX" sz="2200" dirty="0" smtClean="0"/>
              <a:t>cadena menor y </a:t>
            </a:r>
            <a:r>
              <a:rPr lang="es-MX" sz="2200" dirty="0" smtClean="0"/>
              <a:t>luego verificar si hace parte de la </a:t>
            </a:r>
            <a:r>
              <a:rPr lang="es-MX" sz="2200" dirty="0" smtClean="0"/>
              <a:t>cadena mayor. </a:t>
            </a:r>
            <a:r>
              <a:rPr lang="es-MX" sz="2200" dirty="0" smtClean="0"/>
              <a:t>En otras </a:t>
            </a:r>
            <a:r>
              <a:rPr lang="es-MX" sz="2200" dirty="0" smtClean="0"/>
              <a:t>palabras, ¿la </a:t>
            </a:r>
            <a:r>
              <a:rPr lang="es-MX" sz="2200" dirty="0" smtClean="0"/>
              <a:t>eficiencia resultante </a:t>
            </a:r>
            <a:r>
              <a:rPr lang="es-MX" sz="2200" dirty="0" smtClean="0"/>
              <a:t>sería?</a:t>
            </a:r>
            <a:endParaRPr lang="es-MX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Rectángulo"/>
              <p:cNvSpPr/>
              <p:nvPr/>
            </p:nvSpPr>
            <p:spPr>
              <a:xfrm>
                <a:off x="6194342" y="3212976"/>
                <a:ext cx="8979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s-CO" b="1" dirty="0"/>
              </a:p>
            </p:txBody>
          </p:sp>
        </mc:Choice>
        <mc:Fallback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42" y="3212976"/>
                <a:ext cx="89793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3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947984"/>
            <a:ext cx="828116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Dados los primeros </a:t>
            </a:r>
            <a:r>
              <a:rPr lang="es-MX" sz="2200" i="1" dirty="0" smtClean="0"/>
              <a:t>i </a:t>
            </a:r>
            <a:r>
              <a:rPr lang="es-MX" sz="2200" dirty="0"/>
              <a:t>elementos </a:t>
            </a:r>
            <a:r>
              <a:rPr lang="es-MX" sz="2200" dirty="0" smtClean="0"/>
              <a:t>de </a:t>
            </a:r>
            <a:r>
              <a:rPr lang="es-MX" sz="2200" i="1" dirty="0" smtClean="0"/>
              <a:t>X</a:t>
            </a:r>
            <a:r>
              <a:rPr lang="es-MX" sz="2200" dirty="0" smtClean="0"/>
              <a:t> y los </a:t>
            </a:r>
            <a:r>
              <a:rPr lang="es-MX" sz="2200" i="1" dirty="0" smtClean="0"/>
              <a:t>j</a:t>
            </a:r>
            <a:r>
              <a:rPr lang="es-MX" sz="2200" dirty="0" smtClean="0"/>
              <a:t> primeros elementos de </a:t>
            </a:r>
            <a:r>
              <a:rPr lang="es-MX" sz="2200" i="1" dirty="0" smtClean="0"/>
              <a:t>Y</a:t>
            </a:r>
            <a:r>
              <a:rPr lang="es-MX" sz="2200" dirty="0" smtClean="0"/>
              <a:t> la solución óptima para ese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 consistiría en una de las siguientes opciones: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5536" y="3244128"/>
            <a:ext cx="8352928" cy="277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s-MX" sz="2200" dirty="0" smtClean="0"/>
              <a:t>Si X</a:t>
            </a:r>
            <a:r>
              <a:rPr lang="es-MX" sz="2200" i="1" dirty="0" smtClean="0"/>
              <a:t>i = </a:t>
            </a:r>
            <a:r>
              <a:rPr lang="es-MX" sz="2200" i="1" dirty="0" err="1" smtClean="0"/>
              <a:t>Yj</a:t>
            </a:r>
            <a:r>
              <a:rPr lang="es-MX" sz="2200" i="1" dirty="0" smtClean="0"/>
              <a:t>, </a:t>
            </a:r>
            <a:r>
              <a:rPr lang="es-MX" sz="2200" dirty="0"/>
              <a:t>sumar </a:t>
            </a:r>
            <a:r>
              <a:rPr lang="es-MX" sz="2200" dirty="0" smtClean="0"/>
              <a:t>uno a la solución óptima de los previos </a:t>
            </a:r>
            <a:r>
              <a:rPr lang="es-MX" sz="2200" i="1" dirty="0" smtClean="0"/>
              <a:t>i-1</a:t>
            </a:r>
            <a:r>
              <a:rPr lang="es-MX" sz="2200" dirty="0" smtClean="0"/>
              <a:t> </a:t>
            </a:r>
            <a:r>
              <a:rPr lang="es-MX" sz="2200" dirty="0"/>
              <a:t>elementos de </a:t>
            </a:r>
            <a:r>
              <a:rPr lang="es-MX" sz="2200" i="1" dirty="0"/>
              <a:t>X</a:t>
            </a:r>
            <a:r>
              <a:rPr lang="es-MX" sz="2200" dirty="0"/>
              <a:t> y los previos </a:t>
            </a:r>
            <a:r>
              <a:rPr lang="es-MX" sz="2200" i="1" dirty="0" smtClean="0"/>
              <a:t>j-1</a:t>
            </a:r>
            <a:r>
              <a:rPr lang="es-MX" sz="2200" dirty="0" smtClean="0"/>
              <a:t> </a:t>
            </a:r>
            <a:r>
              <a:rPr lang="es-MX" sz="2200" dirty="0"/>
              <a:t>elementos de Y</a:t>
            </a:r>
            <a:r>
              <a:rPr lang="es-MX" sz="2200" i="1" dirty="0" smtClean="0"/>
              <a:t> </a:t>
            </a:r>
          </a:p>
          <a:p>
            <a:pPr marL="457200" indent="-457200" algn="just">
              <a:buAutoNum type="arabicPeriod"/>
            </a:pPr>
            <a:endParaRPr lang="es-MX" sz="2200" i="1" dirty="0"/>
          </a:p>
          <a:p>
            <a:pPr marL="457200" indent="-457200" algn="just">
              <a:buAutoNum type="arabicPeriod"/>
            </a:pPr>
            <a:r>
              <a:rPr lang="es-MX" sz="2200" dirty="0"/>
              <a:t>Si X</a:t>
            </a:r>
            <a:r>
              <a:rPr lang="es-MX" sz="2200" i="1" dirty="0"/>
              <a:t>i </a:t>
            </a:r>
            <a:r>
              <a:rPr lang="es-MX" sz="2200" i="1" dirty="0" smtClean="0"/>
              <a:t>≠ </a:t>
            </a:r>
            <a:r>
              <a:rPr lang="es-MX" sz="2200" i="1" dirty="0" err="1"/>
              <a:t>Yj</a:t>
            </a:r>
            <a:r>
              <a:rPr lang="es-MX" sz="2200" i="1" dirty="0"/>
              <a:t> </a:t>
            </a:r>
            <a:r>
              <a:rPr lang="es-MX" sz="2200" dirty="0" smtClean="0"/>
              <a:t>escoger entre la solución optima de </a:t>
            </a:r>
            <a:r>
              <a:rPr lang="es-MX" sz="2200" dirty="0"/>
              <a:t>los </a:t>
            </a:r>
            <a:r>
              <a:rPr lang="es-MX" sz="2200" i="1" dirty="0" smtClean="0"/>
              <a:t>i</a:t>
            </a:r>
            <a:r>
              <a:rPr lang="es-MX" sz="2200" dirty="0" smtClean="0"/>
              <a:t> </a:t>
            </a:r>
            <a:r>
              <a:rPr lang="es-MX" sz="2200" dirty="0"/>
              <a:t>elementos de </a:t>
            </a:r>
            <a:r>
              <a:rPr lang="es-MX" sz="2200" i="1" dirty="0"/>
              <a:t>X</a:t>
            </a:r>
            <a:r>
              <a:rPr lang="es-MX" sz="2200" dirty="0"/>
              <a:t> y los previos </a:t>
            </a:r>
            <a:r>
              <a:rPr lang="es-MX" sz="2200" i="1" dirty="0" smtClean="0"/>
              <a:t>j-1</a:t>
            </a:r>
            <a:r>
              <a:rPr lang="es-MX" sz="2200" dirty="0" smtClean="0"/>
              <a:t> </a:t>
            </a:r>
            <a:r>
              <a:rPr lang="es-MX" sz="2200" dirty="0"/>
              <a:t>elementos de </a:t>
            </a:r>
            <a:r>
              <a:rPr lang="es-MX" sz="2200" i="1" dirty="0" smtClean="0"/>
              <a:t>Y</a:t>
            </a:r>
            <a:r>
              <a:rPr lang="es-MX" sz="2200" dirty="0" smtClean="0"/>
              <a:t> </a:t>
            </a:r>
            <a:r>
              <a:rPr lang="es-MX" sz="2200" dirty="0" err="1" smtClean="0"/>
              <a:t>ó</a:t>
            </a:r>
            <a:r>
              <a:rPr lang="es-MX" sz="2200" dirty="0"/>
              <a:t> la solución optima de los previos </a:t>
            </a:r>
            <a:r>
              <a:rPr lang="es-MX" sz="2200" i="1" dirty="0" smtClean="0"/>
              <a:t>i-1</a:t>
            </a:r>
            <a:r>
              <a:rPr lang="es-MX" sz="2200" dirty="0" smtClean="0"/>
              <a:t> </a:t>
            </a:r>
            <a:r>
              <a:rPr lang="es-MX" sz="2200" dirty="0"/>
              <a:t>elementos de </a:t>
            </a:r>
            <a:r>
              <a:rPr lang="es-MX" sz="2200" i="1" dirty="0"/>
              <a:t>X</a:t>
            </a:r>
            <a:r>
              <a:rPr lang="es-MX" sz="2200" dirty="0"/>
              <a:t> y los </a:t>
            </a:r>
            <a:r>
              <a:rPr lang="es-MX" sz="2200" i="1" dirty="0" smtClean="0"/>
              <a:t>j</a:t>
            </a:r>
            <a:r>
              <a:rPr lang="es-MX" sz="2200" dirty="0" smtClean="0"/>
              <a:t> </a:t>
            </a:r>
            <a:r>
              <a:rPr lang="es-MX" sz="2200" dirty="0"/>
              <a:t>elementos de </a:t>
            </a:r>
            <a:r>
              <a:rPr lang="es-MX" sz="2200" i="1" dirty="0"/>
              <a:t>Y</a:t>
            </a:r>
            <a:r>
              <a:rPr lang="es-MX" sz="2200" dirty="0"/>
              <a:t> </a:t>
            </a:r>
            <a:endParaRPr lang="es-MX" sz="2200" i="1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395287" y="1147391"/>
            <a:ext cx="828116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/>
              <a:t>¿Qué forma debería tener la solución óptima de un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?</a:t>
            </a:r>
            <a:endParaRPr lang="es-MX" sz="2200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067944" y="3645024"/>
            <a:ext cx="460851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971600" y="3974000"/>
            <a:ext cx="590465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971600" y="4982112"/>
            <a:ext cx="770485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971600" y="5311088"/>
            <a:ext cx="648072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067944" y="4623444"/>
            <a:ext cx="460876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8816" y="1070152"/>
            <a:ext cx="8568952" cy="38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</a:t>
            </a:r>
            <a:r>
              <a:rPr lang="es-MX" sz="2200" dirty="0" err="1" smtClean="0"/>
              <a:t>maxCommonSub</a:t>
            </a:r>
            <a:r>
              <a:rPr lang="es-MX" sz="2200" dirty="0" smtClean="0"/>
              <a:t>(</a:t>
            </a:r>
            <a:r>
              <a:rPr lang="es-MX" sz="2200" dirty="0" err="1" smtClean="0"/>
              <a:t>X,m,Y,n</a:t>
            </a:r>
            <a:r>
              <a:rPr lang="es-MX" sz="2200" dirty="0" smtClean="0"/>
              <a:t>){</a:t>
            </a:r>
            <a:endParaRPr lang="es-MX" sz="2200" dirty="0"/>
          </a:p>
          <a:p>
            <a:pPr algn="just"/>
            <a:endParaRPr lang="es-CO" sz="2200" dirty="0" smtClean="0"/>
          </a:p>
          <a:p>
            <a:pPr algn="just"/>
            <a:endParaRPr lang="es-CO" sz="2200" dirty="0"/>
          </a:p>
          <a:p>
            <a:pPr algn="just"/>
            <a:r>
              <a:rPr lang="es-CO" sz="2200" dirty="0" smtClean="0"/>
              <a:t>   </a:t>
            </a:r>
            <a:r>
              <a:rPr lang="es-CO" sz="2200" dirty="0" err="1" smtClean="0"/>
              <a:t>for</a:t>
            </a:r>
            <a:r>
              <a:rPr lang="es-CO" sz="2200" dirty="0" smtClean="0"/>
              <a:t> i = 1:m {</a:t>
            </a:r>
          </a:p>
          <a:p>
            <a:pPr algn="just"/>
            <a:r>
              <a:rPr lang="es-CO" sz="2200" dirty="0" smtClean="0"/>
              <a:t>       </a:t>
            </a:r>
            <a:r>
              <a:rPr lang="es-CO" sz="2200" dirty="0" err="1" smtClean="0"/>
              <a:t>for</a:t>
            </a:r>
            <a:r>
              <a:rPr lang="es-CO" sz="2200" dirty="0" smtClean="0"/>
              <a:t> </a:t>
            </a:r>
            <a:r>
              <a:rPr lang="es-CO" sz="2200" dirty="0"/>
              <a:t>j </a:t>
            </a:r>
            <a:r>
              <a:rPr lang="es-CO" sz="2200" dirty="0" smtClean="0"/>
              <a:t>= 1:n {</a:t>
            </a:r>
          </a:p>
          <a:p>
            <a:pPr algn="just"/>
            <a:r>
              <a:rPr lang="es-MX" sz="2200" dirty="0" smtClean="0"/>
              <a:t>       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X[i] = Y[j]</a:t>
            </a:r>
          </a:p>
          <a:p>
            <a:pPr algn="just"/>
            <a:r>
              <a:rPr lang="es-MX" sz="2200" dirty="0" smtClean="0"/>
              <a:t>               L[</a:t>
            </a:r>
            <a:r>
              <a:rPr lang="es-MX" sz="2200" dirty="0" err="1" smtClean="0"/>
              <a:t>i,j</a:t>
            </a:r>
            <a:r>
              <a:rPr lang="es-MX" sz="2200" dirty="0" smtClean="0"/>
              <a:t>] = L[i-1,j-1] + 1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   </a:t>
            </a:r>
            <a:r>
              <a:rPr lang="es-MX" sz="2200" dirty="0" err="1" smtClean="0"/>
              <a:t>else</a:t>
            </a:r>
            <a:r>
              <a:rPr lang="es-MX" sz="2200" dirty="0" smtClean="0"/>
              <a:t> </a:t>
            </a:r>
            <a:endParaRPr lang="es-CO" sz="2200" dirty="0" smtClean="0"/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            L[</a:t>
            </a:r>
            <a:r>
              <a:rPr lang="es-CO" sz="2200" dirty="0" err="1" smtClean="0"/>
              <a:t>i,j</a:t>
            </a:r>
            <a:r>
              <a:rPr lang="es-CO" sz="2200" dirty="0" smtClean="0"/>
              <a:t>] = MAX</a:t>
            </a:r>
            <a:r>
              <a:rPr lang="es-MX" sz="2200" dirty="0" smtClean="0"/>
              <a:t>( L[i-1,j], L[i,j-1] )</a:t>
            </a:r>
            <a:endParaRPr lang="es-CO" sz="2200" dirty="0" smtClean="0"/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    </a:t>
            </a:r>
            <a:r>
              <a:rPr lang="es-MX" sz="2200" dirty="0" smtClean="0"/>
              <a:t>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/>
            <a:r>
              <a:rPr lang="es-MX" sz="2200" dirty="0"/>
              <a:t>}</a:t>
            </a:r>
            <a:endParaRPr lang="es-MX" sz="2200" dirty="0" smtClean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8816" y="5085184"/>
            <a:ext cx="8568952" cy="82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debe ser la solución para los casos base?, es decir, para </a:t>
            </a:r>
            <a:r>
              <a:rPr lang="es-MX" sz="2200" dirty="0" smtClean="0"/>
              <a:t>L[i,0</a:t>
            </a:r>
            <a:r>
              <a:rPr lang="es-MX" sz="2200" dirty="0" smtClean="0"/>
              <a:t>] y </a:t>
            </a:r>
            <a:r>
              <a:rPr lang="es-MX" sz="2200" dirty="0" smtClean="0"/>
              <a:t>L[0,j</a:t>
            </a:r>
            <a:r>
              <a:rPr lang="es-MX" sz="2200" dirty="0" smtClean="0"/>
              <a:t>]?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123728" y="5445224"/>
            <a:ext cx="594320" cy="41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32048" y="141654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2200" dirty="0">
                <a:solidFill>
                  <a:srgbClr val="FF0000"/>
                </a:solidFill>
              </a:rPr>
              <a:t> </a:t>
            </a:r>
            <a:r>
              <a:rPr lang="es-MX" sz="2200" dirty="0" err="1">
                <a:solidFill>
                  <a:srgbClr val="FF0000"/>
                </a:solidFill>
              </a:rPr>
              <a:t>for</a:t>
            </a:r>
            <a:r>
              <a:rPr lang="es-MX" sz="2200" dirty="0">
                <a:solidFill>
                  <a:srgbClr val="FF0000"/>
                </a:solidFill>
              </a:rPr>
              <a:t> </a:t>
            </a:r>
            <a:r>
              <a:rPr lang="es-MX" sz="2200" dirty="0" smtClean="0">
                <a:solidFill>
                  <a:srgbClr val="FF0000"/>
                </a:solidFill>
              </a:rPr>
              <a:t>i=0:n L[i,0</a:t>
            </a:r>
            <a:r>
              <a:rPr lang="es-MX" sz="2200" dirty="0">
                <a:solidFill>
                  <a:srgbClr val="FF0000"/>
                </a:solidFill>
              </a:rPr>
              <a:t>] = </a:t>
            </a:r>
            <a:r>
              <a:rPr lang="es-MX" sz="2200" dirty="0" smtClean="0">
                <a:solidFill>
                  <a:srgbClr val="FF0000"/>
                </a:solidFill>
              </a:rPr>
              <a:t>0</a:t>
            </a:r>
            <a:endParaRPr lang="es-MX" sz="2200" dirty="0">
              <a:solidFill>
                <a:srgbClr val="FF0000"/>
              </a:solidFill>
            </a:endParaRPr>
          </a:p>
          <a:p>
            <a:pPr algn="just"/>
            <a:r>
              <a:rPr lang="es-MX" sz="2200" dirty="0">
                <a:solidFill>
                  <a:srgbClr val="FF0000"/>
                </a:solidFill>
              </a:rPr>
              <a:t> </a:t>
            </a:r>
            <a:r>
              <a:rPr lang="es-MX" sz="2200" dirty="0" err="1" smtClean="0">
                <a:solidFill>
                  <a:srgbClr val="FF0000"/>
                </a:solidFill>
              </a:rPr>
              <a:t>for</a:t>
            </a:r>
            <a:r>
              <a:rPr lang="es-MX" sz="2200" dirty="0" smtClean="0">
                <a:solidFill>
                  <a:srgbClr val="FF0000"/>
                </a:solidFill>
              </a:rPr>
              <a:t> j=0:m L[0,j</a:t>
            </a:r>
            <a:r>
              <a:rPr lang="es-MX" sz="2200" dirty="0">
                <a:solidFill>
                  <a:srgbClr val="FF0000"/>
                </a:solidFill>
              </a:rPr>
              <a:t>] = </a:t>
            </a:r>
            <a:r>
              <a:rPr lang="es-MX" sz="2200" dirty="0" smtClean="0">
                <a:solidFill>
                  <a:srgbClr val="FF0000"/>
                </a:solidFill>
              </a:rPr>
              <a:t>0</a:t>
            </a:r>
            <a:endParaRPr lang="es-CO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6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75113"/>
              </p:ext>
            </p:extLst>
          </p:nvPr>
        </p:nvGraphicFramePr>
        <p:xfrm>
          <a:off x="3707904" y="2442664"/>
          <a:ext cx="30963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54"/>
                <a:gridCol w="516054"/>
                <a:gridCol w="516059"/>
                <a:gridCol w="516059"/>
                <a:gridCol w="516059"/>
                <a:gridCol w="5160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75681" y="1124744"/>
            <a:ext cx="712065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Ejemplo:</a:t>
            </a:r>
            <a:r>
              <a:rPr lang="es-MX" sz="2200" dirty="0" smtClean="0"/>
              <a:t> para </a:t>
            </a:r>
            <a:r>
              <a:rPr lang="es-MX" sz="2200" i="1" dirty="0" smtClean="0"/>
              <a:t>X = MAIL</a:t>
            </a:r>
            <a:r>
              <a:rPr lang="es-MX" sz="2200" dirty="0" smtClean="0"/>
              <a:t>, Y = </a:t>
            </a:r>
            <a:r>
              <a:rPr lang="es-MX" sz="2200" i="1" dirty="0" smtClean="0"/>
              <a:t>MEAL</a:t>
            </a:r>
            <a:endParaRPr lang="es-MX" sz="2200" i="1" dirty="0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67544" y="4797152"/>
            <a:ext cx="8136904" cy="48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es la eficiencia de este algoritmo?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467544" y="5373216"/>
                <a:ext cx="8136904" cy="108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La cantidad de </a:t>
                </a:r>
                <a:r>
                  <a:rPr lang="es-MX" sz="2200" dirty="0" err="1" smtClean="0"/>
                  <a:t>subproblemas</a:t>
                </a:r>
                <a:r>
                  <a:rPr lang="es-MX" sz="2200" dirty="0" smtClean="0"/>
                  <a:t> es cuadrática y cada uno se puede resolver con eficiencia constante. Esto nos da </a:t>
                </a:r>
                <a:r>
                  <a:rPr lang="es-MX" sz="22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s-MX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s-MX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s-MX" sz="22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s-MX" sz="2200" dirty="0" smtClean="0">
                    <a:solidFill>
                      <a:schemeClr val="tx1"/>
                    </a:solidFill>
                  </a:rPr>
                  <a:t>, menor que </a:t>
                </a:r>
                <a:r>
                  <a:rPr lang="es-MX" sz="2200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MX" sz="2200" dirty="0">
                    <a:solidFill>
                      <a:schemeClr val="tx1"/>
                    </a:solidFill>
                  </a:rPr>
                  <a:t>)</a:t>
                </a:r>
                <a:endParaRPr lang="es-MX" sz="2200" dirty="0" smtClean="0"/>
              </a:p>
            </p:txBody>
          </p:sp>
        </mc:Choice>
        <mc:Fallback xmlns="">
          <p:sp>
            <p:nvSpPr>
              <p:cNvPr id="2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373216"/>
                <a:ext cx="8136904" cy="1080120"/>
              </a:xfrm>
              <a:prstGeom prst="rect">
                <a:avLst/>
              </a:prstGeom>
              <a:blipFill rotWithShape="1">
                <a:blip r:embed="rId2"/>
                <a:stretch>
                  <a:fillRect l="-975" t="-2809" r="-1049" b="-129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354452" y="1560560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j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869580" y="3492380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i</a:t>
            </a:r>
          </a:p>
        </p:txBody>
      </p:sp>
      <p:sp>
        <p:nvSpPr>
          <p:cNvPr id="17" name="16 Abrir llave"/>
          <p:cNvSpPr/>
          <p:nvPr/>
        </p:nvSpPr>
        <p:spPr>
          <a:xfrm>
            <a:off x="3185593" y="2784696"/>
            <a:ext cx="197259" cy="19032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Abrir llave"/>
          <p:cNvSpPr/>
          <p:nvPr/>
        </p:nvSpPr>
        <p:spPr>
          <a:xfrm rot="5400000">
            <a:off x="5431106" y="802063"/>
            <a:ext cx="178100" cy="25681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998896" y="3510220"/>
            <a:ext cx="1870684" cy="4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X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4499992" y="1649024"/>
            <a:ext cx="2016224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Y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715136" y="2120612"/>
            <a:ext cx="2161119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  M     E      A       L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3369896" y="3185088"/>
            <a:ext cx="279648" cy="150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900"/>
              </a:spcAft>
            </a:pPr>
            <a:r>
              <a:rPr lang="es-MX" dirty="0" smtClean="0"/>
              <a:t>M</a:t>
            </a:r>
          </a:p>
          <a:p>
            <a:pPr algn="just">
              <a:spcAft>
                <a:spcPts val="900"/>
              </a:spcAft>
            </a:pPr>
            <a:r>
              <a:rPr lang="es-MX" dirty="0" smtClean="0"/>
              <a:t>A</a:t>
            </a:r>
          </a:p>
          <a:p>
            <a:pPr algn="just">
              <a:spcAft>
                <a:spcPts val="900"/>
              </a:spcAft>
            </a:pPr>
            <a:r>
              <a:rPr lang="es-MX" dirty="0" smtClean="0"/>
              <a:t>I</a:t>
            </a:r>
          </a:p>
          <a:p>
            <a:pPr algn="just">
              <a:spcAft>
                <a:spcPts val="900"/>
              </a:spcAft>
            </a:pPr>
            <a:r>
              <a:rPr lang="es-MX" dirty="0"/>
              <a:t>L</a:t>
            </a:r>
            <a:endParaRPr lang="es-MX" dirty="0" smtClean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11148"/>
              </p:ext>
            </p:extLst>
          </p:nvPr>
        </p:nvGraphicFramePr>
        <p:xfrm>
          <a:off x="4223958" y="2812584"/>
          <a:ext cx="25802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54"/>
                <a:gridCol w="516059"/>
                <a:gridCol w="516059"/>
                <a:gridCol w="516059"/>
                <a:gridCol w="516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44530"/>
              </p:ext>
            </p:extLst>
          </p:nvPr>
        </p:nvGraphicFramePr>
        <p:xfrm>
          <a:off x="3203848" y="2196000"/>
          <a:ext cx="35283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3"/>
                <a:gridCol w="504053"/>
                <a:gridCol w="504058"/>
                <a:gridCol w="504058"/>
                <a:gridCol w="504058"/>
                <a:gridCol w="504058"/>
                <a:gridCol w="50405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42484" y="1556792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j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6260" y="3047108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i</a:t>
            </a:r>
          </a:p>
        </p:txBody>
      </p:sp>
      <p:sp>
        <p:nvSpPr>
          <p:cNvPr id="8" name="7 Abrir llave"/>
          <p:cNvSpPr/>
          <p:nvPr/>
        </p:nvSpPr>
        <p:spPr>
          <a:xfrm>
            <a:off x="2897561" y="2556039"/>
            <a:ext cx="197259" cy="14603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Abrir llave"/>
          <p:cNvSpPr/>
          <p:nvPr/>
        </p:nvSpPr>
        <p:spPr>
          <a:xfrm rot="5400000">
            <a:off x="4726820" y="1015941"/>
            <a:ext cx="218521" cy="2064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75681" y="1124744"/>
            <a:ext cx="712065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 smtClean="0"/>
              <a:t>Backtracking</a:t>
            </a:r>
            <a:r>
              <a:rPr lang="es-MX" sz="2200" dirty="0" smtClean="0"/>
              <a:t> para obtener la mayor sub-secuencia</a:t>
            </a:r>
            <a:endParaRPr lang="es-MX" sz="2200" i="1" dirty="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187624" y="3064948"/>
            <a:ext cx="1438636" cy="58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X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139952" y="1645256"/>
            <a:ext cx="2016224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Y</a:t>
            </a:r>
          </a:p>
        </p:txBody>
      </p:sp>
      <p:sp>
        <p:nvSpPr>
          <p:cNvPr id="3" name="2 Elipse"/>
          <p:cNvSpPr/>
          <p:nvPr/>
        </p:nvSpPr>
        <p:spPr>
          <a:xfrm>
            <a:off x="6422617" y="4528471"/>
            <a:ext cx="107249" cy="10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Elipse"/>
          <p:cNvSpPr/>
          <p:nvPr/>
        </p:nvSpPr>
        <p:spPr>
          <a:xfrm>
            <a:off x="5912858" y="4528471"/>
            <a:ext cx="107249" cy="10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Elipse"/>
          <p:cNvSpPr/>
          <p:nvPr/>
        </p:nvSpPr>
        <p:spPr>
          <a:xfrm>
            <a:off x="6422617" y="4168431"/>
            <a:ext cx="107249" cy="10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Elipse"/>
          <p:cNvSpPr/>
          <p:nvPr/>
        </p:nvSpPr>
        <p:spPr>
          <a:xfrm>
            <a:off x="5912858" y="4168431"/>
            <a:ext cx="107249" cy="10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4 Conector recto de flecha"/>
          <p:cNvCxnSpPr/>
          <p:nvPr/>
        </p:nvCxnSpPr>
        <p:spPr>
          <a:xfrm flipH="1" flipV="1">
            <a:off x="5940154" y="4230968"/>
            <a:ext cx="504053" cy="3064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5953802" y="4581128"/>
            <a:ext cx="504058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6471506" y="4149080"/>
            <a:ext cx="1" cy="414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475681" y="5079912"/>
            <a:ext cx="8200775" cy="79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>
                <a:solidFill>
                  <a:srgbClr val="00B050"/>
                </a:solidFill>
              </a:rPr>
              <a:t>Si X[i] = Y[j]</a:t>
            </a:r>
            <a:r>
              <a:rPr lang="es-MX" sz="2200" dirty="0" smtClean="0"/>
              <a:t>, se agrega X[i] </a:t>
            </a:r>
            <a:r>
              <a:rPr lang="es-MX" sz="2200" dirty="0" err="1" smtClean="0"/>
              <a:t>ó</a:t>
            </a:r>
            <a:r>
              <a:rPr lang="es-MX" sz="2200" dirty="0" smtClean="0"/>
              <a:t> Y[j]</a:t>
            </a:r>
            <a:endParaRPr lang="es-CO" sz="2200" dirty="0"/>
          </a:p>
          <a:p>
            <a:pPr algn="just"/>
            <a:r>
              <a:rPr lang="es-CO" sz="2200" dirty="0" smtClean="0"/>
              <a:t>De lo contrario MAX ( </a:t>
            </a:r>
            <a:r>
              <a:rPr lang="es-CO" sz="2200" dirty="0" smtClean="0">
                <a:solidFill>
                  <a:srgbClr val="3366CC"/>
                </a:solidFill>
              </a:rPr>
              <a:t>L[i,j-1]</a:t>
            </a:r>
            <a:r>
              <a:rPr lang="es-CO" sz="2200" dirty="0" smtClean="0"/>
              <a:t> , </a:t>
            </a:r>
            <a:r>
              <a:rPr lang="es-MX" sz="2200" dirty="0" smtClean="0">
                <a:solidFill>
                  <a:srgbClr val="FF0000"/>
                </a:solidFill>
              </a:rPr>
              <a:t>L[i-1,j]</a:t>
            </a:r>
            <a:r>
              <a:rPr lang="es-MX" sz="2200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650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75681" y="1124744"/>
            <a:ext cx="712065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 smtClean="0"/>
              <a:t>Backtracking</a:t>
            </a:r>
            <a:r>
              <a:rPr lang="es-MX" sz="2200" dirty="0" smtClean="0"/>
              <a:t> en el ejemplo anterior</a:t>
            </a:r>
            <a:endParaRPr lang="es-MX" sz="2200" i="1" dirty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50366"/>
              </p:ext>
            </p:extLst>
          </p:nvPr>
        </p:nvGraphicFramePr>
        <p:xfrm>
          <a:off x="3779912" y="2636910"/>
          <a:ext cx="3240362" cy="2520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7"/>
                <a:gridCol w="540057"/>
                <a:gridCol w="540062"/>
                <a:gridCol w="540062"/>
                <a:gridCol w="540062"/>
                <a:gridCol w="540062"/>
              </a:tblGrid>
              <a:tr h="420047"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23 Rectángulo"/>
          <p:cNvSpPr/>
          <p:nvPr/>
        </p:nvSpPr>
        <p:spPr>
          <a:xfrm>
            <a:off x="5947264" y="4320390"/>
            <a:ext cx="528008" cy="426262"/>
          </a:xfrm>
          <a:prstGeom prst="rect">
            <a:avLst/>
          </a:prstGeom>
          <a:solidFill>
            <a:srgbClr val="6699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Rectángulo"/>
          <p:cNvSpPr/>
          <p:nvPr/>
        </p:nvSpPr>
        <p:spPr>
          <a:xfrm>
            <a:off x="5940152" y="3901990"/>
            <a:ext cx="528008" cy="42626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Rectángulo"/>
          <p:cNvSpPr/>
          <p:nvPr/>
        </p:nvSpPr>
        <p:spPr>
          <a:xfrm>
            <a:off x="5403616" y="3473710"/>
            <a:ext cx="528008" cy="426262"/>
          </a:xfrm>
          <a:prstGeom prst="rect">
            <a:avLst/>
          </a:prstGeom>
          <a:solidFill>
            <a:srgbClr val="6699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Rectángulo"/>
          <p:cNvSpPr/>
          <p:nvPr/>
        </p:nvSpPr>
        <p:spPr>
          <a:xfrm>
            <a:off x="4318472" y="3041662"/>
            <a:ext cx="528008" cy="426262"/>
          </a:xfrm>
          <a:prstGeom prst="rect">
            <a:avLst/>
          </a:prstGeom>
          <a:solidFill>
            <a:srgbClr val="6699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4498468" y="1700808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j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842284" y="3885828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i</a:t>
            </a:r>
          </a:p>
        </p:txBody>
      </p:sp>
      <p:sp>
        <p:nvSpPr>
          <p:cNvPr id="40" name="39 Abrir llave"/>
          <p:cNvSpPr/>
          <p:nvPr/>
        </p:nvSpPr>
        <p:spPr>
          <a:xfrm>
            <a:off x="3185593" y="3068960"/>
            <a:ext cx="197259" cy="20882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Abrir llave"/>
          <p:cNvSpPr/>
          <p:nvPr/>
        </p:nvSpPr>
        <p:spPr>
          <a:xfrm rot="5400000">
            <a:off x="5554910" y="835923"/>
            <a:ext cx="218523" cy="2712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971600" y="3903668"/>
            <a:ext cx="1870684" cy="4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X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644008" y="1789272"/>
            <a:ext cx="2016224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Caracteres de Y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859152" y="2260860"/>
            <a:ext cx="2161119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  M     E      A       L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3369896" y="3510296"/>
            <a:ext cx="279648" cy="164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1300"/>
              </a:spcAft>
            </a:pPr>
            <a:r>
              <a:rPr lang="es-MX" dirty="0" smtClean="0"/>
              <a:t>M</a:t>
            </a:r>
          </a:p>
          <a:p>
            <a:pPr algn="just">
              <a:spcAft>
                <a:spcPts val="1300"/>
              </a:spcAft>
            </a:pPr>
            <a:r>
              <a:rPr lang="es-MX" dirty="0" smtClean="0"/>
              <a:t>A</a:t>
            </a:r>
          </a:p>
          <a:p>
            <a:pPr algn="just">
              <a:spcAft>
                <a:spcPts val="1300"/>
              </a:spcAft>
            </a:pPr>
            <a:r>
              <a:rPr lang="es-MX" dirty="0" smtClean="0"/>
              <a:t>I</a:t>
            </a:r>
          </a:p>
          <a:p>
            <a:pPr algn="just">
              <a:spcAft>
                <a:spcPts val="1300"/>
              </a:spcAft>
            </a:pPr>
            <a:r>
              <a:rPr lang="es-MX" dirty="0"/>
              <a:t>L</a:t>
            </a:r>
            <a:endParaRPr lang="es-MX" dirty="0" smtClean="0"/>
          </a:p>
        </p:txBody>
      </p:sp>
      <p:sp>
        <p:nvSpPr>
          <p:cNvPr id="2" name="1 Elipse"/>
          <p:cNvSpPr/>
          <p:nvPr/>
        </p:nvSpPr>
        <p:spPr>
          <a:xfrm>
            <a:off x="3361512" y="4824448"/>
            <a:ext cx="329336" cy="360040"/>
          </a:xfrm>
          <a:prstGeom prst="ellipse">
            <a:avLst/>
          </a:prstGeom>
          <a:noFill/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45 Elipse"/>
          <p:cNvSpPr/>
          <p:nvPr/>
        </p:nvSpPr>
        <p:spPr>
          <a:xfrm>
            <a:off x="6587864" y="2249576"/>
            <a:ext cx="329336" cy="360040"/>
          </a:xfrm>
          <a:prstGeom prst="ellipse">
            <a:avLst/>
          </a:prstGeom>
          <a:noFill/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46 Elipse"/>
          <p:cNvSpPr/>
          <p:nvPr/>
        </p:nvSpPr>
        <p:spPr>
          <a:xfrm>
            <a:off x="3364920" y="3950472"/>
            <a:ext cx="329336" cy="360040"/>
          </a:xfrm>
          <a:prstGeom prst="ellipse">
            <a:avLst/>
          </a:prstGeom>
          <a:noFill/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47 Elipse"/>
          <p:cNvSpPr/>
          <p:nvPr/>
        </p:nvSpPr>
        <p:spPr>
          <a:xfrm>
            <a:off x="6015568" y="2253344"/>
            <a:ext cx="329336" cy="360040"/>
          </a:xfrm>
          <a:prstGeom prst="ellipse">
            <a:avLst/>
          </a:prstGeom>
          <a:noFill/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48 Elipse"/>
          <p:cNvSpPr/>
          <p:nvPr/>
        </p:nvSpPr>
        <p:spPr>
          <a:xfrm>
            <a:off x="3382852" y="3520469"/>
            <a:ext cx="329336" cy="360040"/>
          </a:xfrm>
          <a:prstGeom prst="ellipse">
            <a:avLst/>
          </a:prstGeom>
          <a:noFill/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49 Elipse"/>
          <p:cNvSpPr/>
          <p:nvPr/>
        </p:nvSpPr>
        <p:spPr>
          <a:xfrm>
            <a:off x="5003688" y="2253344"/>
            <a:ext cx="329336" cy="360040"/>
          </a:xfrm>
          <a:prstGeom prst="ellipse">
            <a:avLst/>
          </a:prstGeom>
          <a:noFill/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36 Rectángulo"/>
          <p:cNvSpPr/>
          <p:nvPr/>
        </p:nvSpPr>
        <p:spPr>
          <a:xfrm>
            <a:off x="4867668" y="3480756"/>
            <a:ext cx="528008" cy="426262"/>
          </a:xfrm>
          <a:prstGeom prst="rect">
            <a:avLst/>
          </a:prstGeom>
          <a:solidFill>
            <a:srgbClr val="3366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4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7" grpId="0" animBg="1"/>
      <p:bldP spid="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Alineación de secuencias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395289" y="1124744"/>
                <a:ext cx="8353424" cy="2556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b="1" dirty="0" smtClean="0"/>
                  <a:t>Entrada:</a:t>
                </a:r>
                <a:r>
                  <a:rPr lang="es-MX" sz="2200" dirty="0"/>
                  <a:t> </a:t>
                </a:r>
                <a:endParaRPr lang="es-MX" sz="22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200" dirty="0" smtClean="0"/>
                  <a:t>Dos cadenas </a:t>
                </a:r>
                <a:r>
                  <a:rPr lang="es-MX" sz="2200" i="1" dirty="0" smtClean="0"/>
                  <a:t>X</a:t>
                </a:r>
                <a:r>
                  <a:rPr lang="es-MX" sz="2200" dirty="0" smtClean="0"/>
                  <a:t> = {</a:t>
                </a:r>
                <a:r>
                  <a:rPr lang="es-MX" sz="2200" i="1" dirty="0" smtClean="0"/>
                  <a:t>x</a:t>
                </a:r>
                <a:r>
                  <a:rPr lang="es-MX" i="1" dirty="0" smtClean="0"/>
                  <a:t>1</a:t>
                </a:r>
                <a:r>
                  <a:rPr lang="es-MX" sz="2200" i="1" dirty="0" smtClean="0"/>
                  <a:t>, x</a:t>
                </a:r>
                <a:r>
                  <a:rPr lang="es-MX" i="1" dirty="0" smtClean="0"/>
                  <a:t>2</a:t>
                </a:r>
                <a:r>
                  <a:rPr lang="es-MX" sz="2200" i="1" dirty="0" smtClean="0"/>
                  <a:t>, …, </a:t>
                </a:r>
                <a:r>
                  <a:rPr lang="es-MX" sz="2200" i="1" dirty="0" err="1" smtClean="0"/>
                  <a:t>x</a:t>
                </a:r>
                <a:r>
                  <a:rPr lang="es-MX" sz="2000" i="1" dirty="0" err="1" smtClean="0"/>
                  <a:t>m</a:t>
                </a:r>
                <a:r>
                  <a:rPr lang="es-MX" sz="2200" dirty="0" smtClean="0"/>
                  <a:t>} y </a:t>
                </a:r>
                <a:r>
                  <a:rPr lang="es-MX" sz="2200" i="1" dirty="0" err="1" smtClean="0"/>
                  <a:t>Y</a:t>
                </a:r>
                <a:r>
                  <a:rPr lang="es-MX" sz="2200" dirty="0" smtClean="0"/>
                  <a:t> ={</a:t>
                </a:r>
                <a:r>
                  <a:rPr lang="es-MX" sz="2200" i="1" dirty="0" smtClean="0"/>
                  <a:t>y</a:t>
                </a:r>
                <a:r>
                  <a:rPr lang="es-MX" i="1" dirty="0" smtClean="0"/>
                  <a:t>1</a:t>
                </a:r>
                <a:r>
                  <a:rPr lang="es-MX" sz="2200" i="1" dirty="0" smtClean="0"/>
                  <a:t>, y</a:t>
                </a:r>
                <a:r>
                  <a:rPr lang="es-MX" i="1" dirty="0" smtClean="0"/>
                  <a:t>2</a:t>
                </a:r>
                <a:r>
                  <a:rPr lang="es-MX" sz="2200" i="1" dirty="0" smtClean="0"/>
                  <a:t>, …, </a:t>
                </a:r>
                <a:r>
                  <a:rPr lang="es-MX" sz="2200" i="1" dirty="0" err="1" smtClean="0"/>
                  <a:t>y</a:t>
                </a:r>
                <a:r>
                  <a:rPr lang="es-MX" i="1" dirty="0" err="1" smtClean="0"/>
                  <a:t>n</a:t>
                </a:r>
                <a:r>
                  <a:rPr lang="es-MX" sz="2200" dirty="0" smtClean="0"/>
                  <a:t>} de algún alfabeto determinado ({G,T,C,A} por ejemplo)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200" dirty="0" smtClean="0"/>
                  <a:t>Una penalidad </a:t>
                </a:r>
                <a14:m>
                  <m:oMath xmlns:m="http://schemas.openxmlformats.org/officeDocument/2006/math">
                    <m:r>
                      <a:rPr lang="es-MX" sz="22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s-MX" sz="22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sz="2200" dirty="0" smtClean="0"/>
                  <a:t>por insertar un vacío (gap)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200" dirty="0" smtClean="0"/>
                  <a:t>Una penalidad </a:t>
                </a:r>
                <a14:m>
                  <m:oMath xmlns:m="http://schemas.openxmlformats.org/officeDocument/2006/math">
                    <m:r>
                      <a:rPr lang="es-MX" sz="22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s-MX" sz="2200" dirty="0" smtClean="0"/>
                  <a:t> por desigualdad de caracteres </a:t>
                </a:r>
                <a:endParaRPr lang="es-MX" sz="2200" i="1" dirty="0" smtClean="0"/>
              </a:p>
              <a:p>
                <a:pPr algn="just"/>
                <a:endParaRPr lang="es-MX" sz="2200" i="1" dirty="0"/>
              </a:p>
              <a:p>
                <a:pPr algn="just"/>
                <a:r>
                  <a:rPr lang="es-MX" sz="2200" b="1" dirty="0" smtClean="0"/>
                  <a:t>Salida</a:t>
                </a:r>
                <a:r>
                  <a:rPr lang="es-MX" sz="2200" b="1" dirty="0"/>
                  <a:t>:</a:t>
                </a:r>
                <a:r>
                  <a:rPr lang="es-MX" sz="2200" dirty="0"/>
                  <a:t> </a:t>
                </a:r>
                <a:r>
                  <a:rPr lang="es-MX" sz="2200" dirty="0" smtClean="0"/>
                  <a:t>Alineación (secuencia de inserción de vacíos en </a:t>
                </a:r>
                <a:r>
                  <a:rPr lang="es-MX" sz="2200" i="1" dirty="0" smtClean="0"/>
                  <a:t>X</a:t>
                </a:r>
                <a:r>
                  <a:rPr lang="es-MX" sz="2200" dirty="0" smtClean="0"/>
                  <a:t> y </a:t>
                </a:r>
                <a:r>
                  <a:rPr lang="es-MX" sz="2200" i="1" dirty="0" smtClean="0"/>
                  <a:t>Y</a:t>
                </a:r>
                <a:r>
                  <a:rPr lang="es-MX" sz="2200" dirty="0" smtClean="0"/>
                  <a:t>) que minimice la penalidad total.</a:t>
                </a:r>
              </a:p>
              <a:p>
                <a:pPr algn="just"/>
                <a:endParaRPr lang="es-MX" sz="2200" dirty="0"/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9" y="1124744"/>
                <a:ext cx="8353424" cy="2556284"/>
              </a:xfrm>
              <a:prstGeom prst="rect">
                <a:avLst/>
              </a:prstGeom>
              <a:blipFill rotWithShape="1">
                <a:blip r:embed="rId2"/>
                <a:stretch>
                  <a:fillRect l="-949" t="-1193" r="-949" b="-136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22" y="4336372"/>
            <a:ext cx="2935634" cy="196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64364"/>
            <a:ext cx="840927" cy="240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220072" y="5903132"/>
            <a:ext cx="35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hlinkClick r:id="rId5" action="ppaction://hlinkfile"/>
              </a:rPr>
              <a:t>Escena de </a:t>
            </a:r>
            <a:r>
              <a:rPr lang="es-MX" dirty="0" err="1" smtClean="0">
                <a:hlinkClick r:id="rId5" action="ppaction://hlinkfile"/>
              </a:rPr>
              <a:t>Jurassic</a:t>
            </a:r>
            <a:r>
              <a:rPr lang="es-MX" dirty="0" smtClean="0">
                <a:hlinkClick r:id="rId5" action="ppaction://hlinkfile"/>
              </a:rPr>
              <a:t> </a:t>
            </a:r>
            <a:r>
              <a:rPr lang="es-MX" dirty="0" err="1" smtClean="0">
                <a:hlinkClick r:id="rId5" action="ppaction://hlinkfile"/>
              </a:rPr>
              <a:t>park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37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48535</TotalTime>
  <Words>1396</Words>
  <Application>Microsoft Office PowerPoint</Application>
  <PresentationFormat>Presentación en pantalla (4:3)</PresentationFormat>
  <Paragraphs>361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Análisis y diseño de algoritmos – Clase 10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1062</cp:revision>
  <dcterms:created xsi:type="dcterms:W3CDTF">2005-07-02T15:39:33Z</dcterms:created>
  <dcterms:modified xsi:type="dcterms:W3CDTF">2014-04-04T14:37:47Z</dcterms:modified>
</cp:coreProperties>
</file>